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29" r:id="rId2"/>
    <p:sldId id="346" r:id="rId3"/>
    <p:sldId id="340" r:id="rId4"/>
    <p:sldId id="341" r:id="rId5"/>
    <p:sldId id="282" r:id="rId6"/>
    <p:sldId id="295" r:id="rId7"/>
    <p:sldId id="296" r:id="rId8"/>
    <p:sldId id="342" r:id="rId9"/>
    <p:sldId id="343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45" r:id="rId29"/>
    <p:sldId id="344" r:id="rId30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9568" autoAdjust="0"/>
  </p:normalViewPr>
  <p:slideViewPr>
    <p:cSldViewPr>
      <p:cViewPr varScale="1">
        <p:scale>
          <a:sx n="115" d="100"/>
          <a:sy n="115" d="100"/>
        </p:scale>
        <p:origin x="17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3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86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3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05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78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5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41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77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04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8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40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41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17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40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00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00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69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0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2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2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0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7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5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8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Hierarchical Clustering and UPGMA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Iteratively calculates pairwise differences between individual points and/or groups of points</a:t>
            </a:r>
          </a:p>
          <a:p>
            <a:pPr lvl="1"/>
            <a:r>
              <a:rPr lang="en-US" dirty="0"/>
              <a:t>It is therefore a </a:t>
            </a:r>
            <a:r>
              <a:rPr lang="en-US" i="1" dirty="0"/>
              <a:t>deterministic</a:t>
            </a:r>
            <a:r>
              <a:rPr lang="en-US" dirty="0"/>
              <a:t> approach</a:t>
            </a:r>
          </a:p>
          <a:p>
            <a:r>
              <a:rPr lang="en-US" dirty="0"/>
              <a:t>Divisive (top-down) clustering splits groups of points into smaller clusters</a:t>
            </a:r>
          </a:p>
          <a:p>
            <a:r>
              <a:rPr lang="en-US" dirty="0"/>
              <a:t>Agglomerative (bottom-up) clustering merges individual points into larger groups</a:t>
            </a:r>
          </a:p>
          <a:p>
            <a:pPr lvl="1"/>
            <a:r>
              <a:rPr lang="en-US" dirty="0"/>
              <a:t>Most common implementation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96706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1" y="1230868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1. Calculate distances between each possible pair of points</a:t>
            </a:r>
          </a:p>
        </p:txBody>
      </p:sp>
    </p:spTree>
    <p:extLst>
      <p:ext uri="{BB962C8B-B14F-4D97-AF65-F5344CB8AC3E}">
        <p14:creationId xmlns:p14="http://schemas.microsoft.com/office/powerpoint/2010/main" val="202355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1" y="1230868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1. Calculate distances between each possible pair of points</a:t>
            </a:r>
          </a:p>
        </p:txBody>
      </p:sp>
      <p:cxnSp>
        <p:nvCxnSpPr>
          <p:cNvPr id="18" name="Straight Connector 17"/>
          <p:cNvCxnSpPr>
            <a:stCxn id="13" idx="1"/>
            <a:endCxn id="11" idx="5"/>
          </p:cNvCxnSpPr>
          <p:nvPr/>
        </p:nvCxnSpPr>
        <p:spPr>
          <a:xfrm flipH="1" flipV="1">
            <a:off x="5159282" y="2949482"/>
            <a:ext cx="1644836" cy="959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1"/>
            <a:endCxn id="11" idx="5"/>
          </p:cNvCxnSpPr>
          <p:nvPr/>
        </p:nvCxnSpPr>
        <p:spPr>
          <a:xfrm flipH="1" flipV="1">
            <a:off x="5159282" y="2949482"/>
            <a:ext cx="1721036" cy="654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1"/>
            <a:endCxn id="11" idx="5"/>
          </p:cNvCxnSpPr>
          <p:nvPr/>
        </p:nvCxnSpPr>
        <p:spPr>
          <a:xfrm flipH="1" flipV="1">
            <a:off x="5159282" y="2949482"/>
            <a:ext cx="2025836" cy="578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1"/>
            <a:endCxn id="11" idx="5"/>
          </p:cNvCxnSpPr>
          <p:nvPr/>
        </p:nvCxnSpPr>
        <p:spPr>
          <a:xfrm flipH="1" flipV="1">
            <a:off x="5159282" y="2949482"/>
            <a:ext cx="2025836" cy="1035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0"/>
            <a:endCxn id="11" idx="3"/>
          </p:cNvCxnSpPr>
          <p:nvPr/>
        </p:nvCxnSpPr>
        <p:spPr>
          <a:xfrm flipV="1">
            <a:off x="4953000" y="2949482"/>
            <a:ext cx="98518" cy="1165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  <a:endCxn id="11" idx="3"/>
          </p:cNvCxnSpPr>
          <p:nvPr/>
        </p:nvCxnSpPr>
        <p:spPr>
          <a:xfrm flipV="1">
            <a:off x="4800600" y="2949482"/>
            <a:ext cx="250918" cy="1470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0"/>
            <a:endCxn id="11" idx="3"/>
          </p:cNvCxnSpPr>
          <p:nvPr/>
        </p:nvCxnSpPr>
        <p:spPr>
          <a:xfrm flipV="1">
            <a:off x="4648200" y="2949482"/>
            <a:ext cx="403318" cy="1241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1"/>
            <a:endCxn id="8" idx="4"/>
          </p:cNvCxnSpPr>
          <p:nvPr/>
        </p:nvCxnSpPr>
        <p:spPr>
          <a:xfrm flipH="1" flipV="1">
            <a:off x="5029200" y="2667000"/>
            <a:ext cx="22318" cy="17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1"/>
            <a:endCxn id="30" idx="5"/>
          </p:cNvCxnSpPr>
          <p:nvPr/>
        </p:nvCxnSpPr>
        <p:spPr>
          <a:xfrm flipH="1" flipV="1">
            <a:off x="4778282" y="2720882"/>
            <a:ext cx="273236" cy="120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2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1" y="1230868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1. Calculate distances between each possible pair of points</a:t>
            </a:r>
          </a:p>
        </p:txBody>
      </p:sp>
      <p:cxnSp>
        <p:nvCxnSpPr>
          <p:cNvPr id="18" name="Straight Connector 17"/>
          <p:cNvCxnSpPr>
            <a:stCxn id="13" idx="2"/>
            <a:endCxn id="25" idx="6"/>
          </p:cNvCxnSpPr>
          <p:nvPr/>
        </p:nvCxnSpPr>
        <p:spPr>
          <a:xfrm flipH="1">
            <a:off x="5029200" y="3962400"/>
            <a:ext cx="1752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3" idx="0"/>
          </p:cNvCxnSpPr>
          <p:nvPr/>
        </p:nvCxnSpPr>
        <p:spPr>
          <a:xfrm flipH="1">
            <a:off x="6858000" y="3733800"/>
            <a:ext cx="76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13" idx="7"/>
          </p:cNvCxnSpPr>
          <p:nvPr/>
        </p:nvCxnSpPr>
        <p:spPr>
          <a:xfrm flipH="1">
            <a:off x="6911882" y="3635282"/>
            <a:ext cx="273236" cy="273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  <a:endCxn id="13" idx="6"/>
          </p:cNvCxnSpPr>
          <p:nvPr/>
        </p:nvCxnSpPr>
        <p:spPr>
          <a:xfrm flipH="1" flipV="1">
            <a:off x="6934200" y="396240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1"/>
            <a:endCxn id="11" idx="4"/>
          </p:cNvCxnSpPr>
          <p:nvPr/>
        </p:nvCxnSpPr>
        <p:spPr>
          <a:xfrm flipH="1" flipV="1">
            <a:off x="5105400" y="2971800"/>
            <a:ext cx="1698718" cy="936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6"/>
            <a:endCxn id="13" idx="2"/>
          </p:cNvCxnSpPr>
          <p:nvPr/>
        </p:nvCxnSpPr>
        <p:spPr>
          <a:xfrm flipV="1">
            <a:off x="4876800" y="3962400"/>
            <a:ext cx="19050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  <a:endCxn id="13" idx="2"/>
          </p:cNvCxnSpPr>
          <p:nvPr/>
        </p:nvCxnSpPr>
        <p:spPr>
          <a:xfrm flipV="1">
            <a:off x="4724400" y="3962400"/>
            <a:ext cx="2057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1"/>
            <a:endCxn id="8" idx="5"/>
          </p:cNvCxnSpPr>
          <p:nvPr/>
        </p:nvCxnSpPr>
        <p:spPr>
          <a:xfrm flipH="1" flipV="1">
            <a:off x="5083082" y="2644682"/>
            <a:ext cx="1721036" cy="1263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" idx="1"/>
            <a:endCxn id="30" idx="5"/>
          </p:cNvCxnSpPr>
          <p:nvPr/>
        </p:nvCxnSpPr>
        <p:spPr>
          <a:xfrm flipH="1" flipV="1">
            <a:off x="4778282" y="2720882"/>
            <a:ext cx="2025836" cy="11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3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1" y="1230868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1. Calculate distances between each possible pair of points</a:t>
            </a:r>
          </a:p>
        </p:txBody>
      </p:sp>
      <p:cxnSp>
        <p:nvCxnSpPr>
          <p:cNvPr id="18" name="Straight Connector 17"/>
          <p:cNvCxnSpPr>
            <a:stCxn id="13" idx="2"/>
            <a:endCxn id="25" idx="6"/>
          </p:cNvCxnSpPr>
          <p:nvPr/>
        </p:nvCxnSpPr>
        <p:spPr>
          <a:xfrm flipH="1">
            <a:off x="5029200" y="3962400"/>
            <a:ext cx="1752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  <a:endCxn id="25" idx="6"/>
          </p:cNvCxnSpPr>
          <p:nvPr/>
        </p:nvCxnSpPr>
        <p:spPr>
          <a:xfrm flipH="1">
            <a:off x="5029200" y="3657600"/>
            <a:ext cx="18288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2"/>
            <a:endCxn id="25" idx="6"/>
          </p:cNvCxnSpPr>
          <p:nvPr/>
        </p:nvCxnSpPr>
        <p:spPr>
          <a:xfrm flipH="1">
            <a:off x="5029200" y="3581400"/>
            <a:ext cx="21336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  <a:endCxn id="25" idx="6"/>
          </p:cNvCxnSpPr>
          <p:nvPr/>
        </p:nvCxnSpPr>
        <p:spPr>
          <a:xfrm flipH="1">
            <a:off x="5029200" y="4038600"/>
            <a:ext cx="2133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0"/>
            <a:endCxn id="11" idx="4"/>
          </p:cNvCxnSpPr>
          <p:nvPr/>
        </p:nvCxnSpPr>
        <p:spPr>
          <a:xfrm flipV="1">
            <a:off x="4953000" y="2971800"/>
            <a:ext cx="1524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  <a:endCxn id="25" idx="3"/>
          </p:cNvCxnSpPr>
          <p:nvPr/>
        </p:nvCxnSpPr>
        <p:spPr>
          <a:xfrm flipV="1">
            <a:off x="4800600" y="4244882"/>
            <a:ext cx="98518" cy="17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  <a:endCxn id="25" idx="3"/>
          </p:cNvCxnSpPr>
          <p:nvPr/>
        </p:nvCxnSpPr>
        <p:spPr>
          <a:xfrm flipV="1">
            <a:off x="4724400" y="4244882"/>
            <a:ext cx="174718" cy="2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0"/>
            <a:endCxn id="8" idx="4"/>
          </p:cNvCxnSpPr>
          <p:nvPr/>
        </p:nvCxnSpPr>
        <p:spPr>
          <a:xfrm flipV="1">
            <a:off x="4953000" y="2667000"/>
            <a:ext cx="762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0"/>
            <a:endCxn id="30" idx="4"/>
          </p:cNvCxnSpPr>
          <p:nvPr/>
        </p:nvCxnSpPr>
        <p:spPr>
          <a:xfrm flipH="1" flipV="1">
            <a:off x="4724400" y="2743200"/>
            <a:ext cx="22860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29201" y="5791200"/>
            <a:ext cx="146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(and so forth)</a:t>
            </a:r>
          </a:p>
        </p:txBody>
      </p:sp>
    </p:spTree>
    <p:extLst>
      <p:ext uri="{BB962C8B-B14F-4D97-AF65-F5344CB8AC3E}">
        <p14:creationId xmlns:p14="http://schemas.microsoft.com/office/powerpoint/2010/main" val="129874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1" y="1230868"/>
            <a:ext cx="503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2. Group closest pair of points into new cluster</a:t>
            </a:r>
          </a:p>
        </p:txBody>
      </p:sp>
      <p:sp>
        <p:nvSpPr>
          <p:cNvPr id="22" name="Oval 21"/>
          <p:cNvSpPr/>
          <p:nvPr/>
        </p:nvSpPr>
        <p:spPr>
          <a:xfrm rot="8606983">
            <a:off x="4557417" y="3987679"/>
            <a:ext cx="335615" cy="7592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3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1" y="1230868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3. Calculate updated value for new data point</a:t>
            </a:r>
          </a:p>
        </p:txBody>
      </p:sp>
      <p:sp>
        <p:nvSpPr>
          <p:cNvPr id="22" name="Oval 21"/>
          <p:cNvSpPr/>
          <p:nvPr/>
        </p:nvSpPr>
        <p:spPr>
          <a:xfrm rot="8606983">
            <a:off x="4557417" y="3987679"/>
            <a:ext cx="335615" cy="7592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48200" y="4191001"/>
            <a:ext cx="152400" cy="276999"/>
            <a:chOff x="3708400" y="2618601"/>
            <a:chExt cx="152400" cy="276999"/>
          </a:xfrm>
        </p:grpSpPr>
        <p:sp>
          <p:nvSpPr>
            <p:cNvPr id="24" name="Rectangle 23"/>
            <p:cNvSpPr/>
            <p:nvPr/>
          </p:nvSpPr>
          <p:spPr>
            <a:xfrm>
              <a:off x="3708400" y="2717026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26186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88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4289425"/>
            <a:ext cx="152400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1" y="1230868"/>
            <a:ext cx="466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4. Update distances affected by new group</a:t>
            </a:r>
          </a:p>
        </p:txBody>
      </p:sp>
      <p:sp>
        <p:nvSpPr>
          <p:cNvPr id="22" name="Oval 21"/>
          <p:cNvSpPr/>
          <p:nvPr/>
        </p:nvSpPr>
        <p:spPr>
          <a:xfrm rot="8606983">
            <a:off x="4557417" y="3987679"/>
            <a:ext cx="335615" cy="7592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3600" y="4191001"/>
            <a:ext cx="10259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7" name="Straight Connector 26"/>
          <p:cNvCxnSpPr>
            <a:stCxn id="24" idx="0"/>
          </p:cNvCxnSpPr>
          <p:nvPr/>
        </p:nvCxnSpPr>
        <p:spPr>
          <a:xfrm flipV="1">
            <a:off x="4724400" y="2949483"/>
            <a:ext cx="327118" cy="1339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0"/>
            <a:endCxn id="30" idx="4"/>
          </p:cNvCxnSpPr>
          <p:nvPr/>
        </p:nvCxnSpPr>
        <p:spPr>
          <a:xfrm flipV="1">
            <a:off x="4724400" y="2743201"/>
            <a:ext cx="0" cy="154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0"/>
            <a:endCxn id="8" idx="4"/>
          </p:cNvCxnSpPr>
          <p:nvPr/>
        </p:nvCxnSpPr>
        <p:spPr>
          <a:xfrm flipV="1">
            <a:off x="4724400" y="2667001"/>
            <a:ext cx="304800" cy="162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3"/>
            <a:endCxn id="25" idx="3"/>
          </p:cNvCxnSpPr>
          <p:nvPr/>
        </p:nvCxnSpPr>
        <p:spPr>
          <a:xfrm flipV="1">
            <a:off x="4800600" y="4244883"/>
            <a:ext cx="98518" cy="120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3"/>
            <a:endCxn id="12" idx="2"/>
          </p:cNvCxnSpPr>
          <p:nvPr/>
        </p:nvCxnSpPr>
        <p:spPr>
          <a:xfrm flipV="1">
            <a:off x="4800600" y="3657601"/>
            <a:ext cx="2057400" cy="708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3"/>
            <a:endCxn id="14" idx="3"/>
          </p:cNvCxnSpPr>
          <p:nvPr/>
        </p:nvCxnSpPr>
        <p:spPr>
          <a:xfrm flipV="1">
            <a:off x="4800600" y="3635283"/>
            <a:ext cx="2384518" cy="730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4" idx="3"/>
            <a:endCxn id="13" idx="2"/>
          </p:cNvCxnSpPr>
          <p:nvPr/>
        </p:nvCxnSpPr>
        <p:spPr>
          <a:xfrm flipV="1">
            <a:off x="4800600" y="3962401"/>
            <a:ext cx="1981200" cy="40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4" idx="3"/>
            <a:endCxn id="15" idx="2"/>
          </p:cNvCxnSpPr>
          <p:nvPr/>
        </p:nvCxnSpPr>
        <p:spPr>
          <a:xfrm flipV="1">
            <a:off x="4800600" y="4038601"/>
            <a:ext cx="2362200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3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0" y="1230868"/>
            <a:ext cx="584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 (repeat). Group closest pair of points into new cluster</a:t>
            </a:r>
          </a:p>
        </p:txBody>
      </p:sp>
      <p:sp>
        <p:nvSpPr>
          <p:cNvPr id="22" name="Oval 21"/>
          <p:cNvSpPr/>
          <p:nvPr/>
        </p:nvSpPr>
        <p:spPr>
          <a:xfrm rot="8606983">
            <a:off x="4557417" y="3987679"/>
            <a:ext cx="335615" cy="7592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48200" y="4191001"/>
            <a:ext cx="152400" cy="276999"/>
            <a:chOff x="3708400" y="2618601"/>
            <a:chExt cx="152400" cy="276999"/>
          </a:xfrm>
        </p:grpSpPr>
        <p:sp>
          <p:nvSpPr>
            <p:cNvPr id="24" name="Rectangle 23"/>
            <p:cNvSpPr/>
            <p:nvPr/>
          </p:nvSpPr>
          <p:spPr>
            <a:xfrm>
              <a:off x="3708400" y="2717026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26186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27" name="Oval 26"/>
          <p:cNvSpPr/>
          <p:nvPr/>
        </p:nvSpPr>
        <p:spPr>
          <a:xfrm rot="9857927">
            <a:off x="4900752" y="2368710"/>
            <a:ext cx="335615" cy="72385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9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0" y="1230868"/>
            <a:ext cx="584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 (repeat). Calculate updated value for new data point</a:t>
            </a:r>
          </a:p>
        </p:txBody>
      </p:sp>
      <p:sp>
        <p:nvSpPr>
          <p:cNvPr id="22" name="Oval 21"/>
          <p:cNvSpPr/>
          <p:nvPr/>
        </p:nvSpPr>
        <p:spPr>
          <a:xfrm rot="8606983">
            <a:off x="4557417" y="3987679"/>
            <a:ext cx="335615" cy="7592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48200" y="4191001"/>
            <a:ext cx="152400" cy="276999"/>
            <a:chOff x="3708400" y="2618601"/>
            <a:chExt cx="152400" cy="276999"/>
          </a:xfrm>
        </p:grpSpPr>
        <p:sp>
          <p:nvSpPr>
            <p:cNvPr id="24" name="Rectangle 23"/>
            <p:cNvSpPr/>
            <p:nvPr/>
          </p:nvSpPr>
          <p:spPr>
            <a:xfrm>
              <a:off x="3708400" y="2717026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26186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27" name="Oval 26"/>
          <p:cNvSpPr/>
          <p:nvPr/>
        </p:nvSpPr>
        <p:spPr>
          <a:xfrm rot="9857927">
            <a:off x="4900752" y="2368710"/>
            <a:ext cx="335615" cy="72385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003802" y="2556936"/>
            <a:ext cx="152400" cy="276999"/>
            <a:chOff x="5581650" y="3708400"/>
            <a:chExt cx="152400" cy="276999"/>
          </a:xfrm>
        </p:grpSpPr>
        <p:sp>
          <p:nvSpPr>
            <p:cNvPr id="29" name="Rectangle 28"/>
            <p:cNvSpPr/>
            <p:nvPr/>
          </p:nvSpPr>
          <p:spPr>
            <a:xfrm>
              <a:off x="5581650" y="3806825"/>
              <a:ext cx="152400" cy="152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07050" y="3708400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89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C4EA6-B0C8-4C11-9CA1-5F62AB0B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functions of distance and similarity</a:t>
            </a:r>
          </a:p>
          <a:p>
            <a:r>
              <a:rPr lang="en-US" dirty="0"/>
              <a:t>To learn about hierarchical / UPGMA methods for clustering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262F-2BFD-4ABB-878C-9C5D702C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51213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8606983">
            <a:off x="4557417" y="3987679"/>
            <a:ext cx="335615" cy="7592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48200" y="4191001"/>
            <a:ext cx="152400" cy="276999"/>
            <a:chOff x="3708400" y="2618601"/>
            <a:chExt cx="152400" cy="276999"/>
          </a:xfrm>
        </p:grpSpPr>
        <p:sp>
          <p:nvSpPr>
            <p:cNvPr id="24" name="Rectangle 23"/>
            <p:cNvSpPr/>
            <p:nvPr/>
          </p:nvSpPr>
          <p:spPr>
            <a:xfrm>
              <a:off x="3708400" y="2717026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26186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27" name="Oval 26"/>
          <p:cNvSpPr/>
          <p:nvPr/>
        </p:nvSpPr>
        <p:spPr>
          <a:xfrm rot="9857927">
            <a:off x="4572744" y="2413936"/>
            <a:ext cx="669858" cy="72385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18874" y="2645617"/>
            <a:ext cx="152400" cy="276999"/>
            <a:chOff x="5581650" y="3708400"/>
            <a:chExt cx="152400" cy="276999"/>
          </a:xfrm>
        </p:grpSpPr>
        <p:sp>
          <p:nvSpPr>
            <p:cNvPr id="29" name="Rectangle 28"/>
            <p:cNvSpPr/>
            <p:nvPr/>
          </p:nvSpPr>
          <p:spPr>
            <a:xfrm>
              <a:off x="5581650" y="3806825"/>
              <a:ext cx="152400" cy="152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07050" y="3708400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4601" y="123086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5. Continue until all points are grouped into a single cluster</a:t>
            </a:r>
          </a:p>
        </p:txBody>
      </p:sp>
    </p:spTree>
    <p:extLst>
      <p:ext uri="{BB962C8B-B14F-4D97-AF65-F5344CB8AC3E}">
        <p14:creationId xmlns:p14="http://schemas.microsoft.com/office/powerpoint/2010/main" val="4015401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8606983">
            <a:off x="4557417" y="3987679"/>
            <a:ext cx="335615" cy="7592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48200" y="4191001"/>
            <a:ext cx="152400" cy="276999"/>
            <a:chOff x="3708400" y="2618601"/>
            <a:chExt cx="152400" cy="276999"/>
          </a:xfrm>
        </p:grpSpPr>
        <p:sp>
          <p:nvSpPr>
            <p:cNvPr id="24" name="Rectangle 23"/>
            <p:cNvSpPr/>
            <p:nvPr/>
          </p:nvSpPr>
          <p:spPr>
            <a:xfrm>
              <a:off x="3708400" y="2717026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26186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27" name="Oval 26"/>
          <p:cNvSpPr/>
          <p:nvPr/>
        </p:nvSpPr>
        <p:spPr>
          <a:xfrm rot="9857927">
            <a:off x="4572744" y="2413936"/>
            <a:ext cx="669858" cy="72385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18874" y="2645617"/>
            <a:ext cx="152400" cy="276999"/>
            <a:chOff x="5581650" y="3708400"/>
            <a:chExt cx="152400" cy="276999"/>
          </a:xfrm>
        </p:grpSpPr>
        <p:sp>
          <p:nvSpPr>
            <p:cNvPr id="29" name="Rectangle 28"/>
            <p:cNvSpPr/>
            <p:nvPr/>
          </p:nvSpPr>
          <p:spPr>
            <a:xfrm>
              <a:off x="5581650" y="3806825"/>
              <a:ext cx="152400" cy="152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07050" y="3708400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4601" y="123086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5. Continue until all points are grouped into a single cluster</a:t>
            </a:r>
          </a:p>
        </p:txBody>
      </p:sp>
      <p:sp>
        <p:nvSpPr>
          <p:cNvPr id="32" name="Oval 31"/>
          <p:cNvSpPr/>
          <p:nvPr/>
        </p:nvSpPr>
        <p:spPr>
          <a:xfrm rot="966647">
            <a:off x="6684404" y="3464523"/>
            <a:ext cx="433364" cy="706216"/>
          </a:xfrm>
          <a:prstGeom prst="ellipse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818348" y="3657601"/>
            <a:ext cx="152400" cy="276999"/>
            <a:chOff x="3200400" y="3914001"/>
            <a:chExt cx="152400" cy="276999"/>
          </a:xfrm>
        </p:grpSpPr>
        <p:sp>
          <p:nvSpPr>
            <p:cNvPr id="36" name="Rectangle 35"/>
            <p:cNvSpPr/>
            <p:nvPr/>
          </p:nvSpPr>
          <p:spPr>
            <a:xfrm>
              <a:off x="3200400" y="4012426"/>
              <a:ext cx="152400" cy="15240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25800" y="39140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33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8606983">
            <a:off x="4529099" y="3901934"/>
            <a:ext cx="623579" cy="7592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724400" y="4114801"/>
            <a:ext cx="152400" cy="276999"/>
            <a:chOff x="3708400" y="2618601"/>
            <a:chExt cx="152400" cy="276999"/>
          </a:xfrm>
        </p:grpSpPr>
        <p:sp>
          <p:nvSpPr>
            <p:cNvPr id="24" name="Rectangle 23"/>
            <p:cNvSpPr/>
            <p:nvPr/>
          </p:nvSpPr>
          <p:spPr>
            <a:xfrm>
              <a:off x="3708400" y="2717026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26186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27" name="Oval 26"/>
          <p:cNvSpPr/>
          <p:nvPr/>
        </p:nvSpPr>
        <p:spPr>
          <a:xfrm rot="9857927">
            <a:off x="4572744" y="2413936"/>
            <a:ext cx="669858" cy="72385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18874" y="2645617"/>
            <a:ext cx="152400" cy="276999"/>
            <a:chOff x="5581650" y="3708400"/>
            <a:chExt cx="152400" cy="276999"/>
          </a:xfrm>
        </p:grpSpPr>
        <p:sp>
          <p:nvSpPr>
            <p:cNvPr id="29" name="Rectangle 28"/>
            <p:cNvSpPr/>
            <p:nvPr/>
          </p:nvSpPr>
          <p:spPr>
            <a:xfrm>
              <a:off x="5581650" y="3806825"/>
              <a:ext cx="152400" cy="152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07050" y="3708400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4601" y="123086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5. Continue until all points are grouped into a single cluster</a:t>
            </a:r>
          </a:p>
        </p:txBody>
      </p:sp>
      <p:sp>
        <p:nvSpPr>
          <p:cNvPr id="32" name="Oval 31"/>
          <p:cNvSpPr/>
          <p:nvPr/>
        </p:nvSpPr>
        <p:spPr>
          <a:xfrm rot="966647">
            <a:off x="6684404" y="3464523"/>
            <a:ext cx="433364" cy="706216"/>
          </a:xfrm>
          <a:prstGeom prst="ellipse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818348" y="3657601"/>
            <a:ext cx="152400" cy="276999"/>
            <a:chOff x="3200400" y="3914001"/>
            <a:chExt cx="152400" cy="276999"/>
          </a:xfrm>
        </p:grpSpPr>
        <p:sp>
          <p:nvSpPr>
            <p:cNvPr id="36" name="Rectangle 35"/>
            <p:cNvSpPr/>
            <p:nvPr/>
          </p:nvSpPr>
          <p:spPr>
            <a:xfrm>
              <a:off x="3200400" y="4012426"/>
              <a:ext cx="152400" cy="15240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25800" y="39140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74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8606983">
            <a:off x="4529099" y="3901934"/>
            <a:ext cx="623579" cy="7592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724400" y="4114801"/>
            <a:ext cx="152400" cy="276999"/>
            <a:chOff x="3708400" y="2618601"/>
            <a:chExt cx="152400" cy="276999"/>
          </a:xfrm>
        </p:grpSpPr>
        <p:sp>
          <p:nvSpPr>
            <p:cNvPr id="24" name="Rectangle 23"/>
            <p:cNvSpPr/>
            <p:nvPr/>
          </p:nvSpPr>
          <p:spPr>
            <a:xfrm>
              <a:off x="3708400" y="2717026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26186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27" name="Oval 26"/>
          <p:cNvSpPr/>
          <p:nvPr/>
        </p:nvSpPr>
        <p:spPr>
          <a:xfrm rot="9857927">
            <a:off x="4572744" y="2413936"/>
            <a:ext cx="669858" cy="72385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18874" y="2645617"/>
            <a:ext cx="152400" cy="276999"/>
            <a:chOff x="5581650" y="3708400"/>
            <a:chExt cx="152400" cy="276999"/>
          </a:xfrm>
        </p:grpSpPr>
        <p:sp>
          <p:nvSpPr>
            <p:cNvPr id="29" name="Rectangle 28"/>
            <p:cNvSpPr/>
            <p:nvPr/>
          </p:nvSpPr>
          <p:spPr>
            <a:xfrm>
              <a:off x="5581650" y="3806825"/>
              <a:ext cx="152400" cy="152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07050" y="3708400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4601" y="123086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5. Continue until all points are grouped into a single cluster</a:t>
            </a:r>
          </a:p>
        </p:txBody>
      </p:sp>
      <p:sp>
        <p:nvSpPr>
          <p:cNvPr id="32" name="Oval 31"/>
          <p:cNvSpPr/>
          <p:nvPr/>
        </p:nvSpPr>
        <p:spPr>
          <a:xfrm rot="2768378">
            <a:off x="6718769" y="3288029"/>
            <a:ext cx="561560" cy="883681"/>
          </a:xfrm>
          <a:prstGeom prst="ellipse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961611" y="3608809"/>
            <a:ext cx="152400" cy="276999"/>
            <a:chOff x="3200400" y="3914001"/>
            <a:chExt cx="152400" cy="276999"/>
          </a:xfrm>
        </p:grpSpPr>
        <p:sp>
          <p:nvSpPr>
            <p:cNvPr id="36" name="Rectangle 35"/>
            <p:cNvSpPr/>
            <p:nvPr/>
          </p:nvSpPr>
          <p:spPr>
            <a:xfrm>
              <a:off x="3200400" y="4012426"/>
              <a:ext cx="152400" cy="15240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25800" y="39140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779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8606983">
            <a:off x="4529099" y="3901934"/>
            <a:ext cx="623579" cy="7592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724400" y="4114801"/>
            <a:ext cx="152400" cy="276999"/>
            <a:chOff x="3708400" y="2618601"/>
            <a:chExt cx="152400" cy="276999"/>
          </a:xfrm>
        </p:grpSpPr>
        <p:sp>
          <p:nvSpPr>
            <p:cNvPr id="24" name="Rectangle 23"/>
            <p:cNvSpPr/>
            <p:nvPr/>
          </p:nvSpPr>
          <p:spPr>
            <a:xfrm>
              <a:off x="3708400" y="2717026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26186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27" name="Oval 26"/>
          <p:cNvSpPr/>
          <p:nvPr/>
        </p:nvSpPr>
        <p:spPr>
          <a:xfrm rot="9857927">
            <a:off x="4572744" y="2413936"/>
            <a:ext cx="669858" cy="72385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18874" y="2645617"/>
            <a:ext cx="152400" cy="276999"/>
            <a:chOff x="5581650" y="3708400"/>
            <a:chExt cx="152400" cy="276999"/>
          </a:xfrm>
        </p:grpSpPr>
        <p:sp>
          <p:nvSpPr>
            <p:cNvPr id="29" name="Rectangle 28"/>
            <p:cNvSpPr/>
            <p:nvPr/>
          </p:nvSpPr>
          <p:spPr>
            <a:xfrm>
              <a:off x="5581650" y="3806825"/>
              <a:ext cx="152400" cy="152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07050" y="3708400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4601" y="123086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5. Continue until all points are grouped into a single cluster</a:t>
            </a:r>
          </a:p>
        </p:txBody>
      </p:sp>
      <p:sp>
        <p:nvSpPr>
          <p:cNvPr id="32" name="Oval 31"/>
          <p:cNvSpPr/>
          <p:nvPr/>
        </p:nvSpPr>
        <p:spPr>
          <a:xfrm rot="2768378">
            <a:off x="6677574" y="3384749"/>
            <a:ext cx="829842" cy="883681"/>
          </a:xfrm>
          <a:prstGeom prst="ellipse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961611" y="3608809"/>
            <a:ext cx="152400" cy="276999"/>
            <a:chOff x="3200400" y="3914001"/>
            <a:chExt cx="152400" cy="276999"/>
          </a:xfrm>
        </p:grpSpPr>
        <p:sp>
          <p:nvSpPr>
            <p:cNvPr id="36" name="Rectangle 35"/>
            <p:cNvSpPr/>
            <p:nvPr/>
          </p:nvSpPr>
          <p:spPr>
            <a:xfrm>
              <a:off x="3200400" y="4012426"/>
              <a:ext cx="152400" cy="15240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25800" y="39140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28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1288018">
            <a:off x="4332939" y="2211689"/>
            <a:ext cx="1088413" cy="250599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797496" y="3276601"/>
            <a:ext cx="152400" cy="276999"/>
            <a:chOff x="3708400" y="2618601"/>
            <a:chExt cx="152400" cy="276999"/>
          </a:xfrm>
        </p:grpSpPr>
        <p:sp>
          <p:nvSpPr>
            <p:cNvPr id="24" name="Rectangle 23"/>
            <p:cNvSpPr/>
            <p:nvPr/>
          </p:nvSpPr>
          <p:spPr>
            <a:xfrm>
              <a:off x="3708400" y="2717026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26186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4601" y="123086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5. Continue until all points are grouped into a single cluster</a:t>
            </a:r>
          </a:p>
        </p:txBody>
      </p:sp>
      <p:sp>
        <p:nvSpPr>
          <p:cNvPr id="32" name="Oval 31"/>
          <p:cNvSpPr/>
          <p:nvPr/>
        </p:nvSpPr>
        <p:spPr>
          <a:xfrm rot="2768378">
            <a:off x="6677574" y="3384749"/>
            <a:ext cx="829842" cy="883681"/>
          </a:xfrm>
          <a:prstGeom prst="ellipse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961611" y="3608809"/>
            <a:ext cx="152400" cy="276999"/>
            <a:chOff x="3200400" y="3914001"/>
            <a:chExt cx="152400" cy="276999"/>
          </a:xfrm>
        </p:grpSpPr>
        <p:sp>
          <p:nvSpPr>
            <p:cNvPr id="36" name="Rectangle 35"/>
            <p:cNvSpPr/>
            <p:nvPr/>
          </p:nvSpPr>
          <p:spPr>
            <a:xfrm>
              <a:off x="3200400" y="4012426"/>
              <a:ext cx="152400" cy="15240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25800" y="39140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47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1925320"/>
            <a:ext cx="4724400" cy="35052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953000" y="251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3962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2000" y="4191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1" y="123086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5. Continue until all points are grouped into a single cluster</a:t>
            </a:r>
          </a:p>
        </p:txBody>
      </p:sp>
      <p:sp>
        <p:nvSpPr>
          <p:cNvPr id="33" name="Oval 32"/>
          <p:cNvSpPr/>
          <p:nvPr/>
        </p:nvSpPr>
        <p:spPr>
          <a:xfrm rot="1439216">
            <a:off x="4185334" y="2039380"/>
            <a:ext cx="3272744" cy="3118177"/>
          </a:xfrm>
          <a:prstGeom prst="ellipse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715000" y="3429001"/>
            <a:ext cx="152400" cy="276999"/>
            <a:chOff x="3200400" y="3914001"/>
            <a:chExt cx="152400" cy="276999"/>
          </a:xfrm>
        </p:grpSpPr>
        <p:sp>
          <p:nvSpPr>
            <p:cNvPr id="35" name="Rectangle 34"/>
            <p:cNvSpPr/>
            <p:nvPr/>
          </p:nvSpPr>
          <p:spPr>
            <a:xfrm>
              <a:off x="3200400" y="4012426"/>
              <a:ext cx="152400" cy="15240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25800" y="3914001"/>
              <a:ext cx="1025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478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sp>
        <p:nvSpPr>
          <p:cNvPr id="8" name="Oval 7"/>
          <p:cNvSpPr/>
          <p:nvPr/>
        </p:nvSpPr>
        <p:spPr>
          <a:xfrm>
            <a:off x="5638800" y="4495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15000" y="4800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4495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91400" y="4800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24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48600" y="4876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29000" y="4572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81400" y="4800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33800" y="4495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334000" y="4572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57400" y="1219200"/>
            <a:ext cx="820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Points are ordered in a tree (dendogram) structure based on when they were merged</a:t>
            </a:r>
          </a:p>
        </p:txBody>
      </p:sp>
      <p:cxnSp>
        <p:nvCxnSpPr>
          <p:cNvPr id="22" name="Straight Connector 21"/>
          <p:cNvCxnSpPr>
            <a:stCxn id="20" idx="0"/>
          </p:cNvCxnSpPr>
          <p:nvPr/>
        </p:nvCxnSpPr>
        <p:spPr>
          <a:xfrm flipV="1">
            <a:off x="3505200" y="39624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0"/>
          </p:cNvCxnSpPr>
          <p:nvPr/>
        </p:nvCxnSpPr>
        <p:spPr>
          <a:xfrm flipV="1">
            <a:off x="3657600" y="39624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0"/>
          </p:cNvCxnSpPr>
          <p:nvPr/>
        </p:nvCxnSpPr>
        <p:spPr>
          <a:xfrm flipV="1">
            <a:off x="3810000" y="3657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95676" y="3962401"/>
            <a:ext cx="17462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75050" y="3657600"/>
            <a:ext cx="245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81400" y="36576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0"/>
          </p:cNvCxnSpPr>
          <p:nvPr/>
        </p:nvCxnSpPr>
        <p:spPr>
          <a:xfrm flipV="1">
            <a:off x="5791200" y="39624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0"/>
          </p:cNvCxnSpPr>
          <p:nvPr/>
        </p:nvCxnSpPr>
        <p:spPr>
          <a:xfrm flipV="1">
            <a:off x="5715000" y="396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10201" y="3657600"/>
            <a:ext cx="346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08650" y="3962400"/>
            <a:ext cx="88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0" idx="0"/>
          </p:cNvCxnSpPr>
          <p:nvPr/>
        </p:nvCxnSpPr>
        <p:spPr>
          <a:xfrm>
            <a:off x="5410200" y="36576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753100" y="36576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3" idx="0"/>
          </p:cNvCxnSpPr>
          <p:nvPr/>
        </p:nvCxnSpPr>
        <p:spPr>
          <a:xfrm>
            <a:off x="7467600" y="39624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0"/>
          </p:cNvCxnSpPr>
          <p:nvPr/>
        </p:nvCxnSpPr>
        <p:spPr>
          <a:xfrm flipV="1">
            <a:off x="7543800" y="396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457016" y="3962400"/>
            <a:ext cx="93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0"/>
          </p:cNvCxnSpPr>
          <p:nvPr/>
        </p:nvCxnSpPr>
        <p:spPr>
          <a:xfrm flipV="1">
            <a:off x="7848600" y="36576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02525" y="366395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489826" y="3657600"/>
            <a:ext cx="365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5" idx="0"/>
          </p:cNvCxnSpPr>
          <p:nvPr/>
        </p:nvCxnSpPr>
        <p:spPr>
          <a:xfrm flipV="1">
            <a:off x="7924800" y="33528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677150" y="3352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73976" y="3352800"/>
            <a:ext cx="250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562600" y="28956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7810186" y="2284098"/>
            <a:ext cx="314" cy="1068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694149" y="2895601"/>
            <a:ext cx="1859163" cy="18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695691" y="2901818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72000" y="22860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559247" y="2289681"/>
            <a:ext cx="3260077" cy="3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91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D96BAE-08B9-4EB6-8D35-DDF9D19D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UPGMA (unweighted pair group method with arithmetic mean) is a simple hierarchical clustering method</a:t>
            </a:r>
          </a:p>
          <a:p>
            <a:r>
              <a:rPr lang="en-US" dirty="0"/>
              <a:t>Here, we not only cluster points together but also keep track of the distance between clusters (branch length)</a:t>
            </a:r>
          </a:p>
          <a:p>
            <a:r>
              <a:rPr lang="en-US" dirty="0"/>
              <a:t>Formally,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8C1880-6AFC-48FC-9612-4A9F482A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12920-0445-479D-8EAF-78679349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886200"/>
            <a:ext cx="6087325" cy="2114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40DC1-DE30-4D1D-BBB1-530355E0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6099483"/>
            <a:ext cx="4724400" cy="47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7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36A977-0632-4B8A-9932-BE7DE7EE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that we know how to create a tree, we can use this to inform our multiple sequence alignment: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pairwise edit distances between all possible pairs of sequences by aligning them together (Smith-Waterman/Needleman-Wunsch)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hierarchical order as shown above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Progressive align sequences (and alignments) together by traversing up the tree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1C302F-BF74-432B-99FD-FAF0EE1D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Sequence Alignment (revisited)</a:t>
            </a:r>
          </a:p>
        </p:txBody>
      </p:sp>
    </p:spTree>
    <p:extLst>
      <p:ext uri="{BB962C8B-B14F-4D97-AF65-F5344CB8AC3E}">
        <p14:creationId xmlns:p14="http://schemas.microsoft.com/office/powerpoint/2010/main" val="318047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18635A-DE45-4938-8094-333ED38FD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953000" cy="4525963"/>
          </a:xfrm>
        </p:spPr>
        <p:txBody>
          <a:bodyPr/>
          <a:lstStyle/>
          <a:p>
            <a:r>
              <a:rPr lang="en-US" dirty="0"/>
              <a:t>In the last session, we showed how you can progressively align sequences together.</a:t>
            </a:r>
          </a:p>
          <a:p>
            <a:r>
              <a:rPr lang="en-US" dirty="0"/>
              <a:t>However, what happens if you switch the order around?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CDB21-46AA-45D9-A53A-B3CC92B0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Sequence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64FF5-5F1F-461B-8ACE-05270B9F6F2F}"/>
              </a:ext>
            </a:extLst>
          </p:cNvPr>
          <p:cNvSpPr txBox="1"/>
          <p:nvPr/>
        </p:nvSpPr>
        <p:spPr>
          <a:xfrm>
            <a:off x="7162800" y="1600203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TACTTAG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CTATTTAA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TTATTAAG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TTATTTAG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TTACTTAA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9EA6C-53BB-488C-8E78-2D74F432EB9C}"/>
              </a:ext>
            </a:extLst>
          </p:cNvPr>
          <p:cNvSpPr txBox="1"/>
          <p:nvPr/>
        </p:nvSpPr>
        <p:spPr>
          <a:xfrm>
            <a:off x="9258300" y="1600203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TACTTA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TATTTA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TA-TTA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TATTTA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TACTTA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DD1B48-7E91-4D64-BFFE-007286456259}"/>
              </a:ext>
            </a:extLst>
          </p:cNvPr>
          <p:cNvCxnSpPr>
            <a:cxnSpLocks/>
          </p:cNvCxnSpPr>
          <p:nvPr/>
        </p:nvCxnSpPr>
        <p:spPr>
          <a:xfrm>
            <a:off x="8566597" y="2246534"/>
            <a:ext cx="691703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27871F-E411-42D9-9959-2100748C6763}"/>
              </a:ext>
            </a:extLst>
          </p:cNvPr>
          <p:cNvSpPr txBox="1"/>
          <p:nvPr/>
        </p:nvSpPr>
        <p:spPr>
          <a:xfrm>
            <a:off x="7181850" y="3723862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TTATTTAG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TTATTAAG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CTATTTAA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TACTTAG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TTACTTAA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BDEA1-6B22-4736-8ED3-7BDF8430D6B1}"/>
              </a:ext>
            </a:extLst>
          </p:cNvPr>
          <p:cNvSpPr txBox="1"/>
          <p:nvPr/>
        </p:nvSpPr>
        <p:spPr>
          <a:xfrm>
            <a:off x="9258300" y="3723862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TA-TTTA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TA-TTAA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TA-TTTA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TACTT-A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TACTTAA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BAD104-3C73-49B2-8CDD-AEC54CC9A67D}"/>
              </a:ext>
            </a:extLst>
          </p:cNvPr>
          <p:cNvCxnSpPr>
            <a:cxnSpLocks/>
          </p:cNvCxnSpPr>
          <p:nvPr/>
        </p:nvCxnSpPr>
        <p:spPr>
          <a:xfrm>
            <a:off x="8566596" y="4419600"/>
            <a:ext cx="691703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A5A842-8021-4999-B058-4834E1ABF250}"/>
              </a:ext>
            </a:extLst>
          </p:cNvPr>
          <p:cNvSpPr txBox="1"/>
          <p:nvPr/>
        </p:nvSpPr>
        <p:spPr>
          <a:xfrm>
            <a:off x="9567560" y="295995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=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92CD1E-65F5-4376-9C45-E7898F1D95BD}"/>
              </a:ext>
            </a:extLst>
          </p:cNvPr>
          <p:cNvCxnSpPr/>
          <p:nvPr/>
        </p:nvCxnSpPr>
        <p:spPr>
          <a:xfrm flipH="1">
            <a:off x="9699795" y="3270513"/>
            <a:ext cx="245420" cy="297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2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0923A4-08F5-4B42-B989-243999D0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8099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some applications where a weighted order for sequence alignment could be ideal</a:t>
            </a:r>
          </a:p>
          <a:p>
            <a:r>
              <a:rPr lang="en-US" dirty="0"/>
              <a:t>However, in many cases an unbiased (or less biased!) analysis would be preferred</a:t>
            </a:r>
          </a:p>
          <a:p>
            <a:r>
              <a:rPr lang="en-US" dirty="0"/>
              <a:t>One strategy is to randomly shuffle sequences over many iterations and take the alignment that appears most frequently </a:t>
            </a:r>
          </a:p>
          <a:p>
            <a:r>
              <a:rPr lang="en-US" dirty="0"/>
              <a:t>A more elegant solution, however, is to align the sequences in order based on their </a:t>
            </a:r>
            <a:r>
              <a:rPr lang="en-US" i="1" dirty="0"/>
              <a:t>similarity </a:t>
            </a:r>
            <a:r>
              <a:rPr lang="en-US" dirty="0"/>
              <a:t>to each other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180425-565A-4F32-95E2-A633183E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Plasticity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7E50A-8EDB-4649-B1ED-011769F74880}"/>
              </a:ext>
            </a:extLst>
          </p:cNvPr>
          <p:cNvSpPr txBox="1"/>
          <p:nvPr/>
        </p:nvSpPr>
        <p:spPr>
          <a:xfrm>
            <a:off x="2667000" y="5486400"/>
            <a:ext cx="7507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 do that, we first need to </a:t>
            </a:r>
            <a:r>
              <a:rPr lang="en-US" sz="2800" b="1" dirty="0">
                <a:solidFill>
                  <a:srgbClr val="FF0000"/>
                </a:solidFill>
              </a:rPr>
              <a:t>cluster</a:t>
            </a:r>
            <a:r>
              <a:rPr lang="en-US" sz="2800" dirty="0">
                <a:solidFill>
                  <a:srgbClr val="FF0000"/>
                </a:solidFill>
              </a:rPr>
              <a:t> them together!</a:t>
            </a:r>
          </a:p>
        </p:txBody>
      </p:sp>
    </p:spTree>
    <p:extLst>
      <p:ext uri="{BB962C8B-B14F-4D97-AF65-F5344CB8AC3E}">
        <p14:creationId xmlns:p14="http://schemas.microsoft.com/office/powerpoint/2010/main" val="260566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Clustering is, in essence, a problem of partitioning a single set of unlabeled points or vectors</a:t>
            </a:r>
          </a:p>
          <a:p>
            <a:pPr lvl="1"/>
            <a:r>
              <a:rPr lang="en-US" dirty="0"/>
              <a:t>In this case, our points are individual sequences!</a:t>
            </a:r>
          </a:p>
          <a:p>
            <a:r>
              <a:rPr lang="en-US" dirty="0"/>
              <a:t> This can be done in different ways</a:t>
            </a:r>
          </a:p>
          <a:p>
            <a:pPr lvl="1"/>
            <a:r>
              <a:rPr lang="en-US" dirty="0"/>
              <a:t>Hierarchical algorithms successively split or merge groups based on some distance measurement</a:t>
            </a:r>
          </a:p>
          <a:p>
            <a:pPr lvl="1"/>
            <a:r>
              <a:rPr lang="en-US" dirty="0"/>
              <a:t>Partitioning algorithms look for a specific delineation that optimizes some global measure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5" name="Flowchart: Alternate Process 94"/>
          <p:cNvSpPr/>
          <p:nvPr/>
        </p:nvSpPr>
        <p:spPr>
          <a:xfrm>
            <a:off x="5483352" y="3962400"/>
            <a:ext cx="1527048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Clustering</a:t>
            </a:r>
          </a:p>
        </p:txBody>
      </p:sp>
      <p:sp>
        <p:nvSpPr>
          <p:cNvPr id="6" name="Flowchart: Alternate Process 94"/>
          <p:cNvSpPr/>
          <p:nvPr/>
        </p:nvSpPr>
        <p:spPr>
          <a:xfrm>
            <a:off x="3273552" y="4724400"/>
            <a:ext cx="1527048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Hierarchical</a:t>
            </a:r>
          </a:p>
        </p:txBody>
      </p:sp>
      <p:sp>
        <p:nvSpPr>
          <p:cNvPr id="7" name="Flowchart: Alternate Process 94"/>
          <p:cNvSpPr/>
          <p:nvPr/>
        </p:nvSpPr>
        <p:spPr>
          <a:xfrm>
            <a:off x="7388352" y="4724400"/>
            <a:ext cx="1527048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err="1">
                <a:latin typeface="Arial" pitchFamily="34" charset="0"/>
                <a:cs typeface="Arial" pitchFamily="34" charset="0"/>
              </a:rPr>
              <a:t>Partitional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lowchart: Alternate Process 94"/>
          <p:cNvSpPr/>
          <p:nvPr/>
        </p:nvSpPr>
        <p:spPr>
          <a:xfrm>
            <a:off x="2054352" y="5715000"/>
            <a:ext cx="1527048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Divisive</a:t>
            </a:r>
          </a:p>
        </p:txBody>
      </p:sp>
      <p:sp>
        <p:nvSpPr>
          <p:cNvPr id="9" name="Flowchart: Alternate Process 94"/>
          <p:cNvSpPr/>
          <p:nvPr/>
        </p:nvSpPr>
        <p:spPr>
          <a:xfrm>
            <a:off x="4340352" y="5715000"/>
            <a:ext cx="1527048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Agglomerative</a:t>
            </a:r>
          </a:p>
        </p:txBody>
      </p:sp>
      <p:sp>
        <p:nvSpPr>
          <p:cNvPr id="10" name="Flowchart: Alternate Process 94"/>
          <p:cNvSpPr/>
          <p:nvPr/>
        </p:nvSpPr>
        <p:spPr>
          <a:xfrm>
            <a:off x="6473952" y="5715000"/>
            <a:ext cx="1527048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Hard</a:t>
            </a:r>
          </a:p>
        </p:txBody>
      </p:sp>
      <p:sp>
        <p:nvSpPr>
          <p:cNvPr id="11" name="Flowchart: Alternate Process 94"/>
          <p:cNvSpPr/>
          <p:nvPr/>
        </p:nvSpPr>
        <p:spPr>
          <a:xfrm>
            <a:off x="8607552" y="5715000"/>
            <a:ext cx="1527048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Soft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49952" y="44958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54952" y="44958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968752" y="53340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21352" y="53340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159752" y="53340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12352" y="53340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78384" y="6368534"/>
            <a:ext cx="181341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Modified from Dalton et al, 2009, Current Genomics</a:t>
            </a:r>
          </a:p>
        </p:txBody>
      </p:sp>
    </p:spTree>
    <p:extLst>
      <p:ext uri="{BB962C8B-B14F-4D97-AF65-F5344CB8AC3E}">
        <p14:creationId xmlns:p14="http://schemas.microsoft.com/office/powerpoint/2010/main" val="129692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depends on some measure of similarity, or </a:t>
            </a:r>
            <a:r>
              <a:rPr lang="en-US" i="1" dirty="0"/>
              <a:t>distance</a:t>
            </a:r>
            <a:r>
              <a:rPr lang="en-US" dirty="0"/>
              <a:t> between two points or vectors</a:t>
            </a:r>
          </a:p>
          <a:p>
            <a:r>
              <a:rPr lang="en-US" dirty="0"/>
              <a:t>There are different ways to determine this, and some may be more appropriate for specific data sets than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Similarity</a:t>
            </a:r>
          </a:p>
        </p:txBody>
      </p:sp>
    </p:spTree>
    <p:extLst>
      <p:ext uri="{BB962C8B-B14F-4D97-AF65-F5344CB8AC3E}">
        <p14:creationId xmlns:p14="http://schemas.microsoft.com/office/powerpoint/2010/main" val="112605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4953000"/>
          </a:xfrm>
        </p:spPr>
        <p:txBody>
          <a:bodyPr/>
          <a:lstStyle/>
          <a:p>
            <a:r>
              <a:rPr lang="en-US" dirty="0"/>
              <a:t>Euclidean Distance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Manhattan Distance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Mahalanobis Distance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Distance Calculations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62800" y="1219200"/>
            <a:ext cx="2438400" cy="2133600"/>
            <a:chOff x="2133600" y="1925320"/>
            <a:chExt cx="47244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9110432" y="2579132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96200" y="1588532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91401" y="1143000"/>
            <a:ext cx="74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39201" y="2743200"/>
            <a:ext cx="74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946953" y="1781462"/>
            <a:ext cx="1053853" cy="7704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79837" y="16647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2563092" y="1828800"/>
          <a:ext cx="315190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4" imgW="1651000" imgH="279400" progId="Equation.3">
                  <p:embed/>
                </p:oleObj>
              </mc:Choice>
              <mc:Fallback>
                <p:oleObj name="Equation" r:id="rId4" imgW="1651000" imgH="279400" progId="Equation.3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3092" y="1828800"/>
                        <a:ext cx="3151909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563092" y="3581400"/>
          <a:ext cx="286351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6" imgW="1295400" imgH="241300" progId="Equation.3">
                  <p:embed/>
                </p:oleObj>
              </mc:Choice>
              <mc:Fallback>
                <p:oleObj name="Equation" r:id="rId6" imgW="1295400" imgH="241300" progId="Equation.3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63092" y="3581400"/>
                        <a:ext cx="286351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2563092" y="5257800"/>
          <a:ext cx="2971799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8" imgW="1460500" imgH="279400" progId="Equation.3">
                  <p:embed/>
                </p:oleObj>
              </mc:Choice>
              <mc:Fallback>
                <p:oleObj name="Equation" r:id="rId8" imgW="1460500" imgH="279400" progId="Equation.3">
                  <p:embed/>
                  <p:pic>
                    <p:nvPicPr>
                      <p:cNvPr id="48" name="Object 4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63092" y="5257800"/>
                        <a:ext cx="2971799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162800" y="3886200"/>
            <a:ext cx="2438400" cy="2133600"/>
            <a:chOff x="2133600" y="1925320"/>
            <a:chExt cx="4724400" cy="35052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153920" y="1925320"/>
              <a:ext cx="0" cy="3505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133600" y="5410200"/>
              <a:ext cx="47244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7772400" y="4724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24800" y="4572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01000" y="4800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48600" y="4953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53400" y="4953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153400" y="4724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229600" y="4572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382000" y="4800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82000" y="5029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458200" y="4572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686800" y="4648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610600" y="4800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839200" y="4724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763000" y="4953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1600" y="4572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991600" y="5029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610600" y="5029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067800" y="4800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220200" y="4953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220200" y="4648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525000" y="482762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296400" y="4800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610600" y="4495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77200" y="4495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20000" y="4876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01000" y="5029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610600" y="41910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4"/>
            <a:endCxn id="32" idx="0"/>
          </p:cNvCxnSpPr>
          <p:nvPr/>
        </p:nvCxnSpPr>
        <p:spPr>
          <a:xfrm>
            <a:off x="8686800" y="4343400"/>
            <a:ext cx="0" cy="457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2"/>
            <a:endCxn id="32" idx="6"/>
          </p:cNvCxnSpPr>
          <p:nvPr/>
        </p:nvCxnSpPr>
        <p:spPr>
          <a:xfrm flipH="1" flipV="1">
            <a:off x="8763000" y="4876800"/>
            <a:ext cx="762000" cy="270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1601" y="419100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700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B2BCA7-B256-409D-8B6E-C06BA9AA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943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sequences/strings, other measurements can be used to determine distance (also referred to as </a:t>
            </a:r>
            <a:r>
              <a:rPr lang="en-US" i="1" dirty="0"/>
              <a:t>edit distance</a:t>
            </a:r>
            <a:r>
              <a:rPr lang="en-US" dirty="0"/>
              <a:t>):</a:t>
            </a:r>
          </a:p>
          <a:p>
            <a:r>
              <a:rPr lang="en-US" dirty="0"/>
              <a:t>Hamming distance: the number of substitutions needed to change one sequence into another</a:t>
            </a:r>
          </a:p>
          <a:p>
            <a:pPr lvl="1"/>
            <a:r>
              <a:rPr lang="en-US" dirty="0"/>
              <a:t>Strings must be of equal length</a:t>
            </a:r>
          </a:p>
          <a:p>
            <a:r>
              <a:rPr lang="en-US" dirty="0" err="1"/>
              <a:t>Levenshtein</a:t>
            </a:r>
            <a:r>
              <a:rPr lang="en-US" dirty="0"/>
              <a:t> distance: the number of substitutions, insertions or deletions to change one sequence into another</a:t>
            </a:r>
          </a:p>
          <a:p>
            <a:pPr lvl="1"/>
            <a:r>
              <a:rPr lang="en-US" dirty="0"/>
              <a:t>Strings can be different lengths, resulting in lower bound of </a:t>
            </a:r>
            <a:r>
              <a:rPr lang="en-US" dirty="0" err="1"/>
              <a:t>Levenshtein</a:t>
            </a:r>
            <a:r>
              <a:rPr lang="en-US" dirty="0"/>
              <a:t> being the difference between the lengths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4224DE-DFED-412D-B25D-54798867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Calculations for Sequences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7D3ED6B-9247-47E1-8E06-16AD8FFB8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464087"/>
              </p:ext>
            </p:extLst>
          </p:nvPr>
        </p:nvGraphicFramePr>
        <p:xfrm>
          <a:off x="6705600" y="2978909"/>
          <a:ext cx="4724400" cy="81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r:id="rId4" imgW="5205960" imgH="898920" progId="">
                  <p:embed/>
                </p:oleObj>
              </mc:Choice>
              <mc:Fallback>
                <p:oleObj r:id="rId4" imgW="5205960" imgH="898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5600" y="2978909"/>
                        <a:ext cx="4724400" cy="815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3A181AC-6395-43D3-AB1D-AE00C652B2D2}"/>
              </a:ext>
            </a:extLst>
          </p:cNvPr>
          <p:cNvSpPr/>
          <p:nvPr/>
        </p:nvSpPr>
        <p:spPr>
          <a:xfrm>
            <a:off x="8915400" y="6498595"/>
            <a:ext cx="31534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https://en.wikipedia.org/wiki/Levenshtein_distance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14603-C9AD-4AE8-89E8-FAE4166A61DB}"/>
              </a:ext>
            </a:extLst>
          </p:cNvPr>
          <p:cNvSpPr txBox="1"/>
          <p:nvPr/>
        </p:nvSpPr>
        <p:spPr>
          <a:xfrm>
            <a:off x="7162800" y="4305656"/>
            <a:ext cx="488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strings </a:t>
            </a:r>
            <a:r>
              <a:rPr lang="en-US" dirty="0" err="1"/>
              <a:t>a,b</a:t>
            </a:r>
            <a:r>
              <a:rPr lang="en-US" dirty="0"/>
              <a:t> and indexes </a:t>
            </a:r>
            <a:r>
              <a:rPr lang="en-US" dirty="0" err="1"/>
              <a:t>i</a:t>
            </a:r>
            <a:r>
              <a:rPr lang="en-US" dirty="0"/>
              <a:t> (from a) and j (from b)</a:t>
            </a:r>
          </a:p>
          <a:p>
            <a:r>
              <a:rPr lang="en-US" dirty="0"/>
              <a:t>             is 0 if a=b and 1 otherwise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F7BD0-4BFD-405F-942E-F47DEAC7BE6E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08EC23-5C66-4816-9410-762F05A62700}"/>
                  </a:ext>
                </a:extLst>
              </p:cNvPr>
              <p:cNvSpPr/>
              <p:nvPr/>
            </p:nvSpPr>
            <p:spPr>
              <a:xfrm>
                <a:off x="7223031" y="4590721"/>
                <a:ext cx="777969" cy="362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08EC23-5C66-4816-9410-762F05A62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031" y="4590721"/>
                <a:ext cx="777969" cy="362279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ECB11A8-7DD1-483D-943E-808A3E43D0FA}"/>
              </a:ext>
            </a:extLst>
          </p:cNvPr>
          <p:cNvSpPr txBox="1"/>
          <p:nvPr/>
        </p:nvSpPr>
        <p:spPr>
          <a:xfrm>
            <a:off x="7162800" y="2477777"/>
            <a:ext cx="225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Levenshtein</a:t>
            </a:r>
            <a:r>
              <a:rPr lang="en-US" dirty="0"/>
              <a:t>, formally:</a:t>
            </a:r>
          </a:p>
        </p:txBody>
      </p:sp>
    </p:spTree>
    <p:extLst>
      <p:ext uri="{BB962C8B-B14F-4D97-AF65-F5344CB8AC3E}">
        <p14:creationId xmlns:p14="http://schemas.microsoft.com/office/powerpoint/2010/main" val="75861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B2BCA7-B256-409D-8B6E-C06BA9AA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Edit distances for already aligned sequences are thus easy to calculate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terms of code, you could simple step through each aligned string and ask if a[</a:t>
            </a:r>
            <a:r>
              <a:rPr lang="en-US" dirty="0" err="1"/>
              <a:t>i</a:t>
            </a:r>
            <a:r>
              <a:rPr lang="en-US" dirty="0"/>
              <a:t>] == b[i]!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4224DE-DFED-412D-B25D-54798867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Calculations for </a:t>
            </a:r>
            <a:r>
              <a:rPr lang="en-US" b="1" dirty="0"/>
              <a:t>Aligned </a:t>
            </a:r>
            <a:r>
              <a:rPr lang="en-US" dirty="0"/>
              <a:t>Sequences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E7EB9-EF6D-40F0-A0ED-90AE7F664C89}"/>
              </a:ext>
            </a:extLst>
          </p:cNvPr>
          <p:cNvSpPr txBox="1"/>
          <p:nvPr/>
        </p:nvSpPr>
        <p:spPr>
          <a:xfrm>
            <a:off x="914400" y="2828835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TACTAA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 |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TA-TTA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A97B5-D921-471D-B3ED-D8826167BB29}"/>
              </a:ext>
            </a:extLst>
          </p:cNvPr>
          <p:cNvSpPr txBox="1"/>
          <p:nvPr/>
        </p:nvSpPr>
        <p:spPr>
          <a:xfrm>
            <a:off x="2133600" y="2971800"/>
            <a:ext cx="8305800" cy="685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would have an edit distance of 2, since it would take 2 modifications </a:t>
            </a:r>
            <a:br>
              <a:rPr lang="en-US" dirty="0"/>
            </a:br>
            <a:r>
              <a:rPr lang="en-US" dirty="0"/>
              <a:t>(insertion of C, substitution of T with A) to have matching strings</a:t>
            </a:r>
          </a:p>
        </p:txBody>
      </p:sp>
    </p:spTree>
    <p:extLst>
      <p:ext uri="{BB962C8B-B14F-4D97-AF65-F5344CB8AC3E}">
        <p14:creationId xmlns:p14="http://schemas.microsoft.com/office/powerpoint/2010/main" val="309255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LMS_API_VERSION" val="SCORM 2004 (2nd edition)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OUTPUT_FOLDER" val="[[&quot;G\bcz{37BE974A-8E82-4344-9460-44740314AC02}&quot;,&quot;C:\\Users\\remills\\Box Sync\\Courses\\BINF529_Winter2019\\SCORM\\Session_11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REEN_RECS_UPDATED" val="C:\Users\remills\Box Sync\Courses\BINF529_Winter2019\Presentations\Session_12\Clustering_Data\"/>
  <p:tag name="ISPRING_RESOURCE_FOLDER" val="C:\Users\remills\Box Sync\Courses\BINF529_Winter2019\Presentations\Session_12\Clustering_Data\"/>
  <p:tag name="ISPRING_PRESENTATION_PATH" val="C:\Users\remills\Box Sync\Courses\BINF529_Winter2019\Presentations\Session_12\Clustering_Data.pptx"/>
  <p:tag name="ISPRING_ULTRA_SCORM_COURCE_TITLE" val="Multiple_Sequence_Alignment_12.1_20pts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Multiple_Sequence_Alignment_12.1_20pt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16031</TotalTime>
  <Words>946</Words>
  <Application>Microsoft Office PowerPoint</Application>
  <PresentationFormat>Widescreen</PresentationFormat>
  <Paragraphs>182</Paragraphs>
  <Slides>29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Office Theme</vt:lpstr>
      <vt:lpstr>Equation</vt:lpstr>
      <vt:lpstr>Hierarchical Clustering and UPGMA</vt:lpstr>
      <vt:lpstr>Learning Objectives</vt:lpstr>
      <vt:lpstr>Multiple Sequence Alignment</vt:lpstr>
      <vt:lpstr>Alignment Plasticity</vt:lpstr>
      <vt:lpstr>Clustering Algorithms</vt:lpstr>
      <vt:lpstr>Measures of Similarity</vt:lpstr>
      <vt:lpstr>Examples of Distance Calculations</vt:lpstr>
      <vt:lpstr>Distance Calculations for Sequences</vt:lpstr>
      <vt:lpstr>Distance Calculations for Aligned Sequences</vt:lpstr>
      <vt:lpstr>Hierarchical Clustering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Hierarchical Clustering Overview</vt:lpstr>
      <vt:lpstr>UPGMA</vt:lpstr>
      <vt:lpstr>Progressive Sequence Alignment (revisited)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Multiple_Sequence_Alignment_12.1_20pts</dc:title>
  <dc:creator>Hislop, Shona C.</dc:creator>
  <cp:lastModifiedBy>Ryan Mills</cp:lastModifiedBy>
  <cp:revision>709</cp:revision>
  <dcterms:created xsi:type="dcterms:W3CDTF">2011-09-26T19:06:25Z</dcterms:created>
  <dcterms:modified xsi:type="dcterms:W3CDTF">2020-03-25T15:52:27Z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