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9" r:id="rId2"/>
    <p:sldId id="335" r:id="rId3"/>
    <p:sldId id="257" r:id="rId4"/>
    <p:sldId id="262" r:id="rId5"/>
    <p:sldId id="263" r:id="rId6"/>
    <p:sldId id="275" r:id="rId7"/>
    <p:sldId id="264" r:id="rId8"/>
    <p:sldId id="330" r:id="rId9"/>
    <p:sldId id="269" r:id="rId10"/>
    <p:sldId id="270" r:id="rId11"/>
    <p:sldId id="271" r:id="rId12"/>
    <p:sldId id="336" r:id="rId13"/>
    <p:sldId id="266" r:id="rId14"/>
    <p:sldId id="258" r:id="rId15"/>
    <p:sldId id="259" r:id="rId16"/>
    <p:sldId id="267" r:id="rId17"/>
    <p:sldId id="260" r:id="rId18"/>
    <p:sldId id="272" r:id="rId19"/>
    <p:sldId id="261" r:id="rId20"/>
    <p:sldId id="273" r:id="rId21"/>
    <p:sldId id="274" r:id="rId22"/>
    <p:sldId id="308" r:id="rId23"/>
    <p:sldId id="331" r:id="rId24"/>
    <p:sldId id="332" r:id="rId25"/>
    <p:sldId id="334" r:id="rId26"/>
    <p:sldId id="33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114" d="100"/>
          <a:sy n="114" d="100"/>
        </p:scale>
        <p:origin x="115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icard.sourceforge.net/" TargetMode="External"/><Relationship Id="rId2" Type="http://schemas.openxmlformats.org/officeDocument/2006/relationships/hyperlink" Target="http://samtools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mnostic.readthedocs.io/en/latest/" TargetMode="External"/><Relationship Id="rId2" Type="http://schemas.openxmlformats.org/officeDocument/2006/relationships/hyperlink" Target="https://pysam.readthedocs.io/en/latest/ap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institute.org/gat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SAM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4099" y="22860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" dirty="0">
                <a:latin typeface="Courier New"/>
                <a:cs typeface="Courier New"/>
              </a:rPr>
              <a:t>@HD	VN:1.0	</a:t>
            </a:r>
            <a:r>
              <a:rPr lang="nl-NL" sz="600" dirty="0" err="1">
                <a:latin typeface="Courier New"/>
                <a:cs typeface="Courier New"/>
              </a:rPr>
              <a:t>SO:coordinate</a:t>
            </a:r>
            <a:endParaRPr lang="nl-NL" sz="600" dirty="0">
              <a:latin typeface="Courier New"/>
              <a:cs typeface="Courier New"/>
            </a:endParaRPr>
          </a:p>
          <a:p>
            <a:r>
              <a:rPr lang="nl-NL" sz="600" dirty="0">
                <a:latin typeface="Courier New"/>
                <a:cs typeface="Courier New"/>
              </a:rPr>
              <a:t>@SQ	SN:1	LN:249250621	AS:NCBI37	</a:t>
            </a:r>
            <a:r>
              <a:rPr lang="nl-NL" sz="600" dirty="0" err="1">
                <a:latin typeface="Courier New"/>
                <a:cs typeface="Courier New"/>
              </a:rPr>
              <a:t>UR:file</a:t>
            </a:r>
            <a:r>
              <a:rPr lang="nl-NL" sz="600" dirty="0">
                <a:latin typeface="Courier New"/>
                <a:cs typeface="Courier New"/>
              </a:rPr>
              <a:t>:/data/</a:t>
            </a:r>
            <a:r>
              <a:rPr lang="nl-NL" sz="600" dirty="0" err="1">
                <a:latin typeface="Courier New"/>
                <a:cs typeface="Courier New"/>
              </a:rPr>
              <a:t>local</a:t>
            </a:r>
            <a:r>
              <a:rPr lang="nl-NL" sz="600" dirty="0">
                <a:latin typeface="Courier New"/>
                <a:cs typeface="Courier New"/>
              </a:rPr>
              <a:t>/ref/GATK/human_g1k_v37.fasta	M5:1b22b98cdeb4a9304cb5d48026a85128</a:t>
            </a:r>
          </a:p>
          <a:p>
            <a:r>
              <a:rPr lang="nl-NL" sz="600" dirty="0">
                <a:latin typeface="Courier New"/>
                <a:cs typeface="Courier New"/>
              </a:rPr>
              <a:t>@SQ	SN:2	LN:243199373	AS:NCBI37	</a:t>
            </a:r>
            <a:r>
              <a:rPr lang="nl-NL" sz="600" dirty="0" err="1">
                <a:latin typeface="Courier New"/>
                <a:cs typeface="Courier New"/>
              </a:rPr>
              <a:t>UR:file</a:t>
            </a:r>
            <a:r>
              <a:rPr lang="nl-NL" sz="600" dirty="0">
                <a:latin typeface="Courier New"/>
                <a:cs typeface="Courier New"/>
              </a:rPr>
              <a:t>:/data/</a:t>
            </a:r>
            <a:r>
              <a:rPr lang="nl-NL" sz="600" dirty="0" err="1">
                <a:latin typeface="Courier New"/>
                <a:cs typeface="Courier New"/>
              </a:rPr>
              <a:t>local</a:t>
            </a:r>
            <a:r>
              <a:rPr lang="nl-NL" sz="600" dirty="0">
                <a:latin typeface="Courier New"/>
                <a:cs typeface="Courier New"/>
              </a:rPr>
              <a:t>/ref/GATK/human_g1k_v37.fasta	M5:a0d9851da00400dec1098a9255ac712e</a:t>
            </a:r>
          </a:p>
          <a:p>
            <a:r>
              <a:rPr lang="nl-NL" sz="600" dirty="0">
                <a:latin typeface="Courier New"/>
                <a:cs typeface="Courier New"/>
              </a:rPr>
              <a:t>@SQ	SN:3	LN:198022430	AS:NCBI37	</a:t>
            </a:r>
            <a:r>
              <a:rPr lang="nl-NL" sz="600" dirty="0" err="1">
                <a:latin typeface="Courier New"/>
                <a:cs typeface="Courier New"/>
              </a:rPr>
              <a:t>UR:file</a:t>
            </a:r>
            <a:r>
              <a:rPr lang="nl-NL" sz="600" dirty="0">
                <a:latin typeface="Courier New"/>
                <a:cs typeface="Courier New"/>
              </a:rPr>
              <a:t>:/data/</a:t>
            </a:r>
            <a:r>
              <a:rPr lang="nl-NL" sz="600" dirty="0" err="1">
                <a:latin typeface="Courier New"/>
                <a:cs typeface="Courier New"/>
              </a:rPr>
              <a:t>local</a:t>
            </a:r>
            <a:r>
              <a:rPr lang="nl-NL" sz="600" dirty="0">
                <a:latin typeface="Courier New"/>
                <a:cs typeface="Courier New"/>
              </a:rPr>
              <a:t>/ref/GATK/human_g1k_v37.fasta	M5:fdfd811849cc2fadebc929bb925902e5</a:t>
            </a:r>
          </a:p>
          <a:p>
            <a:r>
              <a:rPr lang="nl-NL" sz="600" dirty="0">
                <a:latin typeface="Courier New"/>
                <a:cs typeface="Courier New"/>
              </a:rPr>
              <a:t>@RG	ID:UM0098:1	PL:ILLUMINA	PU:HWUSI-EAS1707-615LHAAXX-L001	LB:80	DT:2010-05-05T20:00:00-0400	SM:SD37743	CN:UMCORE</a:t>
            </a:r>
          </a:p>
          <a:p>
            <a:r>
              <a:rPr lang="nl-NL" sz="600" dirty="0">
                <a:latin typeface="Courier New"/>
                <a:cs typeface="Courier New"/>
              </a:rPr>
              <a:t>@RG	ID:UM0098:2	PL:ILLUMINA	PU:HWUSI-EAS1707-615LHAAXX-L002	LB:80	DT:2010-05-05T20:00:00-0400	SM:SD37743	CN:UMCORE</a:t>
            </a:r>
          </a:p>
          <a:p>
            <a:r>
              <a:rPr lang="nl-NL" sz="600" dirty="0">
                <a:latin typeface="Courier New"/>
                <a:cs typeface="Courier New"/>
              </a:rPr>
              <a:t>@PG	</a:t>
            </a:r>
            <a:r>
              <a:rPr lang="nl-NL" sz="600" dirty="0" err="1">
                <a:latin typeface="Courier New"/>
                <a:cs typeface="Courier New"/>
              </a:rPr>
              <a:t>ID:bwa</a:t>
            </a:r>
            <a:r>
              <a:rPr lang="nl-NL" sz="600" dirty="0">
                <a:latin typeface="Courier New"/>
                <a:cs typeface="Courier New"/>
              </a:rPr>
              <a:t>	VN:0.5.4</a:t>
            </a:r>
            <a:endParaRPr lang="en-US" sz="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3600272"/>
            <a:ext cx="8839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 New"/>
                <a:cs typeface="Courier New"/>
              </a:rPr>
              <a:t>1:497:R:-272+13M17D24M	113	1	497	37	37M	15	100338662	0	CGGGTCTGACCTGAGGAGAACTGTGCTCCGCCTTCAG	0;==-==9;&gt;&gt;&gt;&gt;&gt;=&gt;&gt;&gt;&gt;&gt;&gt;&gt;&gt;&gt;&gt;&gt;=&gt;&gt;&gt;&gt;&gt;&gt;&gt;&gt;&gt;&gt;	XT:A:U	NM:i:0	SM:i:37	AM:i:0	X0:i:1	X1:i:0	XM:i:0	XO:i:0	XG:i:0	MD:Z:37</a:t>
            </a:r>
          </a:p>
          <a:p>
            <a:r>
              <a:rPr lang="en-US" sz="600" dirty="0">
                <a:latin typeface="Courier New"/>
                <a:cs typeface="Courier New"/>
              </a:rPr>
              <a:t>19:20389:F:275+18M2D19M	99	1	17644	0	37M	=	17919	314	TATGACTGCTAATAATACCTACACATGTTAGAACCAT	&gt;&gt;&gt;&gt;&gt;&gt;&gt;&gt;&gt;&gt;&gt;&gt;&gt;&gt;&gt;&gt;&gt;&gt;&gt;&gt;&lt;&lt;&gt;&gt;&gt;&lt;&lt;&gt;&gt;4::&gt;&gt;:&lt;9	RG:Z:UM0098:1	XT:A:R	NM:i:0	SM:i:0	AM:i:0	X0:i:4	X1:i:0	XM:i:0	XO:i:0	XG:i:0	MD:Z:37</a:t>
            </a:r>
          </a:p>
          <a:p>
            <a:r>
              <a:rPr lang="en-US" sz="600" dirty="0">
                <a:latin typeface="Courier New"/>
                <a:cs typeface="Courier New"/>
              </a:rPr>
              <a:t>19:20389:F:275+18M2D19M	147	1	17919	0	18M2D19M	=	17644	-314	GTAGTACCAACTGTAAGTCCTTATCTTCATACTTTGT	;44999;499&lt;8&lt;8&lt;&lt;&lt;8&lt;&lt;&gt;&lt;&lt;&lt;&lt;&gt;&lt;7&lt;;&lt;&lt;&lt;&gt;&gt;&lt;&lt;	XT:A:R	NM:i:2	SM:i:0	AM:i:0	X0:i:4	X1:i:0	XM:i:0	XO:i:1	XG:i:2	MD:Z:18^CA19</a:t>
            </a:r>
          </a:p>
          <a:p>
            <a:r>
              <a:rPr lang="en-US" sz="600" dirty="0">
                <a:latin typeface="Courier New"/>
                <a:cs typeface="Courier New"/>
              </a:rPr>
              <a:t>9:21597+10M2I25M:R:-209	83	1	21678	0	8M2I27M	=	21469	-244	CACCACATCACATATACCAAGCCTGGCTGTGTCTTCT	&lt;;9&lt;&lt;5&gt;&lt;&lt;&lt;&lt;&gt;&lt;&lt;&lt;&gt;&gt;&lt;&lt;&gt;&lt;&gt;&gt;&lt;9&gt;&gt;&lt;&gt;&gt;&gt;9&gt;&gt;&gt;&lt;&gt;	XT:A:R	NM:i:2	SM:i:0	AM:i:0	X0:i:5	X1:i:0	XM:i:0	XO:i:1	XG:i:2	MD:Z:35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9552" y="1981200"/>
            <a:ext cx="15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1" y="3276600"/>
            <a:ext cx="18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 section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6169968"/>
            <a:ext cx="20989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genome.sph.umich.edu</a:t>
            </a:r>
            <a:r>
              <a:rPr lang="en-US" sz="900" dirty="0"/>
              <a:t>/wiki/SAM</a:t>
            </a:r>
          </a:p>
        </p:txBody>
      </p:sp>
    </p:spTree>
    <p:extLst>
      <p:ext uri="{BB962C8B-B14F-4D97-AF65-F5344CB8AC3E}">
        <p14:creationId xmlns:p14="http://schemas.microsoft.com/office/powerpoint/2010/main" val="342043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Samtools</a:t>
            </a:r>
            <a:r>
              <a:rPr lang="en-US" dirty="0"/>
              <a:t> is a common toolkit for analyzing and manipulating files in SAM/BAM format</a:t>
            </a:r>
          </a:p>
          <a:p>
            <a:pPr lvl="1"/>
            <a:r>
              <a:rPr lang="en-US" dirty="0">
                <a:hlinkClick r:id="rId2"/>
              </a:rPr>
              <a:t>http://samtools.sourceforge.net/</a:t>
            </a:r>
            <a:endParaRPr lang="en-US" dirty="0"/>
          </a:p>
          <a:p>
            <a:r>
              <a:rPr lang="en-US" dirty="0"/>
              <a:t>Picard is a another set of utilities that can used to manipulate and modify SAM files</a:t>
            </a:r>
          </a:p>
          <a:p>
            <a:pPr lvl="1"/>
            <a:r>
              <a:rPr lang="en-US" dirty="0">
                <a:hlinkClick r:id="rId3"/>
              </a:rPr>
              <a:t>http://picard.sourceforge.net/</a:t>
            </a:r>
            <a:endParaRPr lang="en-US" dirty="0"/>
          </a:p>
          <a:p>
            <a:r>
              <a:rPr lang="en-US" dirty="0"/>
              <a:t>These can be used for viewing, parsing, sorting, and filtering SAM files as well as adding new information (e.g. Read Groups)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Utilities</a:t>
            </a:r>
          </a:p>
        </p:txBody>
      </p:sp>
    </p:spTree>
    <p:extLst>
      <p:ext uri="{BB962C8B-B14F-4D97-AF65-F5344CB8AC3E}">
        <p14:creationId xmlns:p14="http://schemas.microsoft.com/office/powerpoint/2010/main" val="371298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2433D7-B20F-4624-9765-D456D58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pysam</a:t>
            </a:r>
            <a:r>
              <a:rPr lang="en-US" dirty="0"/>
              <a:t> - An interface for reading and writing SAM files</a:t>
            </a:r>
          </a:p>
          <a:p>
            <a:pPr lvl="1"/>
            <a:r>
              <a:rPr lang="en-US" dirty="0">
                <a:hlinkClick r:id="rId2"/>
              </a:rPr>
              <a:t>https://pysam.readthedocs.io/en/latest/api.html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bamnostic</a:t>
            </a:r>
            <a:r>
              <a:rPr lang="en-US" dirty="0"/>
              <a:t> – a pure Python multi-version tolerant, runtime and OS-agnostic Binary Alignment Map (BAM) file parser and random access tool</a:t>
            </a:r>
          </a:p>
          <a:p>
            <a:pPr lvl="1"/>
            <a:r>
              <a:rPr lang="en-US" dirty="0">
                <a:hlinkClick r:id="rId3"/>
              </a:rPr>
              <a:t>https://bamnostic.readthedocs.io/en/latest/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0C064-CA0B-4523-8D92-F26B88D6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Utilities </a:t>
            </a:r>
            <a:r>
              <a:rPr lang="en-US"/>
              <a:t>for Python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33ED1-E3A5-4DB3-9823-494143EB67EE}"/>
              </a:ext>
            </a:extLst>
          </p:cNvPr>
          <p:cNvSpPr txBox="1"/>
          <p:nvPr/>
        </p:nvSpPr>
        <p:spPr>
          <a:xfrm>
            <a:off x="2209800" y="5251073"/>
            <a:ext cx="6119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(created by Marcus Sherman, DCM&amp;B Doctoral Student!)</a:t>
            </a:r>
          </a:p>
        </p:txBody>
      </p:sp>
    </p:spTree>
    <p:extLst>
      <p:ext uri="{BB962C8B-B14F-4D97-AF65-F5344CB8AC3E}">
        <p14:creationId xmlns:p14="http://schemas.microsoft.com/office/powerpoint/2010/main" val="6222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research has been conducted to improve and optimize sequence alignments</a:t>
            </a:r>
          </a:p>
          <a:p>
            <a:r>
              <a:rPr lang="en-US" dirty="0"/>
              <a:t>However, genomic sequences are very complex and by their very nature can preclude the ability to accurately determine where a sequence read originated</a:t>
            </a:r>
          </a:p>
          <a:p>
            <a:r>
              <a:rPr lang="en-US" dirty="0"/>
              <a:t>New tools and approaches have been developed to help address these shortcomings and improve our overall ability to interpret the alignments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Post-alignment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21745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part to aid in the analysis of 1000 Genomes Project data</a:t>
            </a:r>
          </a:p>
          <a:p>
            <a:r>
              <a:rPr lang="en-US" dirty="0"/>
              <a:t>Includes many tools for manipulating, filtering, and utilizing next generation sequence data</a:t>
            </a:r>
          </a:p>
          <a:p>
            <a:r>
              <a:rPr lang="en-US" dirty="0">
                <a:hlinkClick r:id="rId2"/>
              </a:rPr>
              <a:t>http://www.broadinstitute.org/gatk/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Analysis Toolkit (GATK)</a:t>
            </a:r>
          </a:p>
        </p:txBody>
      </p:sp>
    </p:spTree>
    <p:extLst>
      <p:ext uri="{BB962C8B-B14F-4D97-AF65-F5344CB8AC3E}">
        <p14:creationId xmlns:p14="http://schemas.microsoft.com/office/powerpoint/2010/main" val="80555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Workflow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6172200"/>
            <a:ext cx="2819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DePristo MA et al. (2011) Nat. Genet. 43, pp. 491-498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17310" r="-17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79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0" y="1600200"/>
            <a:ext cx="8229600" cy="106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approach is to allow reads to map to a “decoy” alignment of extra-chromosomal or unassembled sequences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Decoy Mapping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38" r="-35"/>
          <a:stretch/>
        </p:blipFill>
        <p:spPr>
          <a:xfrm>
            <a:off x="1752600" y="2438401"/>
            <a:ext cx="8534400" cy="3558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1" y="6172200"/>
            <a:ext cx="918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Heng</a:t>
            </a:r>
            <a:r>
              <a:rPr lang="en-US" sz="11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28377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47800"/>
            <a:ext cx="85344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Insertions and deletions in samples can cause misalignments, resulting in false variant detection</a:t>
            </a:r>
          </a:p>
          <a:p>
            <a:r>
              <a:rPr lang="en-US" dirty="0"/>
              <a:t>By identifying regions with known INDELs or reads which may have INDEL characteristics and performing multiple sequence alignments, these alignments can be rescued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Realignment around INDELs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81400"/>
            <a:ext cx="6705600" cy="26516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96200" y="6172200"/>
            <a:ext cx="2819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DePristo MA et al. (2011) Nat. Genet. 43, pp. 491-498</a:t>
            </a:r>
          </a:p>
        </p:txBody>
      </p:sp>
    </p:spTree>
    <p:extLst>
      <p:ext uri="{BB962C8B-B14F-4D97-AF65-F5344CB8AC3E}">
        <p14:creationId xmlns:p14="http://schemas.microsoft.com/office/powerpoint/2010/main" val="422969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biases can arise from PCR amplification effects during the construction of the library</a:t>
            </a:r>
          </a:p>
          <a:p>
            <a:r>
              <a:rPr lang="en-US" dirty="0"/>
              <a:t>There can also be optical duplicates which occur when sequences from one cluster are accidentally identified as arising as well from adjacent clusters</a:t>
            </a:r>
          </a:p>
          <a:p>
            <a:r>
              <a:rPr lang="en-US" dirty="0"/>
              <a:t>Both Picard (</a:t>
            </a:r>
            <a:r>
              <a:rPr lang="en-US" dirty="0" err="1"/>
              <a:t>MarkDuplicates</a:t>
            </a:r>
            <a:r>
              <a:rPr lang="en-US" dirty="0"/>
              <a:t>) and </a:t>
            </a:r>
            <a:r>
              <a:rPr lang="en-US" dirty="0" err="1"/>
              <a:t>Samtools</a:t>
            </a:r>
            <a:r>
              <a:rPr lang="en-US" dirty="0"/>
              <a:t> (</a:t>
            </a:r>
            <a:r>
              <a:rPr lang="en-US" dirty="0" err="1"/>
              <a:t>rmdup</a:t>
            </a:r>
            <a:r>
              <a:rPr lang="en-US" dirty="0"/>
              <a:t>) have utilities for addressing one or both of these issues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Marking/Removing Duplicate Sequences</a:t>
            </a:r>
          </a:p>
        </p:txBody>
      </p:sp>
    </p:spTree>
    <p:extLst>
      <p:ext uri="{BB962C8B-B14F-4D97-AF65-F5344CB8AC3E}">
        <p14:creationId xmlns:p14="http://schemas.microsoft.com/office/powerpoint/2010/main" val="19831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Provides empirically accurate base quality scores for each base in every read</a:t>
            </a:r>
          </a:p>
          <a:p>
            <a:r>
              <a:rPr lang="en-US" dirty="0"/>
              <a:t>Also corrects for error covariates like machine cycle and dinucleotide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Recalibration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1"/>
            <a:ext cx="6705600" cy="3685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6200" y="6172200"/>
            <a:ext cx="2819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DePristo MA et al. (2011) Nat. Genet. 43, pp. 491-498</a:t>
            </a:r>
          </a:p>
        </p:txBody>
      </p:sp>
    </p:spTree>
    <p:extLst>
      <p:ext uri="{BB962C8B-B14F-4D97-AF65-F5344CB8AC3E}">
        <p14:creationId xmlns:p14="http://schemas.microsoft.com/office/powerpoint/2010/main" val="105065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39B1B4-15A7-4AE7-97FD-169C4222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the general workflow of variant calling</a:t>
            </a:r>
          </a:p>
          <a:p>
            <a:r>
              <a:rPr lang="en-US" dirty="0"/>
              <a:t>To understand the different filters and quality control features of variant calling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8CD8E-A3D8-4464-8BD7-400C2CB8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	</a:t>
            </a:r>
          </a:p>
        </p:txBody>
      </p:sp>
    </p:spTree>
    <p:extLst>
      <p:ext uri="{BB962C8B-B14F-4D97-AF65-F5344CB8AC3E}">
        <p14:creationId xmlns:p14="http://schemas.microsoft.com/office/powerpoint/2010/main" val="170045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alignment file of satisfactory accuracy has been constructed, the next step is usually to identify genetic variants</a:t>
            </a:r>
          </a:p>
          <a:p>
            <a:r>
              <a:rPr lang="en-US" dirty="0"/>
              <a:t>This can be done in two different ways</a:t>
            </a:r>
          </a:p>
          <a:p>
            <a:pPr lvl="1"/>
            <a:r>
              <a:rPr lang="en-US" dirty="0"/>
              <a:t>Internally: Identification of heterozygous regions within the sample</a:t>
            </a:r>
          </a:p>
          <a:p>
            <a:pPr lvl="1"/>
            <a:r>
              <a:rPr lang="en-US" dirty="0"/>
              <a:t>Externally: Identification of homozygous or heterozygous regions compared to a reference or population data set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2875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alignment approaches, there are many different variant calling methods.</a:t>
            </a:r>
          </a:p>
          <a:p>
            <a:r>
              <a:rPr lang="en-US" dirty="0"/>
              <a:t>As GATK and </a:t>
            </a:r>
            <a:r>
              <a:rPr lang="en-US" dirty="0" err="1"/>
              <a:t>Samtools</a:t>
            </a:r>
            <a:r>
              <a:rPr lang="en-US" dirty="0"/>
              <a:t> are almost ubiquitously used for genomic analysis, there internal tools are often used for this purpose:</a:t>
            </a:r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 err="1"/>
              <a:t>mpileup</a:t>
            </a:r>
            <a:endParaRPr lang="en-US" dirty="0"/>
          </a:p>
          <a:p>
            <a:pPr lvl="1"/>
            <a:r>
              <a:rPr lang="en-US" dirty="0"/>
              <a:t>GATK: </a:t>
            </a:r>
            <a:r>
              <a:rPr lang="en-US" dirty="0" err="1"/>
              <a:t>UnifiedGenotyper</a:t>
            </a:r>
            <a:endParaRPr lang="en-US" dirty="0"/>
          </a:p>
          <a:p>
            <a:r>
              <a:rPr lang="en-US" dirty="0"/>
              <a:t>However, as with most analysis there are often other tools which may be more appropriate for your 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SNP/INDEL Calling Software</a:t>
            </a:r>
          </a:p>
        </p:txBody>
      </p:sp>
    </p:spTree>
    <p:extLst>
      <p:ext uri="{BB962C8B-B14F-4D97-AF65-F5344CB8AC3E}">
        <p14:creationId xmlns:p14="http://schemas.microsoft.com/office/powerpoint/2010/main" val="110064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Variation from WGS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676400"/>
            <a:ext cx="121920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SNPs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5848" y="22860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6" y="2438401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CGGTGAACGTTATCGACGATCCGATCGAACTGTCAGC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5696" y="2590801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GGTGAACGTTATCGACGTTCCGATCGAACTGTCAGCG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904" y="27432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4728" y="2895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4728" y="30480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4208" y="32004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GTTATCGACGATCCGATCGAACTGTCAGCGGCAAGCT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8368" y="33528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2158621"/>
            <a:ext cx="228600" cy="17275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714" y="3574577"/>
            <a:ext cx="722648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ATCCTGATTCGGTGAACGTTATCGACGATCCGATCGAACTGTCAGCGGCAAGCTGATCGATCGATCGATGCTAGTG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8600" y="38100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1458" y="39624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TCGACGATCCGATCGAACTGTCAGCGGCAAGCTGAT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4709" y="41148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ATCCGATCGAACTGTCAGCGGCAAGCTGATCG  CGAT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9117" y="4267201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TCCGATCGAACTGTCAGCGGCAAGCTGATCG  CGATC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6648" y="4419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TCCGATCGAACTGTCAGCGGCAAGCTGATCGATCGA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4152" y="45720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GATCGAACTGTCAGCGGCAAGCTGATCG  CGATCGA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4666" y="47244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AACTGTCAGCGGCAAGCTGATCG  CGATCGATGCTA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1845" y="48768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TGTCAGCGGCAAGCTGATCGATCGATCGATGCTAG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534400" y="5181600"/>
            <a:ext cx="1219200" cy="457200"/>
          </a:xfrm>
          <a:prstGeom prst="rect">
            <a:avLst/>
          </a:prstGeom>
        </p:spPr>
        <p:txBody>
          <a:bodyPr vert="horz"/>
          <a:lstStyle/>
          <a:p>
            <a:pPr marL="273050" indent="-27305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600" dirty="0"/>
              <a:t>INDELs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5848" y="2133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2677" y="50292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TCAGCGGCAAGCTGATCGATCGATCGATGCTAGTG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41776" y="3552968"/>
            <a:ext cx="304800" cy="17389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1" y="38100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7793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 build="allAtOnce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Variation from WGS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676400"/>
            <a:ext cx="121920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SNPs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5848" y="22860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6" y="2438401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CGGTGAACGTTATCGACGATCCGATCGAACTGTCAGC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5696" y="2590801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GGTGAACGTTATCGACGTTCCGATCGAACTGTCAGCG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904" y="27432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4728" y="2895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4728" y="30480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4208" y="32004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GTTATCGACGATCCGATCGAACTGTCAGCGGCAAGCT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8368" y="33528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2158621"/>
            <a:ext cx="228600" cy="17275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714" y="3574577"/>
            <a:ext cx="722648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ATCCTGATTCGGTGAACGTTATCGACGATCCGATCGAACTGTCAGCGGCAAGCTGATCGATCGATCGATGCTAGTG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8600" y="38100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1458" y="39624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TCGACGATCCGATCGAACTGTCAGCGGCAAGCTGAT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4709" y="41148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ATCCGATCGAACTGTCAGCGGCAAGCTGATCG  CGAT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9117" y="4267201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TCCGATCGAACTGTCAGCGGCAAGCTGATCG  CGATC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6648" y="4419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TCCGATCGAACTGTCAGCGGCAAGCTGATCGATCGA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4152" y="45720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GATCGAACTGTCAGCGGCAAGCTGATCG  CGATCGA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4666" y="4724401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AACTGTCAGCGGCAAGCTGATCG  CGATCGATGCTA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1845" y="48768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TGTCAGCGGCAAGCTGATCGATCGATCGATGCTAG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534400" y="5181600"/>
            <a:ext cx="1219200" cy="457200"/>
          </a:xfrm>
          <a:prstGeom prst="rect">
            <a:avLst/>
          </a:prstGeom>
        </p:spPr>
        <p:txBody>
          <a:bodyPr vert="horz"/>
          <a:lstStyle/>
          <a:p>
            <a:pPr marL="273050" indent="-27305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600" dirty="0"/>
              <a:t>INDELs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5848" y="2133601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2677" y="5029201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TCAGCGGCAAGCTGATCGATCGATCGATGCTAGTG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41776" y="3552968"/>
            <a:ext cx="304800" cy="17389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1" y="38100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reference genome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046D9-61F6-4D57-B39E-A89F485CF4DC}"/>
              </a:ext>
            </a:extLst>
          </p:cNvPr>
          <p:cNvSpPr txBox="1"/>
          <p:nvPr/>
        </p:nvSpPr>
        <p:spPr>
          <a:xfrm>
            <a:off x="117137" y="4423077"/>
            <a:ext cx="4873963" cy="17389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We can use a simple binomial test to determine whether the observed bases are different (e.g. a real variant) or just noise. </a:t>
            </a:r>
          </a:p>
          <a:p>
            <a:endParaRPr lang="en-US" dirty="0"/>
          </a:p>
          <a:p>
            <a:r>
              <a:rPr lang="en-US" dirty="0"/>
              <a:t>A binomial test asserts the significance of deviations from a distribution of observations in 2 categories. That is, the probability of getting </a:t>
            </a:r>
            <a:r>
              <a:rPr lang="en-US" i="1" dirty="0"/>
              <a:t>k </a:t>
            </a:r>
            <a:r>
              <a:rPr lang="en-US" dirty="0"/>
              <a:t>successes in </a:t>
            </a:r>
            <a:r>
              <a:rPr lang="en-US" i="1" dirty="0"/>
              <a:t>n </a:t>
            </a:r>
            <a:r>
              <a:rPr lang="en-US" dirty="0"/>
              <a:t>trials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04284E-385B-40F8-9FE2-FD6459C57DF9}"/>
                  </a:ext>
                </a:extLst>
              </p:cNvPr>
              <p:cNvSpPr txBox="1"/>
              <p:nvPr/>
            </p:nvSpPr>
            <p:spPr>
              <a:xfrm>
                <a:off x="6154079" y="5772718"/>
                <a:ext cx="2970813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04284E-385B-40F8-9FE2-FD6459C5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79" y="5772718"/>
                <a:ext cx="2970813" cy="47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0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 build="allAtOnce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Variation from WGS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9647" y="26809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95" y="283330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CGGTGAACGTTATCGACGATCCGATCGAACTGTCAGC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9495" y="2985700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GGTGAACGTTATCGACGTTCCGATCGAACTGTCAGCG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1703" y="31381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8527" y="32905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8527" y="34429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8007" y="35953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GTTATCGACGATCCGATCGAACTGTCAGCGGCAAGCT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2167" y="374770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0599" y="2553520"/>
            <a:ext cx="232538" cy="22331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8514" y="3969476"/>
            <a:ext cx="565983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ATCCTGATTCGGTGAACGTTATCGACGATCCGATCGAACTGTCAGCGGCAAGCTGATCG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399" y="420490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5257" y="435730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TCGACGATCCGATCGAACTGTCAGCGGCAAGCTGAT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508" y="450970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ATCCGATCGAACTGTCAGCGGCAAGCTGATCG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9647" y="252850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4204899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reference genome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046D9-61F6-4D57-B39E-A89F485CF4DC}"/>
              </a:ext>
            </a:extLst>
          </p:cNvPr>
          <p:cNvSpPr txBox="1"/>
          <p:nvPr/>
        </p:nvSpPr>
        <p:spPr>
          <a:xfrm>
            <a:off x="540955" y="1340324"/>
            <a:ext cx="5326445" cy="52890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In this example, we observe 8 As and 4 T’s. We wish to see if this is a </a:t>
            </a:r>
            <a:r>
              <a:rPr lang="en-US" i="1" dirty="0"/>
              <a:t>heterozygous</a:t>
            </a:r>
            <a:r>
              <a:rPr lang="en-US" dirty="0"/>
              <a:t> event; that is, there is an ‘A’ on one haplotype and a ‘T’ on the other. Thus, we expect there to be a .50 probability of one allele. </a:t>
            </a:r>
          </a:p>
          <a:p>
            <a:endParaRPr lang="en-US" dirty="0"/>
          </a:p>
          <a:p>
            <a:r>
              <a:rPr lang="en-US" dirty="0"/>
              <a:t>In this case, </a:t>
            </a:r>
            <a:r>
              <a:rPr lang="en-US" i="1" dirty="0"/>
              <a:t>k</a:t>
            </a:r>
            <a:r>
              <a:rPr lang="en-US" dirty="0"/>
              <a:t>=8, </a:t>
            </a:r>
            <a:r>
              <a:rPr lang="en-US" i="1" dirty="0"/>
              <a:t>n</a:t>
            </a:r>
            <a:r>
              <a:rPr lang="en-US" dirty="0"/>
              <a:t>=12, and </a:t>
            </a:r>
            <a:r>
              <a:rPr lang="en-US" i="1" dirty="0"/>
              <a:t>p </a:t>
            </a:r>
            <a:r>
              <a:rPr lang="en-US" dirty="0"/>
              <a:t>= 0.50.  Using the equation below, we can derive a p-value that indicates whether our observations are significant different from 0.50.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gives us 0.39, which (depending on the threshold set, often 0.05) fails to detect a difference, indicating that this is indeed heterozygous position. This is a two-tailed test here,  so it indicates the chance of observation 8 or more A’s, or 4 or less T’s, given a probability of 0.5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04284E-385B-40F8-9FE2-FD6459C57DF9}"/>
                  </a:ext>
                </a:extLst>
              </p:cNvPr>
              <p:cNvSpPr txBox="1"/>
              <p:nvPr/>
            </p:nvSpPr>
            <p:spPr>
              <a:xfrm>
                <a:off x="1464104" y="3953819"/>
                <a:ext cx="301326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04284E-385B-40F8-9FE2-FD6459C5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04" y="3953819"/>
                <a:ext cx="3013261" cy="47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6644262-7622-40C4-9E0F-388171568558}"/>
              </a:ext>
            </a:extLst>
          </p:cNvPr>
          <p:cNvSpPr txBox="1"/>
          <p:nvPr/>
        </p:nvSpPr>
        <p:spPr>
          <a:xfrm>
            <a:off x="6914414" y="5271447"/>
            <a:ext cx="4366237" cy="1129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is a simplistic example. Actual variant callers use additional information (e.g. LD to neighboring variation, platform specific error rates,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623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build="allAtOnce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25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DB9BC8-C487-454D-9FB5-4A226177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 on structural variation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3A1019-27D9-4CF4-8C6C-A852C9C50A08}"/>
              </a:ext>
            </a:extLst>
          </p:cNvPr>
          <p:cNvCxnSpPr/>
          <p:nvPr/>
        </p:nvCxnSpPr>
        <p:spPr>
          <a:xfrm>
            <a:off x="7221793" y="4292600"/>
            <a:ext cx="990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86F630-93CD-409F-97EF-2EA2BED3D2B5}"/>
              </a:ext>
            </a:extLst>
          </p:cNvPr>
          <p:cNvCxnSpPr/>
          <p:nvPr/>
        </p:nvCxnSpPr>
        <p:spPr>
          <a:xfrm>
            <a:off x="3792793" y="3644900"/>
            <a:ext cx="5334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1B0ADC-B66B-476D-A732-C55528836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393" y="2362200"/>
            <a:ext cx="7747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sequencing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5AC44-6BD4-49AD-9658-E28B8D8DC9FA}"/>
              </a:ext>
            </a:extLst>
          </p:cNvPr>
          <p:cNvCxnSpPr/>
          <p:nvPr/>
        </p:nvCxnSpPr>
        <p:spPr>
          <a:xfrm>
            <a:off x="4173793" y="3352800"/>
            <a:ext cx="15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A0D1C8-026B-4BC8-9002-596D32F7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193" y="2362200"/>
            <a:ext cx="8905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fragmentation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D3B79A-6E52-4C28-B150-31F8CC4D6478}"/>
              </a:ext>
            </a:extLst>
          </p:cNvPr>
          <p:cNvCxnSpPr/>
          <p:nvPr/>
        </p:nvCxnSpPr>
        <p:spPr>
          <a:xfrm>
            <a:off x="4402393" y="2895600"/>
            <a:ext cx="990600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BB5301-71DB-4082-AE23-285BFAC8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543" y="1739900"/>
            <a:ext cx="13922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u="sng" dirty="0"/>
              <a:t>Read Pair Mapping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FE979B9E-79F6-43EE-8777-3F184060E5FE}"/>
              </a:ext>
            </a:extLst>
          </p:cNvPr>
          <p:cNvSpPr/>
          <p:nvPr/>
        </p:nvSpPr>
        <p:spPr>
          <a:xfrm>
            <a:off x="2268793" y="22098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335538AC-238F-45A4-8C96-B2209A83A86A}"/>
              </a:ext>
            </a:extLst>
          </p:cNvPr>
          <p:cNvSpPr/>
          <p:nvPr/>
        </p:nvSpPr>
        <p:spPr>
          <a:xfrm rot="10800000">
            <a:off x="3183193" y="22098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2DC07-A55D-4051-AB20-D1F90BA296A9}"/>
              </a:ext>
            </a:extLst>
          </p:cNvPr>
          <p:cNvCxnSpPr/>
          <p:nvPr/>
        </p:nvCxnSpPr>
        <p:spPr>
          <a:xfrm>
            <a:off x="2268793" y="2895600"/>
            <a:ext cx="21336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C046E-5804-4258-AF7F-ECDC931270A2}"/>
              </a:ext>
            </a:extLst>
          </p:cNvPr>
          <p:cNvCxnSpPr/>
          <p:nvPr/>
        </p:nvCxnSpPr>
        <p:spPr>
          <a:xfrm>
            <a:off x="2573593" y="3352800"/>
            <a:ext cx="609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D9BFED-1707-4682-B8C5-83594D332024}"/>
              </a:ext>
            </a:extLst>
          </p:cNvPr>
          <p:cNvCxnSpPr/>
          <p:nvPr/>
        </p:nvCxnSpPr>
        <p:spPr>
          <a:xfrm>
            <a:off x="5392993" y="2895600"/>
            <a:ext cx="5334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D7C250-08F5-4D80-949D-7D2B57FD7E21}"/>
              </a:ext>
            </a:extLst>
          </p:cNvPr>
          <p:cNvCxnSpPr/>
          <p:nvPr/>
        </p:nvCxnSpPr>
        <p:spPr>
          <a:xfrm rot="5400000" flipH="1" flipV="1">
            <a:off x="3411793" y="28956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822740-0C52-4D21-BE0E-C05AC04B191C}"/>
              </a:ext>
            </a:extLst>
          </p:cNvPr>
          <p:cNvCxnSpPr/>
          <p:nvPr/>
        </p:nvCxnSpPr>
        <p:spPr>
          <a:xfrm rot="5400000" flipH="1" flipV="1">
            <a:off x="2192593" y="28956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3A554-B50B-462C-813C-E646213D1C73}"/>
              </a:ext>
            </a:extLst>
          </p:cNvPr>
          <p:cNvCxnSpPr/>
          <p:nvPr/>
        </p:nvCxnSpPr>
        <p:spPr>
          <a:xfrm rot="10800000">
            <a:off x="2268793" y="2895600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276EF-EBAD-4DF6-8015-81BD9DD2DBCA}"/>
              </a:ext>
            </a:extLst>
          </p:cNvPr>
          <p:cNvSpPr/>
          <p:nvPr/>
        </p:nvSpPr>
        <p:spPr>
          <a:xfrm>
            <a:off x="2268793" y="3429000"/>
            <a:ext cx="7315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C730A-FE08-42BA-8E18-28077224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93" y="2895600"/>
            <a:ext cx="5889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deletion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E98E0-0B9B-4DEE-90B0-CF2F3C3A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793" y="3581400"/>
            <a:ext cx="10223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reference genome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30692-E75C-4F45-91E0-5C3E330B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793" y="2895600"/>
            <a:ext cx="919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sample genome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5B37F9-A570-49B0-A0D9-4A71BEBE1416}"/>
              </a:ext>
            </a:extLst>
          </p:cNvPr>
          <p:cNvCxnSpPr>
            <a:stCxn id="8" idx="2"/>
          </p:cNvCxnSpPr>
          <p:nvPr/>
        </p:nvCxnSpPr>
        <p:spPr>
          <a:xfrm rot="5400000">
            <a:off x="3483230" y="2598738"/>
            <a:ext cx="149225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0E3847-9C0F-429B-BB24-B98E5608BFE4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3567368" y="2282825"/>
            <a:ext cx="76200" cy="82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000E0B-F51D-4D5F-889E-1BDC0110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993" y="3048000"/>
            <a:ext cx="6524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expected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401FC-F007-4D6E-B3DD-44B2EB1FE53D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2878393" y="3163888"/>
            <a:ext cx="228600" cy="112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D53294-6707-41D4-9157-BFE12A5E3B63}"/>
              </a:ext>
            </a:extLst>
          </p:cNvPr>
          <p:cNvCxnSpPr/>
          <p:nvPr/>
        </p:nvCxnSpPr>
        <p:spPr>
          <a:xfrm rot="5400000" flipH="1" flipV="1">
            <a:off x="5850193" y="28956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29757C-2EB5-4A56-ACA7-544AF4850825}"/>
              </a:ext>
            </a:extLst>
          </p:cNvPr>
          <p:cNvCxnSpPr/>
          <p:nvPr/>
        </p:nvCxnSpPr>
        <p:spPr>
          <a:xfrm rot="5400000" flipH="1" flipV="1">
            <a:off x="3716593" y="28956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09EF8-AF70-47BF-9087-2075CE858CF0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3635630" y="2586038"/>
            <a:ext cx="149225" cy="165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5949F0-4CB3-4187-A44F-9D7F646BF64B}"/>
              </a:ext>
            </a:extLst>
          </p:cNvPr>
          <p:cNvCxnSpPr/>
          <p:nvPr/>
        </p:nvCxnSpPr>
        <p:spPr>
          <a:xfrm rot="10800000">
            <a:off x="3792793" y="28956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DCA7CF-D6BE-4106-9CB3-29015DB4218D}"/>
              </a:ext>
            </a:extLst>
          </p:cNvPr>
          <p:cNvCxnSpPr/>
          <p:nvPr/>
        </p:nvCxnSpPr>
        <p:spPr>
          <a:xfrm rot="10800000">
            <a:off x="5392993" y="2895600"/>
            <a:ext cx="53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2">
            <a:extLst>
              <a:ext uri="{FF2B5EF4-FFF2-40B4-BE49-F238E27FC236}">
                <a16:creationId xmlns:a16="http://schemas.microsoft.com/office/drawing/2014/main" id="{75644F7D-F56F-4474-9D4C-52C003049F85}"/>
              </a:ext>
            </a:extLst>
          </p:cNvPr>
          <p:cNvSpPr/>
          <p:nvPr/>
        </p:nvSpPr>
        <p:spPr>
          <a:xfrm>
            <a:off x="4249993" y="22098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ight Arrow 33">
            <a:extLst>
              <a:ext uri="{FF2B5EF4-FFF2-40B4-BE49-F238E27FC236}">
                <a16:creationId xmlns:a16="http://schemas.microsoft.com/office/drawing/2014/main" id="{33B9C05C-7437-425A-884F-E2DE0D467035}"/>
              </a:ext>
            </a:extLst>
          </p:cNvPr>
          <p:cNvSpPr/>
          <p:nvPr/>
        </p:nvSpPr>
        <p:spPr>
          <a:xfrm rot="10800000">
            <a:off x="5088193" y="22098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ECE09B-2F55-4633-BB5C-0C60A1BCEF2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3824543" y="2089150"/>
            <a:ext cx="76200" cy="469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29F0E3-9D97-40D9-AD27-F7C5F10D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393" y="3048000"/>
            <a:ext cx="7524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&gt; expected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ECFE6-425A-4EEE-983D-7E6B2DC3499A}"/>
              </a:ext>
            </a:extLst>
          </p:cNvPr>
          <p:cNvCxnSpPr>
            <a:stCxn id="35" idx="1"/>
          </p:cNvCxnSpPr>
          <p:nvPr/>
        </p:nvCxnSpPr>
        <p:spPr>
          <a:xfrm rot="10800000" flipV="1">
            <a:off x="4935793" y="3163888"/>
            <a:ext cx="228600" cy="112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1C4119-BE0E-48C3-A905-8A2A808C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593" y="1739900"/>
            <a:ext cx="13484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u="sng" dirty="0"/>
              <a:t>Read Depth Analysis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36963-133B-4960-AF53-21CBCF000D88}"/>
              </a:ext>
            </a:extLst>
          </p:cNvPr>
          <p:cNvCxnSpPr/>
          <p:nvPr/>
        </p:nvCxnSpPr>
        <p:spPr>
          <a:xfrm>
            <a:off x="5926393" y="2895600"/>
            <a:ext cx="12954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548DC4-E61D-4CDB-9CAA-BAE4176FAA64}"/>
              </a:ext>
            </a:extLst>
          </p:cNvPr>
          <p:cNvCxnSpPr/>
          <p:nvPr/>
        </p:nvCxnSpPr>
        <p:spPr>
          <a:xfrm>
            <a:off x="8212393" y="2895600"/>
            <a:ext cx="13716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0D740-FFC6-48EC-B7F1-C4580D319FB4}"/>
              </a:ext>
            </a:extLst>
          </p:cNvPr>
          <p:cNvCxnSpPr/>
          <p:nvPr/>
        </p:nvCxnSpPr>
        <p:spPr>
          <a:xfrm>
            <a:off x="7221793" y="2895600"/>
            <a:ext cx="990600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60">
            <a:extLst>
              <a:ext uri="{FF2B5EF4-FFF2-40B4-BE49-F238E27FC236}">
                <a16:creationId xmlns:a16="http://schemas.microsoft.com/office/drawing/2014/main" id="{B80DC59D-E4FB-4648-A206-E7455F54B742}"/>
              </a:ext>
            </a:extLst>
          </p:cNvPr>
          <p:cNvGrpSpPr>
            <a:grpSpLocks/>
          </p:cNvGrpSpPr>
          <p:nvPr/>
        </p:nvGrpSpPr>
        <p:grpSpPr bwMode="auto">
          <a:xfrm>
            <a:off x="5926393" y="3276600"/>
            <a:ext cx="838200" cy="76200"/>
            <a:chOff x="5334000" y="2819400"/>
            <a:chExt cx="838201" cy="76200"/>
          </a:xfrm>
        </p:grpSpPr>
        <p:sp>
          <p:nvSpPr>
            <p:cNvPr id="42" name="Right Arrow 42">
              <a:extLst>
                <a:ext uri="{FF2B5EF4-FFF2-40B4-BE49-F238E27FC236}">
                  <a16:creationId xmlns:a16="http://schemas.microsoft.com/office/drawing/2014/main" id="{6B0BD5B3-7084-4609-BF99-A818A8A86E8E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3" name="Right Arrow 43">
              <a:extLst>
                <a:ext uri="{FF2B5EF4-FFF2-40B4-BE49-F238E27FC236}">
                  <a16:creationId xmlns:a16="http://schemas.microsoft.com/office/drawing/2014/main" id="{A766AB60-1C65-4194-8389-9574FCCC3DB3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4" name="Group 161">
            <a:extLst>
              <a:ext uri="{FF2B5EF4-FFF2-40B4-BE49-F238E27FC236}">
                <a16:creationId xmlns:a16="http://schemas.microsoft.com/office/drawing/2014/main" id="{B29ABE52-1F92-484D-B931-ECD1425D6748}"/>
              </a:ext>
            </a:extLst>
          </p:cNvPr>
          <p:cNvGrpSpPr>
            <a:grpSpLocks/>
          </p:cNvGrpSpPr>
          <p:nvPr/>
        </p:nvGrpSpPr>
        <p:grpSpPr bwMode="auto">
          <a:xfrm>
            <a:off x="8212393" y="3276600"/>
            <a:ext cx="838200" cy="76200"/>
            <a:chOff x="5334000" y="2819400"/>
            <a:chExt cx="838201" cy="76200"/>
          </a:xfrm>
        </p:grpSpPr>
        <p:sp>
          <p:nvSpPr>
            <p:cNvPr id="45" name="Right Arrow 45">
              <a:extLst>
                <a:ext uri="{FF2B5EF4-FFF2-40B4-BE49-F238E27FC236}">
                  <a16:creationId xmlns:a16="http://schemas.microsoft.com/office/drawing/2014/main" id="{17FA663B-6525-48DB-BA27-0923EEB78F34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6" name="Right Arrow 46">
              <a:extLst>
                <a:ext uri="{FF2B5EF4-FFF2-40B4-BE49-F238E27FC236}">
                  <a16:creationId xmlns:a16="http://schemas.microsoft.com/office/drawing/2014/main" id="{568B53AF-471F-4407-82E7-8223EC7671DF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7" name="Group 164">
            <a:extLst>
              <a:ext uri="{FF2B5EF4-FFF2-40B4-BE49-F238E27FC236}">
                <a16:creationId xmlns:a16="http://schemas.microsoft.com/office/drawing/2014/main" id="{E0C686F8-BEA5-4894-8C23-83126B2572B2}"/>
              </a:ext>
            </a:extLst>
          </p:cNvPr>
          <p:cNvGrpSpPr>
            <a:grpSpLocks/>
          </p:cNvGrpSpPr>
          <p:nvPr/>
        </p:nvGrpSpPr>
        <p:grpSpPr bwMode="auto">
          <a:xfrm>
            <a:off x="6307393" y="3124200"/>
            <a:ext cx="838200" cy="76200"/>
            <a:chOff x="5334000" y="2819400"/>
            <a:chExt cx="838201" cy="76200"/>
          </a:xfrm>
        </p:grpSpPr>
        <p:sp>
          <p:nvSpPr>
            <p:cNvPr id="48" name="Right Arrow 48">
              <a:extLst>
                <a:ext uri="{FF2B5EF4-FFF2-40B4-BE49-F238E27FC236}">
                  <a16:creationId xmlns:a16="http://schemas.microsoft.com/office/drawing/2014/main" id="{AA1F69F6-CFB0-4594-A1AB-F39B38482096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" name="Right Arrow 49">
              <a:extLst>
                <a:ext uri="{FF2B5EF4-FFF2-40B4-BE49-F238E27FC236}">
                  <a16:creationId xmlns:a16="http://schemas.microsoft.com/office/drawing/2014/main" id="{8CCFBA8D-4659-4B66-9177-9CF215105E60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0" name="Group 167">
            <a:extLst>
              <a:ext uri="{FF2B5EF4-FFF2-40B4-BE49-F238E27FC236}">
                <a16:creationId xmlns:a16="http://schemas.microsoft.com/office/drawing/2014/main" id="{1086E72C-43B9-4C09-B31C-52F32556C0E8}"/>
              </a:ext>
            </a:extLst>
          </p:cNvPr>
          <p:cNvGrpSpPr>
            <a:grpSpLocks/>
          </p:cNvGrpSpPr>
          <p:nvPr/>
        </p:nvGrpSpPr>
        <p:grpSpPr bwMode="auto">
          <a:xfrm>
            <a:off x="8669593" y="3124200"/>
            <a:ext cx="838200" cy="76200"/>
            <a:chOff x="5334000" y="2819400"/>
            <a:chExt cx="838201" cy="76200"/>
          </a:xfrm>
        </p:grpSpPr>
        <p:sp>
          <p:nvSpPr>
            <p:cNvPr id="51" name="Right Arrow 51">
              <a:extLst>
                <a:ext uri="{FF2B5EF4-FFF2-40B4-BE49-F238E27FC236}">
                  <a16:creationId xmlns:a16="http://schemas.microsoft.com/office/drawing/2014/main" id="{DEAFFB44-B57B-4754-9D27-2E8C7AFE8955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2" name="Right Arrow 52">
              <a:extLst>
                <a:ext uri="{FF2B5EF4-FFF2-40B4-BE49-F238E27FC236}">
                  <a16:creationId xmlns:a16="http://schemas.microsoft.com/office/drawing/2014/main" id="{7884A28A-7D1B-4940-ACBF-15116486DD1B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3" name="Group 170">
            <a:extLst>
              <a:ext uri="{FF2B5EF4-FFF2-40B4-BE49-F238E27FC236}">
                <a16:creationId xmlns:a16="http://schemas.microsoft.com/office/drawing/2014/main" id="{CAF15430-A807-4659-B4E5-D809DCEE7E2E}"/>
              </a:ext>
            </a:extLst>
          </p:cNvPr>
          <p:cNvGrpSpPr>
            <a:grpSpLocks/>
          </p:cNvGrpSpPr>
          <p:nvPr/>
        </p:nvGrpSpPr>
        <p:grpSpPr bwMode="auto">
          <a:xfrm>
            <a:off x="5926393" y="2971800"/>
            <a:ext cx="838200" cy="76200"/>
            <a:chOff x="5334000" y="2819400"/>
            <a:chExt cx="838201" cy="76200"/>
          </a:xfrm>
        </p:grpSpPr>
        <p:sp>
          <p:nvSpPr>
            <p:cNvPr id="54" name="Right Arrow 54">
              <a:extLst>
                <a:ext uri="{FF2B5EF4-FFF2-40B4-BE49-F238E27FC236}">
                  <a16:creationId xmlns:a16="http://schemas.microsoft.com/office/drawing/2014/main" id="{A7457602-0388-4529-851C-1045F1A0B537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ight Arrow 55">
              <a:extLst>
                <a:ext uri="{FF2B5EF4-FFF2-40B4-BE49-F238E27FC236}">
                  <a16:creationId xmlns:a16="http://schemas.microsoft.com/office/drawing/2014/main" id="{A26DFDE9-AF13-4F3D-A5C1-FE3E5F0F5249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6" name="Group 173">
            <a:extLst>
              <a:ext uri="{FF2B5EF4-FFF2-40B4-BE49-F238E27FC236}">
                <a16:creationId xmlns:a16="http://schemas.microsoft.com/office/drawing/2014/main" id="{C51CBE0F-1148-46E8-9AA7-A22356E26941}"/>
              </a:ext>
            </a:extLst>
          </p:cNvPr>
          <p:cNvGrpSpPr>
            <a:grpSpLocks/>
          </p:cNvGrpSpPr>
          <p:nvPr/>
        </p:nvGrpSpPr>
        <p:grpSpPr bwMode="auto">
          <a:xfrm>
            <a:off x="8288593" y="2971800"/>
            <a:ext cx="838200" cy="76200"/>
            <a:chOff x="5334000" y="2819400"/>
            <a:chExt cx="838201" cy="76200"/>
          </a:xfrm>
        </p:grpSpPr>
        <p:sp>
          <p:nvSpPr>
            <p:cNvPr id="57" name="Right Arrow 57">
              <a:extLst>
                <a:ext uri="{FF2B5EF4-FFF2-40B4-BE49-F238E27FC236}">
                  <a16:creationId xmlns:a16="http://schemas.microsoft.com/office/drawing/2014/main" id="{43ED56E7-DD46-431E-A370-D6EB16D8121C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8" name="Right Arrow 58">
              <a:extLst>
                <a:ext uri="{FF2B5EF4-FFF2-40B4-BE49-F238E27FC236}">
                  <a16:creationId xmlns:a16="http://schemas.microsoft.com/office/drawing/2014/main" id="{62AC0D80-8448-4B87-B566-5BAAF4E41A96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9" name="Group 176">
            <a:extLst>
              <a:ext uri="{FF2B5EF4-FFF2-40B4-BE49-F238E27FC236}">
                <a16:creationId xmlns:a16="http://schemas.microsoft.com/office/drawing/2014/main" id="{659E72C7-44BF-4B7F-B496-D92B9C4B2DFB}"/>
              </a:ext>
            </a:extLst>
          </p:cNvPr>
          <p:cNvGrpSpPr>
            <a:grpSpLocks/>
          </p:cNvGrpSpPr>
          <p:nvPr/>
        </p:nvGrpSpPr>
        <p:grpSpPr bwMode="auto">
          <a:xfrm>
            <a:off x="6383593" y="2743200"/>
            <a:ext cx="838200" cy="76200"/>
            <a:chOff x="5334000" y="2819400"/>
            <a:chExt cx="838201" cy="76200"/>
          </a:xfrm>
        </p:grpSpPr>
        <p:sp>
          <p:nvSpPr>
            <p:cNvPr id="60" name="Right Arrow 60">
              <a:extLst>
                <a:ext uri="{FF2B5EF4-FFF2-40B4-BE49-F238E27FC236}">
                  <a16:creationId xmlns:a16="http://schemas.microsoft.com/office/drawing/2014/main" id="{8D549370-5E09-45FA-9A51-201AA97E569E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1" name="Right Arrow 61">
              <a:extLst>
                <a:ext uri="{FF2B5EF4-FFF2-40B4-BE49-F238E27FC236}">
                  <a16:creationId xmlns:a16="http://schemas.microsoft.com/office/drawing/2014/main" id="{9C34E04D-EA0C-4AE3-9D20-89232833BF0B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2" name="Group 179">
            <a:extLst>
              <a:ext uri="{FF2B5EF4-FFF2-40B4-BE49-F238E27FC236}">
                <a16:creationId xmlns:a16="http://schemas.microsoft.com/office/drawing/2014/main" id="{0F85F167-E08A-4DA3-AFDF-A67B52170713}"/>
              </a:ext>
            </a:extLst>
          </p:cNvPr>
          <p:cNvGrpSpPr>
            <a:grpSpLocks/>
          </p:cNvGrpSpPr>
          <p:nvPr/>
        </p:nvGrpSpPr>
        <p:grpSpPr bwMode="auto">
          <a:xfrm>
            <a:off x="6383593" y="2438400"/>
            <a:ext cx="838200" cy="76200"/>
            <a:chOff x="5334000" y="2819400"/>
            <a:chExt cx="838201" cy="76200"/>
          </a:xfrm>
        </p:grpSpPr>
        <p:sp>
          <p:nvSpPr>
            <p:cNvPr id="63" name="Right Arrow 63">
              <a:extLst>
                <a:ext uri="{FF2B5EF4-FFF2-40B4-BE49-F238E27FC236}">
                  <a16:creationId xmlns:a16="http://schemas.microsoft.com/office/drawing/2014/main" id="{B6459C8E-9081-48A3-8C3B-ED1B08D5CE32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4" name="Right Arrow 64">
              <a:extLst>
                <a:ext uri="{FF2B5EF4-FFF2-40B4-BE49-F238E27FC236}">
                  <a16:creationId xmlns:a16="http://schemas.microsoft.com/office/drawing/2014/main" id="{325FEADC-BBBD-44DE-8C3E-227CD4F703CC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5" name="Group 182">
            <a:extLst>
              <a:ext uri="{FF2B5EF4-FFF2-40B4-BE49-F238E27FC236}">
                <a16:creationId xmlns:a16="http://schemas.microsoft.com/office/drawing/2014/main" id="{E5B36326-FBA9-4D1A-88C2-C9535B3419DD}"/>
              </a:ext>
            </a:extLst>
          </p:cNvPr>
          <p:cNvGrpSpPr>
            <a:grpSpLocks/>
          </p:cNvGrpSpPr>
          <p:nvPr/>
        </p:nvGrpSpPr>
        <p:grpSpPr bwMode="auto">
          <a:xfrm>
            <a:off x="8364793" y="2743200"/>
            <a:ext cx="838200" cy="76200"/>
            <a:chOff x="5334000" y="2819400"/>
            <a:chExt cx="838201" cy="76200"/>
          </a:xfrm>
        </p:grpSpPr>
        <p:sp>
          <p:nvSpPr>
            <p:cNvPr id="66" name="Right Arrow 66">
              <a:extLst>
                <a:ext uri="{FF2B5EF4-FFF2-40B4-BE49-F238E27FC236}">
                  <a16:creationId xmlns:a16="http://schemas.microsoft.com/office/drawing/2014/main" id="{D73361FF-2B7A-432D-97EC-590069A11BA7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7" name="Right Arrow 67">
              <a:extLst>
                <a:ext uri="{FF2B5EF4-FFF2-40B4-BE49-F238E27FC236}">
                  <a16:creationId xmlns:a16="http://schemas.microsoft.com/office/drawing/2014/main" id="{E337BCF7-81CA-4E6D-9FF7-D0D230D4448E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8" name="Group 185">
            <a:extLst>
              <a:ext uri="{FF2B5EF4-FFF2-40B4-BE49-F238E27FC236}">
                <a16:creationId xmlns:a16="http://schemas.microsoft.com/office/drawing/2014/main" id="{0A06249F-97D4-4F6D-85F9-00B88CC7E130}"/>
              </a:ext>
            </a:extLst>
          </p:cNvPr>
          <p:cNvGrpSpPr>
            <a:grpSpLocks/>
          </p:cNvGrpSpPr>
          <p:nvPr/>
        </p:nvGrpSpPr>
        <p:grpSpPr bwMode="auto">
          <a:xfrm>
            <a:off x="5926393" y="2590800"/>
            <a:ext cx="838200" cy="76200"/>
            <a:chOff x="5334000" y="2819400"/>
            <a:chExt cx="838201" cy="76200"/>
          </a:xfrm>
        </p:grpSpPr>
        <p:sp>
          <p:nvSpPr>
            <p:cNvPr id="69" name="Right Arrow 69">
              <a:extLst>
                <a:ext uri="{FF2B5EF4-FFF2-40B4-BE49-F238E27FC236}">
                  <a16:creationId xmlns:a16="http://schemas.microsoft.com/office/drawing/2014/main" id="{5C62DE98-39D7-4AEA-9A13-CC47CC496388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0" name="Right Arrow 70">
              <a:extLst>
                <a:ext uri="{FF2B5EF4-FFF2-40B4-BE49-F238E27FC236}">
                  <a16:creationId xmlns:a16="http://schemas.microsoft.com/office/drawing/2014/main" id="{DEB76A2E-8E4B-4755-8026-B9F38EBF6158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1" name="Group 191">
            <a:extLst>
              <a:ext uri="{FF2B5EF4-FFF2-40B4-BE49-F238E27FC236}">
                <a16:creationId xmlns:a16="http://schemas.microsoft.com/office/drawing/2014/main" id="{51CE99AA-446A-44C9-AFF1-75F85A603E92}"/>
              </a:ext>
            </a:extLst>
          </p:cNvPr>
          <p:cNvGrpSpPr>
            <a:grpSpLocks/>
          </p:cNvGrpSpPr>
          <p:nvPr/>
        </p:nvGrpSpPr>
        <p:grpSpPr bwMode="auto">
          <a:xfrm>
            <a:off x="8745793" y="2590800"/>
            <a:ext cx="838200" cy="76200"/>
            <a:chOff x="5334000" y="2819400"/>
            <a:chExt cx="838201" cy="76200"/>
          </a:xfrm>
        </p:grpSpPr>
        <p:sp>
          <p:nvSpPr>
            <p:cNvPr id="72" name="Right Arrow 72">
              <a:extLst>
                <a:ext uri="{FF2B5EF4-FFF2-40B4-BE49-F238E27FC236}">
                  <a16:creationId xmlns:a16="http://schemas.microsoft.com/office/drawing/2014/main" id="{5090BE6B-7692-42C9-AE7D-6A3C4C358988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3" name="Right Arrow 73">
              <a:extLst>
                <a:ext uri="{FF2B5EF4-FFF2-40B4-BE49-F238E27FC236}">
                  <a16:creationId xmlns:a16="http://schemas.microsoft.com/office/drawing/2014/main" id="{734D0516-725A-4096-82B3-7B6EBDA70F07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4" name="Group 194">
            <a:extLst>
              <a:ext uri="{FF2B5EF4-FFF2-40B4-BE49-F238E27FC236}">
                <a16:creationId xmlns:a16="http://schemas.microsoft.com/office/drawing/2014/main" id="{D4693FE5-0DED-4F66-BD6D-C02A07FB8EFB}"/>
              </a:ext>
            </a:extLst>
          </p:cNvPr>
          <p:cNvGrpSpPr>
            <a:grpSpLocks/>
          </p:cNvGrpSpPr>
          <p:nvPr/>
        </p:nvGrpSpPr>
        <p:grpSpPr bwMode="auto">
          <a:xfrm>
            <a:off x="8212393" y="2438400"/>
            <a:ext cx="838200" cy="76200"/>
            <a:chOff x="5334000" y="2819400"/>
            <a:chExt cx="838201" cy="76200"/>
          </a:xfrm>
        </p:grpSpPr>
        <p:sp>
          <p:nvSpPr>
            <p:cNvPr id="75" name="Right Arrow 75">
              <a:extLst>
                <a:ext uri="{FF2B5EF4-FFF2-40B4-BE49-F238E27FC236}">
                  <a16:creationId xmlns:a16="http://schemas.microsoft.com/office/drawing/2014/main" id="{C0C2B816-D049-4DCD-8102-8D9A8CC849D5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Right Arrow 76">
              <a:extLst>
                <a:ext uri="{FF2B5EF4-FFF2-40B4-BE49-F238E27FC236}">
                  <a16:creationId xmlns:a16="http://schemas.microsoft.com/office/drawing/2014/main" id="{7ABC3534-27AD-42E1-9521-DE9C3FE5DAF4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7" name="Group 197">
            <a:extLst>
              <a:ext uri="{FF2B5EF4-FFF2-40B4-BE49-F238E27FC236}">
                <a16:creationId xmlns:a16="http://schemas.microsoft.com/office/drawing/2014/main" id="{82004440-FD4A-4788-91A0-5BC5B231BC10}"/>
              </a:ext>
            </a:extLst>
          </p:cNvPr>
          <p:cNvGrpSpPr>
            <a:grpSpLocks/>
          </p:cNvGrpSpPr>
          <p:nvPr/>
        </p:nvGrpSpPr>
        <p:grpSpPr bwMode="auto">
          <a:xfrm>
            <a:off x="6840793" y="3276600"/>
            <a:ext cx="838200" cy="76200"/>
            <a:chOff x="5334000" y="2819400"/>
            <a:chExt cx="838201" cy="76200"/>
          </a:xfrm>
        </p:grpSpPr>
        <p:sp>
          <p:nvSpPr>
            <p:cNvPr id="78" name="Right Arrow 78">
              <a:extLst>
                <a:ext uri="{FF2B5EF4-FFF2-40B4-BE49-F238E27FC236}">
                  <a16:creationId xmlns:a16="http://schemas.microsoft.com/office/drawing/2014/main" id="{796B24E1-8AFB-4D8E-8114-9504D2948B3A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" name="Right Arrow 79">
              <a:extLst>
                <a:ext uri="{FF2B5EF4-FFF2-40B4-BE49-F238E27FC236}">
                  <a16:creationId xmlns:a16="http://schemas.microsoft.com/office/drawing/2014/main" id="{40040706-CA1E-4475-B553-F3A852F71396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0" name="Group 200">
            <a:extLst>
              <a:ext uri="{FF2B5EF4-FFF2-40B4-BE49-F238E27FC236}">
                <a16:creationId xmlns:a16="http://schemas.microsoft.com/office/drawing/2014/main" id="{00687507-E589-4810-B21B-61C203B2A8D3}"/>
              </a:ext>
            </a:extLst>
          </p:cNvPr>
          <p:cNvGrpSpPr>
            <a:grpSpLocks/>
          </p:cNvGrpSpPr>
          <p:nvPr/>
        </p:nvGrpSpPr>
        <p:grpSpPr bwMode="auto">
          <a:xfrm>
            <a:off x="7602793" y="3124200"/>
            <a:ext cx="838200" cy="76200"/>
            <a:chOff x="5334000" y="2819400"/>
            <a:chExt cx="838201" cy="76200"/>
          </a:xfrm>
        </p:grpSpPr>
        <p:sp>
          <p:nvSpPr>
            <p:cNvPr id="81" name="Right Arrow 81">
              <a:extLst>
                <a:ext uri="{FF2B5EF4-FFF2-40B4-BE49-F238E27FC236}">
                  <a16:creationId xmlns:a16="http://schemas.microsoft.com/office/drawing/2014/main" id="{BBDC5D38-6901-40EA-A141-D644536D774D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" name="Right Arrow 82">
              <a:extLst>
                <a:ext uri="{FF2B5EF4-FFF2-40B4-BE49-F238E27FC236}">
                  <a16:creationId xmlns:a16="http://schemas.microsoft.com/office/drawing/2014/main" id="{0665F377-450B-4EC4-8FFF-DFC37FA337B5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3" name="Group 203">
            <a:extLst>
              <a:ext uri="{FF2B5EF4-FFF2-40B4-BE49-F238E27FC236}">
                <a16:creationId xmlns:a16="http://schemas.microsoft.com/office/drawing/2014/main" id="{89A961F9-FC1D-457E-B3B8-96721CBCF8D5}"/>
              </a:ext>
            </a:extLst>
          </p:cNvPr>
          <p:cNvGrpSpPr>
            <a:grpSpLocks/>
          </p:cNvGrpSpPr>
          <p:nvPr/>
        </p:nvGrpSpPr>
        <p:grpSpPr bwMode="auto">
          <a:xfrm>
            <a:off x="7145593" y="2971800"/>
            <a:ext cx="838200" cy="76200"/>
            <a:chOff x="5334000" y="2819400"/>
            <a:chExt cx="838201" cy="76200"/>
          </a:xfrm>
        </p:grpSpPr>
        <p:sp>
          <p:nvSpPr>
            <p:cNvPr id="84" name="Right Arrow 84">
              <a:extLst>
                <a:ext uri="{FF2B5EF4-FFF2-40B4-BE49-F238E27FC236}">
                  <a16:creationId xmlns:a16="http://schemas.microsoft.com/office/drawing/2014/main" id="{7C53AF40-A9A9-4F7F-9E5F-22BDB5C5FE62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" name="Right Arrow 85">
              <a:extLst>
                <a:ext uri="{FF2B5EF4-FFF2-40B4-BE49-F238E27FC236}">
                  <a16:creationId xmlns:a16="http://schemas.microsoft.com/office/drawing/2014/main" id="{4361B64D-42F2-4457-B8F5-BC644DC2D342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6" name="Group 206">
            <a:extLst>
              <a:ext uri="{FF2B5EF4-FFF2-40B4-BE49-F238E27FC236}">
                <a16:creationId xmlns:a16="http://schemas.microsoft.com/office/drawing/2014/main" id="{88F0DC25-C832-48CB-8A08-8F9B20EB28DD}"/>
              </a:ext>
            </a:extLst>
          </p:cNvPr>
          <p:cNvGrpSpPr>
            <a:grpSpLocks/>
          </p:cNvGrpSpPr>
          <p:nvPr/>
        </p:nvGrpSpPr>
        <p:grpSpPr bwMode="auto">
          <a:xfrm>
            <a:off x="5926393" y="2286000"/>
            <a:ext cx="838200" cy="76200"/>
            <a:chOff x="5334000" y="2819400"/>
            <a:chExt cx="838201" cy="76200"/>
          </a:xfrm>
        </p:grpSpPr>
        <p:sp>
          <p:nvSpPr>
            <p:cNvPr id="87" name="Right Arrow 87">
              <a:extLst>
                <a:ext uri="{FF2B5EF4-FFF2-40B4-BE49-F238E27FC236}">
                  <a16:creationId xmlns:a16="http://schemas.microsoft.com/office/drawing/2014/main" id="{C55B76B5-B0B4-46CE-BA05-1F2CEA3C049C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Right Arrow 88">
              <a:extLst>
                <a:ext uri="{FF2B5EF4-FFF2-40B4-BE49-F238E27FC236}">
                  <a16:creationId xmlns:a16="http://schemas.microsoft.com/office/drawing/2014/main" id="{64DED20D-C294-4365-B649-689CF0C07261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9" name="Group 209">
            <a:extLst>
              <a:ext uri="{FF2B5EF4-FFF2-40B4-BE49-F238E27FC236}">
                <a16:creationId xmlns:a16="http://schemas.microsoft.com/office/drawing/2014/main" id="{EE1EB771-2C05-4BF5-B0BC-55AF8FAE3DD9}"/>
              </a:ext>
            </a:extLst>
          </p:cNvPr>
          <p:cNvGrpSpPr>
            <a:grpSpLocks/>
          </p:cNvGrpSpPr>
          <p:nvPr/>
        </p:nvGrpSpPr>
        <p:grpSpPr bwMode="auto">
          <a:xfrm>
            <a:off x="8745793" y="2286000"/>
            <a:ext cx="838200" cy="76200"/>
            <a:chOff x="5334000" y="2819400"/>
            <a:chExt cx="838201" cy="76200"/>
          </a:xfrm>
        </p:grpSpPr>
        <p:sp>
          <p:nvSpPr>
            <p:cNvPr id="90" name="Right Arrow 90">
              <a:extLst>
                <a:ext uri="{FF2B5EF4-FFF2-40B4-BE49-F238E27FC236}">
                  <a16:creationId xmlns:a16="http://schemas.microsoft.com/office/drawing/2014/main" id="{C9DDCC01-89C7-419C-BD25-C14A457C654D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" name="Right Arrow 91">
              <a:extLst>
                <a:ext uri="{FF2B5EF4-FFF2-40B4-BE49-F238E27FC236}">
                  <a16:creationId xmlns:a16="http://schemas.microsoft.com/office/drawing/2014/main" id="{3249ADA6-13B1-4C4A-A46C-D46A9C6D6862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B40243C-0368-40A0-A57B-B1CBE2B8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615" y="5473700"/>
            <a:ext cx="13740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u="sng" dirty="0"/>
              <a:t>Split Read Alignment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ABB2D1-7B5D-46DE-8C72-80A54A3CDE98}"/>
              </a:ext>
            </a:extLst>
          </p:cNvPr>
          <p:cNvCxnSpPr/>
          <p:nvPr/>
        </p:nvCxnSpPr>
        <p:spPr>
          <a:xfrm>
            <a:off x="2344993" y="4102100"/>
            <a:ext cx="21336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14C216-75A2-4186-A5EA-EE6E683AB33C}"/>
              </a:ext>
            </a:extLst>
          </p:cNvPr>
          <p:cNvCxnSpPr/>
          <p:nvPr/>
        </p:nvCxnSpPr>
        <p:spPr>
          <a:xfrm>
            <a:off x="4478593" y="4100513"/>
            <a:ext cx="990600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A3530E8-32FE-44C0-BCAF-917ED890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993" y="4100513"/>
            <a:ext cx="5889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deletion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750C2A-5614-4AE6-AB5F-3CF51AFE5F4D}"/>
              </a:ext>
            </a:extLst>
          </p:cNvPr>
          <p:cNvCxnSpPr/>
          <p:nvPr/>
        </p:nvCxnSpPr>
        <p:spPr>
          <a:xfrm>
            <a:off x="5392993" y="4102100"/>
            <a:ext cx="5334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9E6D50-6067-48B6-8526-782A83EF7B56}"/>
              </a:ext>
            </a:extLst>
          </p:cNvPr>
          <p:cNvCxnSpPr/>
          <p:nvPr/>
        </p:nvCxnSpPr>
        <p:spPr>
          <a:xfrm rot="5400000" flipH="1" flipV="1">
            <a:off x="5469193" y="41021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3BC956-A04B-4AAE-A33E-52E166FA7F2C}"/>
              </a:ext>
            </a:extLst>
          </p:cNvPr>
          <p:cNvCxnSpPr/>
          <p:nvPr/>
        </p:nvCxnSpPr>
        <p:spPr>
          <a:xfrm rot="5400000" flipH="1" flipV="1">
            <a:off x="3030793" y="41021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9FADA1-79A3-4791-8B14-2E5E7E32DBB3}"/>
              </a:ext>
            </a:extLst>
          </p:cNvPr>
          <p:cNvCxnSpPr/>
          <p:nvPr/>
        </p:nvCxnSpPr>
        <p:spPr>
          <a:xfrm rot="10800000">
            <a:off x="3106993" y="4102100"/>
            <a:ext cx="1371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46662D-0FB1-4900-832D-244FEB89E216}"/>
              </a:ext>
            </a:extLst>
          </p:cNvPr>
          <p:cNvCxnSpPr/>
          <p:nvPr/>
        </p:nvCxnSpPr>
        <p:spPr>
          <a:xfrm rot="10800000">
            <a:off x="5392993" y="41021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1">
            <a:extLst>
              <a:ext uri="{FF2B5EF4-FFF2-40B4-BE49-F238E27FC236}">
                <a16:creationId xmlns:a16="http://schemas.microsoft.com/office/drawing/2014/main" id="{3A0E2BDD-9BDF-486A-A7F5-83AC2419A1B6}"/>
              </a:ext>
            </a:extLst>
          </p:cNvPr>
          <p:cNvSpPr/>
          <p:nvPr/>
        </p:nvSpPr>
        <p:spPr>
          <a:xfrm>
            <a:off x="3640393" y="501015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" name="Right Arrow 102">
            <a:extLst>
              <a:ext uri="{FF2B5EF4-FFF2-40B4-BE49-F238E27FC236}">
                <a16:creationId xmlns:a16="http://schemas.microsoft.com/office/drawing/2014/main" id="{331DA3C2-E30B-402F-BE18-ADEC7B32F654}"/>
              </a:ext>
            </a:extLst>
          </p:cNvPr>
          <p:cNvSpPr/>
          <p:nvPr/>
        </p:nvSpPr>
        <p:spPr>
          <a:xfrm rot="10800000">
            <a:off x="4786568" y="5010150"/>
            <a:ext cx="1524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B78E32-AF48-4B09-8EF7-DEE611B4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793" y="4102100"/>
            <a:ext cx="919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sample genome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9AFB12-8184-48D0-AF84-FB6858E6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193" y="4481513"/>
            <a:ext cx="8905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fragmentation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F0A15D3-6BDA-4840-A816-80F54776321A}"/>
              </a:ext>
            </a:extLst>
          </p:cNvPr>
          <p:cNvCxnSpPr>
            <a:endCxn id="104" idx="0"/>
          </p:cNvCxnSpPr>
          <p:nvPr/>
        </p:nvCxnSpPr>
        <p:spPr>
          <a:xfrm>
            <a:off x="3259393" y="4254500"/>
            <a:ext cx="368300" cy="227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BFC463-245A-4E6F-8EE8-5DD6D867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193" y="4483100"/>
            <a:ext cx="7747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sequencing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0D20EF-2E0E-43F1-B4B1-32DA098C6A1D}"/>
              </a:ext>
            </a:extLst>
          </p:cNvPr>
          <p:cNvCxnSpPr>
            <a:stCxn id="104" idx="2"/>
          </p:cNvCxnSpPr>
          <p:nvPr/>
        </p:nvCxnSpPr>
        <p:spPr>
          <a:xfrm rot="16200000" flipH="1">
            <a:off x="3595943" y="4743450"/>
            <a:ext cx="228600" cy="165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ight Arrow 108">
            <a:extLst>
              <a:ext uri="{FF2B5EF4-FFF2-40B4-BE49-F238E27FC236}">
                <a16:creationId xmlns:a16="http://schemas.microsoft.com/office/drawing/2014/main" id="{B9BECC62-5446-4403-B74E-194D0A7C3F2B}"/>
              </a:ext>
            </a:extLst>
          </p:cNvPr>
          <p:cNvSpPr/>
          <p:nvPr/>
        </p:nvSpPr>
        <p:spPr>
          <a:xfrm rot="10800000">
            <a:off x="4783393" y="501015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7ECD642-820B-4881-A30F-034286D9FA2C}"/>
              </a:ext>
            </a:extLst>
          </p:cNvPr>
          <p:cNvSpPr/>
          <p:nvPr/>
        </p:nvSpPr>
        <p:spPr>
          <a:xfrm>
            <a:off x="4935793" y="5030788"/>
            <a:ext cx="155575" cy="36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268C89-02F3-420B-AD25-011030BE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393" y="3721100"/>
            <a:ext cx="10890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exact breakpoints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6326A4-C5A0-44D9-9D5E-12AEAEF46F7E}"/>
              </a:ext>
            </a:extLst>
          </p:cNvPr>
          <p:cNvCxnSpPr>
            <a:stCxn id="110" idx="0"/>
          </p:cNvCxnSpPr>
          <p:nvPr/>
        </p:nvCxnSpPr>
        <p:spPr>
          <a:xfrm rot="16200000" flipV="1">
            <a:off x="4750850" y="3525043"/>
            <a:ext cx="76200" cy="315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0D952B-E4CA-42CA-8FB3-B9A97DEC3BC6}"/>
              </a:ext>
            </a:extLst>
          </p:cNvPr>
          <p:cNvCxnSpPr>
            <a:stCxn id="110" idx="0"/>
          </p:cNvCxnSpPr>
          <p:nvPr/>
        </p:nvCxnSpPr>
        <p:spPr>
          <a:xfrm rot="5400000" flipH="1" flipV="1">
            <a:off x="5093750" y="3498056"/>
            <a:ext cx="76200" cy="369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FD6DCD-CE57-4417-B182-D1D5C5A4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623" y="5473700"/>
            <a:ext cx="13163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u="sng" dirty="0"/>
              <a:t>Sequence Assembly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39E75A-1027-4743-8386-939039CB6728}"/>
              </a:ext>
            </a:extLst>
          </p:cNvPr>
          <p:cNvCxnSpPr/>
          <p:nvPr/>
        </p:nvCxnSpPr>
        <p:spPr>
          <a:xfrm>
            <a:off x="5926393" y="4102100"/>
            <a:ext cx="12954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7FB7B9-DCDC-4E6E-B588-DB886E468A9D}"/>
              </a:ext>
            </a:extLst>
          </p:cNvPr>
          <p:cNvCxnSpPr/>
          <p:nvPr/>
        </p:nvCxnSpPr>
        <p:spPr>
          <a:xfrm>
            <a:off x="8212393" y="4102100"/>
            <a:ext cx="137160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0C9D5E-56D6-486E-945C-A19B3A2CFD4B}"/>
              </a:ext>
            </a:extLst>
          </p:cNvPr>
          <p:cNvCxnSpPr/>
          <p:nvPr/>
        </p:nvCxnSpPr>
        <p:spPr>
          <a:xfrm>
            <a:off x="7221793" y="4102100"/>
            <a:ext cx="990600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222">
            <a:extLst>
              <a:ext uri="{FF2B5EF4-FFF2-40B4-BE49-F238E27FC236}">
                <a16:creationId xmlns:a16="http://schemas.microsoft.com/office/drawing/2014/main" id="{F4F2F8A8-1754-4ABA-BBA4-1890868A05EC}"/>
              </a:ext>
            </a:extLst>
          </p:cNvPr>
          <p:cNvGrpSpPr>
            <a:grpSpLocks/>
          </p:cNvGrpSpPr>
          <p:nvPr/>
        </p:nvGrpSpPr>
        <p:grpSpPr bwMode="auto">
          <a:xfrm>
            <a:off x="5697793" y="4178300"/>
            <a:ext cx="838200" cy="76200"/>
            <a:chOff x="5334000" y="2819400"/>
            <a:chExt cx="838201" cy="76200"/>
          </a:xfrm>
        </p:grpSpPr>
        <p:sp>
          <p:nvSpPr>
            <p:cNvPr id="118" name="Right Arrow 118">
              <a:extLst>
                <a:ext uri="{FF2B5EF4-FFF2-40B4-BE49-F238E27FC236}">
                  <a16:creationId xmlns:a16="http://schemas.microsoft.com/office/drawing/2014/main" id="{BAC50207-1589-49C1-9011-EA5645BE78E4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" name="Right Arrow 119">
              <a:extLst>
                <a:ext uri="{FF2B5EF4-FFF2-40B4-BE49-F238E27FC236}">
                  <a16:creationId xmlns:a16="http://schemas.microsoft.com/office/drawing/2014/main" id="{D3E534CD-57A9-4AB1-9EF0-687C892EF1CF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20" name="Group 225">
            <a:extLst>
              <a:ext uri="{FF2B5EF4-FFF2-40B4-BE49-F238E27FC236}">
                <a16:creationId xmlns:a16="http://schemas.microsoft.com/office/drawing/2014/main" id="{C516863B-857E-451D-B099-8BCC35639899}"/>
              </a:ext>
            </a:extLst>
          </p:cNvPr>
          <p:cNvGrpSpPr>
            <a:grpSpLocks/>
          </p:cNvGrpSpPr>
          <p:nvPr/>
        </p:nvGrpSpPr>
        <p:grpSpPr bwMode="auto">
          <a:xfrm>
            <a:off x="8517193" y="4178300"/>
            <a:ext cx="838200" cy="76200"/>
            <a:chOff x="5334000" y="2819400"/>
            <a:chExt cx="838201" cy="76200"/>
          </a:xfrm>
        </p:grpSpPr>
        <p:sp>
          <p:nvSpPr>
            <p:cNvPr id="121" name="Right Arrow 121">
              <a:extLst>
                <a:ext uri="{FF2B5EF4-FFF2-40B4-BE49-F238E27FC236}">
                  <a16:creationId xmlns:a16="http://schemas.microsoft.com/office/drawing/2014/main" id="{2CF8E709-9946-42A4-B840-92E75011079A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" name="Right Arrow 122">
              <a:extLst>
                <a:ext uri="{FF2B5EF4-FFF2-40B4-BE49-F238E27FC236}">
                  <a16:creationId xmlns:a16="http://schemas.microsoft.com/office/drawing/2014/main" id="{F76FE6BA-E3FB-450E-AE66-2441AB5AC83A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23" name="Group 250">
            <a:extLst>
              <a:ext uri="{FF2B5EF4-FFF2-40B4-BE49-F238E27FC236}">
                <a16:creationId xmlns:a16="http://schemas.microsoft.com/office/drawing/2014/main" id="{739C3B20-4360-4D59-BE6C-3B1DB3EFD038}"/>
              </a:ext>
            </a:extLst>
          </p:cNvPr>
          <p:cNvGrpSpPr>
            <a:grpSpLocks/>
          </p:cNvGrpSpPr>
          <p:nvPr/>
        </p:nvGrpSpPr>
        <p:grpSpPr bwMode="auto">
          <a:xfrm>
            <a:off x="6307393" y="4406900"/>
            <a:ext cx="838200" cy="76200"/>
            <a:chOff x="5791200" y="4267200"/>
            <a:chExt cx="838201" cy="76200"/>
          </a:xfrm>
        </p:grpSpPr>
        <p:sp>
          <p:nvSpPr>
            <p:cNvPr id="124" name="Right Arrow 124">
              <a:extLst>
                <a:ext uri="{FF2B5EF4-FFF2-40B4-BE49-F238E27FC236}">
                  <a16:creationId xmlns:a16="http://schemas.microsoft.com/office/drawing/2014/main" id="{43040F96-4AFE-4F13-AFEF-99A98790F485}"/>
                </a:ext>
              </a:extLst>
            </p:cNvPr>
            <p:cNvSpPr/>
            <p:nvPr/>
          </p:nvSpPr>
          <p:spPr>
            <a:xfrm>
              <a:off x="5791200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" name="Right Arrow 125">
              <a:extLst>
                <a:ext uri="{FF2B5EF4-FFF2-40B4-BE49-F238E27FC236}">
                  <a16:creationId xmlns:a16="http://schemas.microsoft.com/office/drawing/2014/main" id="{E364C16E-FA7E-492D-BD28-88A91CD6BAF3}"/>
                </a:ext>
              </a:extLst>
            </p:cNvPr>
            <p:cNvSpPr/>
            <p:nvPr/>
          </p:nvSpPr>
          <p:spPr>
            <a:xfrm rot="10800000">
              <a:off x="6324601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26" name="Group 242">
            <a:extLst>
              <a:ext uri="{FF2B5EF4-FFF2-40B4-BE49-F238E27FC236}">
                <a16:creationId xmlns:a16="http://schemas.microsoft.com/office/drawing/2014/main" id="{981091A0-E54A-4311-8B4B-58ED979DB743}"/>
              </a:ext>
            </a:extLst>
          </p:cNvPr>
          <p:cNvGrpSpPr>
            <a:grpSpLocks/>
          </p:cNvGrpSpPr>
          <p:nvPr/>
        </p:nvGrpSpPr>
        <p:grpSpPr bwMode="auto">
          <a:xfrm>
            <a:off x="8288593" y="4330700"/>
            <a:ext cx="838200" cy="76200"/>
            <a:chOff x="5334000" y="2819400"/>
            <a:chExt cx="838201" cy="76200"/>
          </a:xfrm>
        </p:grpSpPr>
        <p:sp>
          <p:nvSpPr>
            <p:cNvPr id="127" name="Right Arrow 127">
              <a:extLst>
                <a:ext uri="{FF2B5EF4-FFF2-40B4-BE49-F238E27FC236}">
                  <a16:creationId xmlns:a16="http://schemas.microsoft.com/office/drawing/2014/main" id="{9CD1EE26-3F48-40B8-8EB9-31F5B39E4C74}"/>
                </a:ext>
              </a:extLst>
            </p:cNvPr>
            <p:cNvSpPr/>
            <p:nvPr/>
          </p:nvSpPr>
          <p:spPr>
            <a:xfrm>
              <a:off x="5334000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" name="Right Arrow 128">
              <a:extLst>
                <a:ext uri="{FF2B5EF4-FFF2-40B4-BE49-F238E27FC236}">
                  <a16:creationId xmlns:a16="http://schemas.microsoft.com/office/drawing/2014/main" id="{E8B94404-34FF-4FE5-A544-ACBB6FB9BCF6}"/>
                </a:ext>
              </a:extLst>
            </p:cNvPr>
            <p:cNvSpPr/>
            <p:nvPr/>
          </p:nvSpPr>
          <p:spPr>
            <a:xfrm rot="10800000">
              <a:off x="5867401" y="28194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9" name="Right Arrow 129">
            <a:extLst>
              <a:ext uri="{FF2B5EF4-FFF2-40B4-BE49-F238E27FC236}">
                <a16:creationId xmlns:a16="http://schemas.microsoft.com/office/drawing/2014/main" id="{112127DB-E8C4-4208-A07A-FE6445CEAD31}"/>
              </a:ext>
            </a:extLst>
          </p:cNvPr>
          <p:cNvSpPr/>
          <p:nvPr/>
        </p:nvSpPr>
        <p:spPr>
          <a:xfrm rot="10800000">
            <a:off x="7047168" y="4254500"/>
            <a:ext cx="1524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3E170F8-7901-4BC8-A68E-7609F56657E7}"/>
              </a:ext>
            </a:extLst>
          </p:cNvPr>
          <p:cNvSpPr/>
          <p:nvPr/>
        </p:nvSpPr>
        <p:spPr>
          <a:xfrm>
            <a:off x="8212393" y="4276725"/>
            <a:ext cx="155575" cy="36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1" name="Right Arrow 131">
            <a:extLst>
              <a:ext uri="{FF2B5EF4-FFF2-40B4-BE49-F238E27FC236}">
                <a16:creationId xmlns:a16="http://schemas.microsoft.com/office/drawing/2014/main" id="{F944570D-4611-4654-8AB6-EA21F5AD3E9E}"/>
              </a:ext>
            </a:extLst>
          </p:cNvPr>
          <p:cNvSpPr/>
          <p:nvPr/>
        </p:nvSpPr>
        <p:spPr>
          <a:xfrm>
            <a:off x="6459793" y="42545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32" name="Group 257">
            <a:extLst>
              <a:ext uri="{FF2B5EF4-FFF2-40B4-BE49-F238E27FC236}">
                <a16:creationId xmlns:a16="http://schemas.microsoft.com/office/drawing/2014/main" id="{1D8ECC1D-F2DA-4A8D-BEAF-508D66A2681A}"/>
              </a:ext>
            </a:extLst>
          </p:cNvPr>
          <p:cNvGrpSpPr>
            <a:grpSpLocks/>
          </p:cNvGrpSpPr>
          <p:nvPr/>
        </p:nvGrpSpPr>
        <p:grpSpPr bwMode="auto">
          <a:xfrm>
            <a:off x="6002593" y="4559300"/>
            <a:ext cx="838200" cy="76200"/>
            <a:chOff x="5791200" y="4267200"/>
            <a:chExt cx="838201" cy="76200"/>
          </a:xfrm>
        </p:grpSpPr>
        <p:sp>
          <p:nvSpPr>
            <p:cNvPr id="133" name="Right Arrow 133">
              <a:extLst>
                <a:ext uri="{FF2B5EF4-FFF2-40B4-BE49-F238E27FC236}">
                  <a16:creationId xmlns:a16="http://schemas.microsoft.com/office/drawing/2014/main" id="{094973DD-2A93-4758-B404-1B245CF18D39}"/>
                </a:ext>
              </a:extLst>
            </p:cNvPr>
            <p:cNvSpPr/>
            <p:nvPr/>
          </p:nvSpPr>
          <p:spPr>
            <a:xfrm>
              <a:off x="5791200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4" name="Right Arrow 134">
              <a:extLst>
                <a:ext uri="{FF2B5EF4-FFF2-40B4-BE49-F238E27FC236}">
                  <a16:creationId xmlns:a16="http://schemas.microsoft.com/office/drawing/2014/main" id="{C21763B3-8273-48A6-8B17-5E06EAB06EE8}"/>
                </a:ext>
              </a:extLst>
            </p:cNvPr>
            <p:cNvSpPr/>
            <p:nvPr/>
          </p:nvSpPr>
          <p:spPr>
            <a:xfrm rot="10800000">
              <a:off x="6324601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35" name="Group 260">
            <a:extLst>
              <a:ext uri="{FF2B5EF4-FFF2-40B4-BE49-F238E27FC236}">
                <a16:creationId xmlns:a16="http://schemas.microsoft.com/office/drawing/2014/main" id="{E90403CC-7698-41E8-BD40-DE34A5E745B6}"/>
              </a:ext>
            </a:extLst>
          </p:cNvPr>
          <p:cNvGrpSpPr>
            <a:grpSpLocks/>
          </p:cNvGrpSpPr>
          <p:nvPr/>
        </p:nvGrpSpPr>
        <p:grpSpPr bwMode="auto">
          <a:xfrm>
            <a:off x="8669593" y="4635500"/>
            <a:ext cx="838200" cy="76200"/>
            <a:chOff x="5791200" y="4267200"/>
            <a:chExt cx="838201" cy="76200"/>
          </a:xfrm>
        </p:grpSpPr>
        <p:sp>
          <p:nvSpPr>
            <p:cNvPr id="136" name="Right Arrow 136">
              <a:extLst>
                <a:ext uri="{FF2B5EF4-FFF2-40B4-BE49-F238E27FC236}">
                  <a16:creationId xmlns:a16="http://schemas.microsoft.com/office/drawing/2014/main" id="{0C9B72A4-A689-4666-980E-65755B689B18}"/>
                </a:ext>
              </a:extLst>
            </p:cNvPr>
            <p:cNvSpPr/>
            <p:nvPr/>
          </p:nvSpPr>
          <p:spPr>
            <a:xfrm>
              <a:off x="5791200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7" name="Right Arrow 137">
              <a:extLst>
                <a:ext uri="{FF2B5EF4-FFF2-40B4-BE49-F238E27FC236}">
                  <a16:creationId xmlns:a16="http://schemas.microsoft.com/office/drawing/2014/main" id="{3BFCFF67-00DE-41F3-A5E0-EC10175AD3A5}"/>
                </a:ext>
              </a:extLst>
            </p:cNvPr>
            <p:cNvSpPr/>
            <p:nvPr/>
          </p:nvSpPr>
          <p:spPr>
            <a:xfrm rot="10800000">
              <a:off x="6324601" y="4267200"/>
              <a:ext cx="304800" cy="762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38" name="Right Arrow 138">
            <a:extLst>
              <a:ext uri="{FF2B5EF4-FFF2-40B4-BE49-F238E27FC236}">
                <a16:creationId xmlns:a16="http://schemas.microsoft.com/office/drawing/2014/main" id="{23281885-CD9A-4FEC-8D4B-D1B2554D1FC3}"/>
              </a:ext>
            </a:extLst>
          </p:cNvPr>
          <p:cNvSpPr/>
          <p:nvPr/>
        </p:nvSpPr>
        <p:spPr>
          <a:xfrm rot="10800000" flipH="1">
            <a:off x="8212393" y="4483100"/>
            <a:ext cx="2286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01C564E-9F32-4A1A-99BA-4F67CEE111B5}"/>
              </a:ext>
            </a:extLst>
          </p:cNvPr>
          <p:cNvSpPr/>
          <p:nvPr/>
        </p:nvSpPr>
        <p:spPr>
          <a:xfrm flipH="1">
            <a:off x="7115431" y="4498975"/>
            <a:ext cx="90487" cy="36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B87FDE2-7239-4F19-80A6-AE5036D9013A}"/>
              </a:ext>
            </a:extLst>
          </p:cNvPr>
          <p:cNvCxnSpPr/>
          <p:nvPr/>
        </p:nvCxnSpPr>
        <p:spPr>
          <a:xfrm flipH="1">
            <a:off x="7221793" y="4521200"/>
            <a:ext cx="990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1">
            <a:extLst>
              <a:ext uri="{FF2B5EF4-FFF2-40B4-BE49-F238E27FC236}">
                <a16:creationId xmlns:a16="http://schemas.microsoft.com/office/drawing/2014/main" id="{43C16C49-E2E5-4EC0-95CC-48188004315B}"/>
              </a:ext>
            </a:extLst>
          </p:cNvPr>
          <p:cNvSpPr/>
          <p:nvPr/>
        </p:nvSpPr>
        <p:spPr>
          <a:xfrm rot="10800000">
            <a:off x="8593393" y="44831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2" name="Right Arrow 142">
            <a:extLst>
              <a:ext uri="{FF2B5EF4-FFF2-40B4-BE49-F238E27FC236}">
                <a16:creationId xmlns:a16="http://schemas.microsoft.com/office/drawing/2014/main" id="{B6C082DE-44F4-4174-B56C-56BF2ED91B0F}"/>
              </a:ext>
            </a:extLst>
          </p:cNvPr>
          <p:cNvSpPr/>
          <p:nvPr/>
        </p:nvSpPr>
        <p:spPr>
          <a:xfrm rot="10800000">
            <a:off x="7107493" y="4635500"/>
            <a:ext cx="92075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400B908-3502-43F1-A350-C9AA024D8E82}"/>
              </a:ext>
            </a:extLst>
          </p:cNvPr>
          <p:cNvSpPr/>
          <p:nvPr/>
        </p:nvSpPr>
        <p:spPr>
          <a:xfrm>
            <a:off x="8212393" y="4657725"/>
            <a:ext cx="228600" cy="36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92E71BF-8F97-4449-BC31-F868B1FBC537}"/>
              </a:ext>
            </a:extLst>
          </p:cNvPr>
          <p:cNvCxnSpPr/>
          <p:nvPr/>
        </p:nvCxnSpPr>
        <p:spPr>
          <a:xfrm>
            <a:off x="7221793" y="4673600"/>
            <a:ext cx="990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512F57-28F5-4D2B-8397-56909288CFB2}"/>
              </a:ext>
            </a:extLst>
          </p:cNvPr>
          <p:cNvSpPr/>
          <p:nvPr/>
        </p:nvSpPr>
        <p:spPr>
          <a:xfrm flipH="1">
            <a:off x="6459793" y="3690938"/>
            <a:ext cx="2438400" cy="4603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1296BCA-3777-4F16-AC33-58906EADDB12}"/>
              </a:ext>
            </a:extLst>
          </p:cNvPr>
          <p:cNvCxnSpPr>
            <a:stCxn id="145" idx="2"/>
          </p:cNvCxnSpPr>
          <p:nvPr/>
        </p:nvCxnSpPr>
        <p:spPr>
          <a:xfrm rot="5400000">
            <a:off x="7267830" y="3690938"/>
            <a:ext cx="365125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128D922-40E1-4F59-8CFC-AB3D27CCB59A}"/>
              </a:ext>
            </a:extLst>
          </p:cNvPr>
          <p:cNvCxnSpPr>
            <a:stCxn id="145" idx="2"/>
          </p:cNvCxnSpPr>
          <p:nvPr/>
        </p:nvCxnSpPr>
        <p:spPr>
          <a:xfrm rot="16200000" flipH="1">
            <a:off x="7763130" y="3652838"/>
            <a:ext cx="365125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Arrow 148">
            <a:extLst>
              <a:ext uri="{FF2B5EF4-FFF2-40B4-BE49-F238E27FC236}">
                <a16:creationId xmlns:a16="http://schemas.microsoft.com/office/drawing/2014/main" id="{7F3B9920-E1E9-4AA8-B2C5-06AB0C1A98A7}"/>
              </a:ext>
            </a:extLst>
          </p:cNvPr>
          <p:cNvSpPr/>
          <p:nvPr/>
        </p:nvSpPr>
        <p:spPr>
          <a:xfrm>
            <a:off x="6612193" y="4635500"/>
            <a:ext cx="304800" cy="76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550464-0F76-43F5-92EF-777CE6C7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593" y="4100513"/>
            <a:ext cx="10890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/>
              <a:t>exact breakpoints</a:t>
            </a:r>
          </a:p>
        </p:txBody>
      </p:sp>
    </p:spTree>
    <p:extLst>
      <p:ext uri="{BB962C8B-B14F-4D97-AF65-F5344CB8AC3E}">
        <p14:creationId xmlns:p14="http://schemas.microsoft.com/office/powerpoint/2010/main" val="23811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0888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5.55112E-17 0.16111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6111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-0.08889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5834 -0.08889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00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556 L 0.05625 0.1615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7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3368 0.1625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00"/>
                            </p:stCondLst>
                            <p:childTnLst>
                              <p:par>
                                <p:cTn id="2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500"/>
                            </p:stCondLst>
                            <p:childTnLst>
                              <p:par>
                                <p:cTn id="2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2124E-6 L 0.05833 0.12214 " pathEditMode="relative" rAng="0" ptsTypes="AA">
                                      <p:cBhvr>
                                        <p:cTn id="3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61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42124E-6 L -0.05 0.12214 " pathEditMode="relative" rAng="0" ptsTypes="AA">
                                      <p:cBhvr>
                                        <p:cTn id="3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0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5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00879E-6 L 0.05191 -0.20273 " pathEditMode="relative" rAng="0" ptsTypes="AA">
                                      <p:cBhvr>
                                        <p:cTn id="37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01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90141E-7 L -0.05 -0.20343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102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6 L -0.00035 -0.20459 " pathEditMode="relative" rAng="0" ptsTypes="AA">
                                      <p:cBhvr>
                                        <p:cTn id="3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000"/>
                            </p:stCondLst>
                            <p:childTnLst>
                              <p:par>
                                <p:cTn id="3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500"/>
                            </p:stCondLst>
                            <p:childTnLst>
                              <p:par>
                                <p:cTn id="4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2000"/>
                            </p:stCondLst>
                            <p:childTnLst>
                              <p:par>
                                <p:cTn id="4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500"/>
                            </p:stCondLst>
                            <p:childTnLst>
                              <p:par>
                                <p:cTn id="482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0417 -0.08333 " pathEditMode="relative" rAng="0" ptsTypes="AA">
                                      <p:cBhvr>
                                        <p:cTn id="4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2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05851 -0.08357 " pathEditMode="relative" rAng="0" ptsTypes="AA">
                                      <p:cBhvr>
                                        <p:cTn id="4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42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05243 -0.08333 " pathEditMode="relative" rAng="0" ptsTypes="AA">
                                      <p:cBhvr>
                                        <p:cTn id="4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2"/>
                                    </p:animMotion>
                                  </p:childTnLst>
                                </p:cTn>
                              </p:par>
                              <p:par>
                                <p:cTn id="4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3.33333E-6 L -0.0375 -0.07222 " pathEditMode="relative" rAng="0" ptsTypes="AA">
                                      <p:cBhvr>
                                        <p:cTn id="4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36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7083 -0.07222 " pathEditMode="relative" rAng="0" ptsTypes="AA">
                                      <p:cBhvr>
                                        <p:cTn id="4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4584 -0.10556 " pathEditMode="relative" rAng="0" ptsTypes="AA">
                                      <p:cBhvr>
                                        <p:cTn id="4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53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25 -0.11667 " pathEditMode="relative" rAng="0" ptsTypes="AA">
                                      <p:cBhvr>
                                        <p:cTn id="4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58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4844 -0.11597 " pathEditMode="relative" rAng="0" ptsTypes="AA">
                                      <p:cBhvr>
                                        <p:cTn id="5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58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592 -0.08171 " pathEditMode="relative" rAng="0" ptsTypes="AA">
                                      <p:cBhvr>
                                        <p:cTn id="5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41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625 -0.12778 " pathEditMode="relative" rAng="0" ptsTypes="AA">
                                      <p:cBhvr>
                                        <p:cTn id="50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64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6215 -0.09352 " pathEditMode="relative" rAng="0" ptsTypes="AA">
                                      <p:cBhvr>
                                        <p:cTn id="5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47"/>
                                    </p:animMotion>
                                  </p:childTnLst>
                                </p:cTn>
                              </p:par>
                              <p:par>
                                <p:cTn id="5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8004 -0.11574 " pathEditMode="relative" rAng="0" ptsTypes="AA">
                                      <p:cBhvr>
                                        <p:cTn id="50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-58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0434 -0.11551 " pathEditMode="relative" rAng="0" ptsTypes="AA">
                                      <p:cBhvr>
                                        <p:cTn id="5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8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022E-16 L 0.03108 -0.13935 " pathEditMode="relative" rAng="0" ptsTypes="AA">
                                      <p:cBhvr>
                                        <p:cTn id="5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7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3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0104 -0.13889 " pathEditMode="relative" rAng="0" ptsTypes="AA">
                                      <p:cBhvr>
                                        <p:cTn id="5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69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0.04792 -0.13958 " pathEditMode="relative" rAng="0" ptsTypes="AA">
                                      <p:cBhvr>
                                        <p:cTn id="52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7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5989 -0.13889 " pathEditMode="relative" rAng="0" ptsTypes="AA">
                                      <p:cBhvr>
                                        <p:cTn id="5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69"/>
                                    </p:animMotion>
                                  </p:childTnLst>
                                </p:cTn>
                              </p:par>
                              <p:par>
                                <p:cTn id="5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7552 -0.13819 " pathEditMode="relative" rAng="0" ptsTypes="AA">
                                      <p:cBhvr>
                                        <p:cTn id="5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3000"/>
                            </p:stCondLst>
                            <p:childTnLst>
                              <p:par>
                                <p:cTn id="5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350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8" grpId="0"/>
      <p:bldP spid="8" grpId="1"/>
      <p:bldP spid="8" grpId="2"/>
      <p:bldP spid="8" grpId="3"/>
      <p:bldP spid="10" grpId="0"/>
      <p:bldP spid="11" grpId="0" animBg="1"/>
      <p:bldP spid="11" grpId="1" animBg="1"/>
      <p:bldP spid="12" grpId="0" animBg="1"/>
      <p:bldP spid="12" grpId="1" animBg="1"/>
      <p:bldP spid="19" grpId="0" animBg="1"/>
      <p:bldP spid="20" grpId="0"/>
      <p:bldP spid="21" grpId="0"/>
      <p:bldP spid="21" grpId="1"/>
      <p:bldP spid="22" grpId="0"/>
      <p:bldP spid="25" grpId="0"/>
      <p:bldP spid="32" grpId="0" animBg="1"/>
      <p:bldP spid="32" grpId="1" animBg="1"/>
      <p:bldP spid="33" grpId="0" animBg="1"/>
      <p:bldP spid="33" grpId="1" animBg="1"/>
      <p:bldP spid="35" grpId="0"/>
      <p:bldP spid="37" grpId="0"/>
      <p:bldP spid="92" grpId="0"/>
      <p:bldP spid="95" grpId="0"/>
      <p:bldP spid="101" grpId="0" animBg="1"/>
      <p:bldP spid="101" grpId="1" animBg="1"/>
      <p:bldP spid="102" grpId="0" animBg="1"/>
      <p:bldP spid="102" grpId="1" animBg="1"/>
      <p:bldP spid="103" grpId="0"/>
      <p:bldP spid="104" grpId="0"/>
      <p:bldP spid="104" grpId="1"/>
      <p:bldP spid="106" grpId="0"/>
      <p:bldP spid="106" grpId="1"/>
      <p:bldP spid="108" grpId="0" animBg="1"/>
      <p:bldP spid="108" grpId="1" animBg="1"/>
      <p:bldP spid="109" grpId="0" animBg="1"/>
      <p:bldP spid="109" grpId="1" animBg="1"/>
      <p:bldP spid="110" grpId="0"/>
      <p:bldP spid="113" grpId="0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5" grpId="0" animBg="1"/>
      <p:bldP spid="148" grpId="0" animBg="1"/>
      <p:bldP spid="148" grpId="1" animBg="1"/>
      <p:bldP spid="148" grpId="2" animBg="1"/>
      <p:bldP spid="148" grpId="3" animBg="1"/>
      <p:bldP spid="1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89B53-AE8D-4EC7-90A0-A07D2CB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variant calling</a:t>
            </a:r>
          </a:p>
        </p:txBody>
      </p:sp>
      <p:pic>
        <p:nvPicPr>
          <p:cNvPr id="1026" name="Picture 2" descr="Extended Data Figure 1">
            <a:extLst>
              <a:ext uri="{FF2B5EF4-FFF2-40B4-BE49-F238E27FC236}">
                <a16:creationId xmlns:a16="http://schemas.microsoft.com/office/drawing/2014/main" id="{CC0DA3A4-D0C9-4FAE-BA3D-0AEC75CF8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76" y="1600200"/>
            <a:ext cx="39604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BC9052-574F-438F-BC3E-FEB2DC889680}"/>
              </a:ext>
            </a:extLst>
          </p:cNvPr>
          <p:cNvSpPr/>
          <p:nvPr/>
        </p:nvSpPr>
        <p:spPr>
          <a:xfrm>
            <a:off x="8610600" y="6509507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Auton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A., </a:t>
            </a:r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Abecasis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G., </a:t>
            </a:r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Altshuler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D.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A global reference for human genetic variation.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800" b="1" dirty="0">
                <a:solidFill>
                  <a:srgbClr val="222222"/>
                </a:solidFill>
                <a:latin typeface="-apple-system"/>
              </a:rPr>
              <a:t>526, 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68–74 (2015). https://doi.org/10.1038/nature15393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093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high-throughput sequencing of whole genomes has quickly become a common practice in the research community</a:t>
            </a:r>
          </a:p>
          <a:p>
            <a:r>
              <a:rPr lang="en-US" dirty="0"/>
              <a:t>A typical experiment can produce 100s of millions of sequence reads per lane, with over 10 billion nucleotides sequenced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multiplied further by the number of individual experiments/samples!</a:t>
            </a:r>
          </a:p>
          <a:p>
            <a:r>
              <a:rPr lang="en-US" dirty="0"/>
              <a:t>This vast amount of data requires a particular set of computational tools to analyze and interpret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(NGS)</a:t>
            </a:r>
          </a:p>
        </p:txBody>
      </p:sp>
    </p:spTree>
    <p:extLst>
      <p:ext uri="{BB962C8B-B14F-4D97-AF65-F5344CB8AC3E}">
        <p14:creationId xmlns:p14="http://schemas.microsoft.com/office/powerpoint/2010/main" val="194979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95600"/>
          </a:xfrm>
        </p:spPr>
        <p:txBody>
          <a:bodyPr/>
          <a:lstStyle/>
          <a:p>
            <a:r>
              <a:rPr lang="en-US" dirty="0"/>
              <a:t>There are many different ways to analyze sequences generated from NGS, depending on the specific question you are investigating</a:t>
            </a:r>
          </a:p>
          <a:p>
            <a:r>
              <a:rPr lang="en-US" dirty="0"/>
              <a:t>For the analysis of genomic sequence data, a typical (if generic) approach is as follows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Workflow for 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724400"/>
            <a:ext cx="8172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checks of raw sequence data are </a:t>
            </a:r>
            <a:r>
              <a:rPr lang="en-US" i="1" dirty="0">
                <a:solidFill>
                  <a:srgbClr val="FF0000"/>
                </a:solidFill>
              </a:rPr>
              <a:t>very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important</a:t>
            </a:r>
          </a:p>
          <a:p>
            <a:r>
              <a:rPr lang="en-US" dirty="0"/>
              <a:t>Common problems can include:</a:t>
            </a:r>
          </a:p>
          <a:p>
            <a:pPr lvl="1"/>
            <a:r>
              <a:rPr lang="en-US" dirty="0"/>
              <a:t>Sample mix-up</a:t>
            </a:r>
          </a:p>
          <a:p>
            <a:pPr lvl="1"/>
            <a:r>
              <a:rPr lang="en-US" dirty="0"/>
              <a:t>Sample contamination</a:t>
            </a:r>
          </a:p>
          <a:p>
            <a:pPr lvl="1"/>
            <a:r>
              <a:rPr lang="en-US" dirty="0"/>
              <a:t>Machine interruption</a:t>
            </a:r>
          </a:p>
          <a:p>
            <a:pPr lvl="1"/>
            <a:r>
              <a:rPr lang="en-US" dirty="0"/>
              <a:t>DNA quality</a:t>
            </a:r>
          </a:p>
          <a:p>
            <a:r>
              <a:rPr lang="en-US" dirty="0"/>
              <a:t>It is crucial that investigators examine their sequences upon first receipt before any downstream analysis is conducted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(QC)</a:t>
            </a:r>
          </a:p>
        </p:txBody>
      </p:sp>
    </p:spTree>
    <p:extLst>
      <p:ext uri="{BB962C8B-B14F-4D97-AF65-F5344CB8AC3E}">
        <p14:creationId xmlns:p14="http://schemas.microsoft.com/office/powerpoint/2010/main" val="228330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219200"/>
            <a:ext cx="8305800" cy="121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FASTQC is one approach which provides a visual interpretation of the raw sequence reads </a:t>
            </a:r>
          </a:p>
          <a:p>
            <a:pPr lvl="1"/>
            <a:r>
              <a:rPr lang="en-US" dirty="0">
                <a:hlinkClick r:id="rId2"/>
              </a:rPr>
              <a:t>http://www.bioinformatics.babraham.ac.uk/projects/fastqc/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2362200"/>
            <a:ext cx="5471247" cy="37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sequence quality has been assessed, the next step is to align the sequence to a reference genome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distinct tools for doing this; which one you choose is often a reflection of your specific experiment and personal preference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3810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BWA</a:t>
                      </a:r>
                    </a:p>
                    <a:p>
                      <a:r>
                        <a:rPr lang="en-US" dirty="0"/>
                        <a:t>Bowtie</a:t>
                      </a:r>
                    </a:p>
                    <a:p>
                      <a:r>
                        <a:rPr lang="en-US" dirty="0"/>
                        <a:t>SOAP2</a:t>
                      </a:r>
                    </a:p>
                    <a:p>
                      <a:r>
                        <a:rPr lang="en-US" dirty="0" err="1"/>
                        <a:t>Novoalign</a:t>
                      </a:r>
                      <a:endParaRPr lang="en-US" dirty="0"/>
                    </a:p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mrsFast</a:t>
                      </a:r>
                      <a:endParaRPr lang="en-US" dirty="0"/>
                    </a:p>
                    <a:p>
                      <a:r>
                        <a:rPr lang="en-US" dirty="0"/>
                        <a:t>Eland</a:t>
                      </a:r>
                    </a:p>
                    <a:p>
                      <a:r>
                        <a:rPr lang="en-US" dirty="0"/>
                        <a:t>Blat</a:t>
                      </a:r>
                    </a:p>
                    <a:p>
                      <a:r>
                        <a:rPr lang="en-US" dirty="0" err="1"/>
                        <a:t>Bfast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BarraCUDA</a:t>
                      </a:r>
                      <a:endParaRPr lang="en-US" dirty="0"/>
                    </a:p>
                    <a:p>
                      <a:r>
                        <a:rPr lang="en-US" dirty="0" err="1"/>
                        <a:t>CASHx</a:t>
                      </a:r>
                      <a:endParaRPr lang="en-US" dirty="0"/>
                    </a:p>
                    <a:p>
                      <a:r>
                        <a:rPr lang="en-US" dirty="0"/>
                        <a:t>GSNAP</a:t>
                      </a:r>
                    </a:p>
                    <a:p>
                      <a:r>
                        <a:rPr lang="en-US" dirty="0" err="1"/>
                        <a:t>Mosiak</a:t>
                      </a:r>
                      <a:endParaRPr lang="en-US" dirty="0"/>
                    </a:p>
                    <a:p>
                      <a:r>
                        <a:rPr lang="en-US" dirty="0" err="1"/>
                        <a:t>Stampy</a:t>
                      </a:r>
                      <a:endParaRPr lang="en-US" dirty="0"/>
                    </a:p>
                    <a:p>
                      <a:r>
                        <a:rPr lang="en-US" dirty="0" err="1"/>
                        <a:t>SHRiMP</a:t>
                      </a:r>
                      <a:endParaRPr lang="en-US" dirty="0"/>
                    </a:p>
                    <a:p>
                      <a:r>
                        <a:rPr lang="en-US" dirty="0" err="1"/>
                        <a:t>SeqMap</a:t>
                      </a:r>
                      <a:endParaRPr lang="en-US" dirty="0"/>
                    </a:p>
                    <a:p>
                      <a:r>
                        <a:rPr lang="en-US" dirty="0"/>
                        <a:t>SLIDER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RMAP</a:t>
                      </a:r>
                    </a:p>
                    <a:p>
                      <a:r>
                        <a:rPr lang="en-US" dirty="0"/>
                        <a:t>SSAHA</a:t>
                      </a:r>
                    </a:p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3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sequence quality has been assessed, the next step is to align the sequence to a reference genome</a:t>
            </a:r>
          </a:p>
          <a:p>
            <a:r>
              <a:rPr lang="en-US" dirty="0"/>
              <a:t>There are </a:t>
            </a:r>
            <a:r>
              <a:rPr lang="en-US" i="1" dirty="0"/>
              <a:t>many</a:t>
            </a:r>
            <a:r>
              <a:rPr lang="en-US" dirty="0"/>
              <a:t> distinct tools for doing this; which one you choose is often a reflection of your specific experiment and personal preference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3810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BWA</a:t>
                      </a:r>
                    </a:p>
                    <a:p>
                      <a:r>
                        <a:rPr lang="en-US" dirty="0"/>
                        <a:t>Bowtie</a:t>
                      </a:r>
                    </a:p>
                    <a:p>
                      <a:r>
                        <a:rPr lang="en-US" dirty="0"/>
                        <a:t>SOAP2</a:t>
                      </a:r>
                    </a:p>
                    <a:p>
                      <a:r>
                        <a:rPr lang="en-US" dirty="0" err="1"/>
                        <a:t>Novoalign</a:t>
                      </a:r>
                      <a:endParaRPr lang="en-US" dirty="0"/>
                    </a:p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mrsFast</a:t>
                      </a:r>
                      <a:endParaRPr lang="en-US" dirty="0"/>
                    </a:p>
                    <a:p>
                      <a:r>
                        <a:rPr lang="en-US" dirty="0"/>
                        <a:t>Eland</a:t>
                      </a:r>
                    </a:p>
                    <a:p>
                      <a:r>
                        <a:rPr lang="en-US" dirty="0"/>
                        <a:t>Blat</a:t>
                      </a:r>
                    </a:p>
                    <a:p>
                      <a:r>
                        <a:rPr lang="en-US" dirty="0" err="1"/>
                        <a:t>Bfast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BarraCUDA</a:t>
                      </a:r>
                      <a:endParaRPr lang="en-US" dirty="0"/>
                    </a:p>
                    <a:p>
                      <a:r>
                        <a:rPr lang="en-US" dirty="0" err="1"/>
                        <a:t>CASHx</a:t>
                      </a:r>
                      <a:endParaRPr lang="en-US" dirty="0"/>
                    </a:p>
                    <a:p>
                      <a:r>
                        <a:rPr lang="en-US" dirty="0"/>
                        <a:t>GSNAP</a:t>
                      </a:r>
                    </a:p>
                    <a:p>
                      <a:r>
                        <a:rPr lang="en-US" dirty="0" err="1"/>
                        <a:t>Mosiak</a:t>
                      </a:r>
                      <a:endParaRPr lang="en-US" dirty="0"/>
                    </a:p>
                    <a:p>
                      <a:r>
                        <a:rPr lang="en-US" dirty="0" err="1"/>
                        <a:t>Stampy</a:t>
                      </a:r>
                      <a:endParaRPr lang="en-US" dirty="0"/>
                    </a:p>
                    <a:p>
                      <a:r>
                        <a:rPr lang="en-US" dirty="0" err="1"/>
                        <a:t>SHRiMP</a:t>
                      </a:r>
                      <a:endParaRPr lang="en-US" dirty="0"/>
                    </a:p>
                    <a:p>
                      <a:r>
                        <a:rPr lang="en-US" dirty="0" err="1"/>
                        <a:t>SeqMap</a:t>
                      </a:r>
                      <a:endParaRPr lang="en-US" dirty="0"/>
                    </a:p>
                    <a:p>
                      <a:r>
                        <a:rPr lang="en-US" dirty="0"/>
                        <a:t>SLIDER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RMAP</a:t>
                      </a:r>
                    </a:p>
                    <a:p>
                      <a:r>
                        <a:rPr lang="en-US" dirty="0"/>
                        <a:t>SSAHA</a:t>
                      </a:r>
                    </a:p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7CCBE-1177-4574-8DDE-057682832D76}"/>
              </a:ext>
            </a:extLst>
          </p:cNvPr>
          <p:cNvSpPr txBox="1"/>
          <p:nvPr/>
        </p:nvSpPr>
        <p:spPr>
          <a:xfrm>
            <a:off x="6553201" y="5410200"/>
            <a:ext cx="5029200" cy="685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Note: Many of these use the Burrows-Wheeler Transform we worked on previously!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35F778-A4B2-4054-9C42-B33CC640E167}"/>
              </a:ext>
            </a:extLst>
          </p:cNvPr>
          <p:cNvCxnSpPr/>
          <p:nvPr/>
        </p:nvCxnSpPr>
        <p:spPr>
          <a:xfrm flipH="1" flipV="1">
            <a:off x="3581400" y="4038600"/>
            <a:ext cx="2971801" cy="17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EEE361-0331-48D4-9969-94C4B7E46012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4343400"/>
            <a:ext cx="2819401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A021CE-A71C-4427-B581-BCB1BA81463D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4572000"/>
            <a:ext cx="2819401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5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Alignment/Map (SAM) format is the almost-universal sequence alignment format for NGS </a:t>
            </a:r>
          </a:p>
          <a:p>
            <a:pPr lvl="1"/>
            <a:r>
              <a:rPr lang="en-US" dirty="0"/>
              <a:t>binary version is BAM</a:t>
            </a:r>
          </a:p>
          <a:p>
            <a:r>
              <a:rPr lang="en-US" dirty="0"/>
              <a:t>It consists of a header section (lines start with ‘@’) and an alignment section</a:t>
            </a:r>
          </a:p>
          <a:p>
            <a:r>
              <a:rPr lang="en-US" dirty="0"/>
              <a:t>The official specification can be found here:</a:t>
            </a:r>
          </a:p>
          <a:p>
            <a:pPr lvl="1"/>
            <a:r>
              <a:rPr lang="en-US" dirty="0">
                <a:hlinkClick r:id="rId2"/>
              </a:rPr>
              <a:t>http://samtools.sourceforge.net/SAM1.pdf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Format</a:t>
            </a:r>
          </a:p>
        </p:txBody>
      </p:sp>
    </p:spTree>
    <p:extLst>
      <p:ext uri="{BB962C8B-B14F-4D97-AF65-F5344CB8AC3E}">
        <p14:creationId xmlns:p14="http://schemas.microsoft.com/office/powerpoint/2010/main" val="3161928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18908</TotalTime>
  <Words>1382</Words>
  <Application>Microsoft Office PowerPoint</Application>
  <PresentationFormat>Widescreen</PresentationFormat>
  <Paragraphs>232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Cambria Math</vt:lpstr>
      <vt:lpstr>Courier New</vt:lpstr>
      <vt:lpstr>Office Theme</vt:lpstr>
      <vt:lpstr>Variant Calling</vt:lpstr>
      <vt:lpstr>Learning Objectives </vt:lpstr>
      <vt:lpstr>Next Generation Sequencing (NGS)</vt:lpstr>
      <vt:lpstr>Generic Workflow for NGS</vt:lpstr>
      <vt:lpstr>Quality Control (QC)</vt:lpstr>
      <vt:lpstr>FASTQC</vt:lpstr>
      <vt:lpstr>Sequence Alignment </vt:lpstr>
      <vt:lpstr>Sequence Alignment </vt:lpstr>
      <vt:lpstr>SAM Format</vt:lpstr>
      <vt:lpstr>Example SAM File</vt:lpstr>
      <vt:lpstr>SAM Utilities</vt:lpstr>
      <vt:lpstr>SAM Utilities for Python</vt:lpstr>
      <vt:lpstr>Post-alignment Optimization </vt:lpstr>
      <vt:lpstr>Genome Analysis Toolkit (GATK)</vt:lpstr>
      <vt:lpstr>GATK Workflow</vt:lpstr>
      <vt:lpstr>Decoy Mapping</vt:lpstr>
      <vt:lpstr>Realignment around INDELs</vt:lpstr>
      <vt:lpstr>Marking/Removing Duplicate Sequences</vt:lpstr>
      <vt:lpstr>Base Recalibration</vt:lpstr>
      <vt:lpstr>Variant Calling</vt:lpstr>
      <vt:lpstr>SNP/INDEL Calling Software</vt:lpstr>
      <vt:lpstr>Identifying Variation from WGS</vt:lpstr>
      <vt:lpstr>Identifying Variation from WGS</vt:lpstr>
      <vt:lpstr>Identifying Variation from WGS</vt:lpstr>
      <vt:lpstr>Variant calling on structural variation</vt:lpstr>
      <vt:lpstr>Large-scale variant calling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764</cp:revision>
  <dcterms:created xsi:type="dcterms:W3CDTF">2011-09-26T19:06:25Z</dcterms:created>
  <dcterms:modified xsi:type="dcterms:W3CDTF">2020-02-04T14:58:28Z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