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46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43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2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45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3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5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6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1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2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6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Umbraco Proje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663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050057"/>
            <a:ext cx="1008112" cy="68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A86C-E68F-4D69-BA80-A372B401D78C}" type="datetimeFigureOut">
              <a:rPr lang="en-AU" smtClean="0"/>
              <a:t>20/01/2010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41EF-B263-4F74-BE3A-345C077BC3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18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" TargetMode="External"/><Relationship Id="rId2" Type="http://schemas.openxmlformats.org/officeDocument/2006/relationships/hyperlink" Target="http://webformsmv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nodevelop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urveys.aaron-powell.com/TakeSurvey.aspx?SurveyID=l4KH583" TargetMode="External"/><Relationship Id="rId2" Type="http://schemas.openxmlformats.org/officeDocument/2006/relationships/hyperlink" Target="http://our.umbraco.org/events/umbraco-5th-birthday-meetup-in-sydne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ttlewebempire.com/train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peter@littlewebempir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>
                <a:latin typeface="Kontrapunkt Bold" pitchFamily="50" charset="0"/>
              </a:rPr>
              <a:t>Umbraco</a:t>
            </a:r>
            <a:r>
              <a:rPr lang="en-AU" dirty="0" smtClean="0">
                <a:latin typeface="Kontrapunkt Bold" pitchFamily="50" charset="0"/>
              </a:rPr>
              <a:t> AUSPAC</a:t>
            </a:r>
            <a:endParaRPr lang="en-AU" dirty="0">
              <a:latin typeface="Kontrapunkt 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Kontrapunkt Light" pitchFamily="50" charset="0"/>
              </a:rPr>
              <a:t>What’s going on in the world of </a:t>
            </a:r>
            <a:r>
              <a:rPr lang="en-AU" dirty="0" err="1" smtClean="0">
                <a:latin typeface="Kontrapunkt Light" pitchFamily="50" charset="0"/>
              </a:rPr>
              <a:t>Umbraco</a:t>
            </a:r>
            <a:r>
              <a:rPr lang="en-AU" dirty="0" smtClean="0">
                <a:latin typeface="Kontrapunkt Light" pitchFamily="50" charset="0"/>
              </a:rPr>
              <a:t>?</a:t>
            </a:r>
            <a:endParaRPr lang="en-AU" dirty="0">
              <a:latin typeface="Kontrapunkt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3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Challenge</a:t>
            </a:r>
          </a:p>
          <a:p>
            <a:pPr lvl="1"/>
            <a:r>
              <a:rPr lang="en-AU" dirty="0" smtClean="0"/>
              <a:t>Unit testable </a:t>
            </a:r>
            <a:r>
              <a:rPr lang="en-AU" dirty="0" err="1" smtClean="0"/>
              <a:t>Umbraco</a:t>
            </a:r>
            <a:r>
              <a:rPr lang="en-AU" dirty="0" smtClean="0"/>
              <a:t> Macros</a:t>
            </a:r>
          </a:p>
          <a:p>
            <a:pPr lvl="1"/>
            <a:r>
              <a:rPr lang="en-AU" dirty="0" smtClean="0"/>
              <a:t>Can you do it without the </a:t>
            </a:r>
            <a:r>
              <a:rPr lang="en-AU" dirty="0" err="1" smtClean="0"/>
              <a:t>HttpContext</a:t>
            </a:r>
            <a:r>
              <a:rPr lang="en-AU" smtClean="0"/>
              <a:t> object?</a:t>
            </a: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14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Because I can</a:t>
            </a:r>
          </a:p>
          <a:p>
            <a:r>
              <a:rPr lang="en-AU" dirty="0" smtClean="0"/>
              <a:t>To show that </a:t>
            </a:r>
            <a:r>
              <a:rPr lang="en-AU" dirty="0" err="1" smtClean="0"/>
              <a:t>Umbraco</a:t>
            </a:r>
            <a:r>
              <a:rPr lang="en-AU" dirty="0" smtClean="0"/>
              <a:t> can be used for ‘outside-the-box’ development</a:t>
            </a:r>
          </a:p>
          <a:p>
            <a:r>
              <a:rPr lang="en-AU" dirty="0" smtClean="0"/>
              <a:t>Modern programming concepts can be applied to </a:t>
            </a:r>
            <a:r>
              <a:rPr lang="en-AU" dirty="0" err="1" smtClean="0"/>
              <a:t>Umbraco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9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Web Forms MVP (plus </a:t>
            </a:r>
            <a:r>
              <a:rPr lang="en-AU" dirty="0" err="1"/>
              <a:t>Contrib</a:t>
            </a:r>
            <a:r>
              <a:rPr lang="en-AU" dirty="0"/>
              <a:t> Project)</a:t>
            </a:r>
          </a:p>
          <a:p>
            <a:pPr lvl="1"/>
            <a:r>
              <a:rPr lang="en-AU" dirty="0"/>
              <a:t>Unit testable ASP.NET</a:t>
            </a:r>
          </a:p>
          <a:p>
            <a:r>
              <a:rPr lang="en-AU" dirty="0" err="1"/>
              <a:t>NUnit</a:t>
            </a:r>
            <a:endParaRPr lang="en-AU" dirty="0"/>
          </a:p>
          <a:p>
            <a:pPr lvl="1"/>
            <a:r>
              <a:rPr lang="en-AU" dirty="0"/>
              <a:t>Unit testing framework</a:t>
            </a:r>
          </a:p>
          <a:p>
            <a:r>
              <a:rPr lang="en-AU" dirty="0"/>
              <a:t>LINQ to </a:t>
            </a:r>
            <a:r>
              <a:rPr lang="en-AU" dirty="0" err="1"/>
              <a:t>Umbraco</a:t>
            </a:r>
            <a:endParaRPr lang="en-AU" dirty="0"/>
          </a:p>
          <a:p>
            <a:pPr lvl="1"/>
            <a:r>
              <a:rPr lang="en-AU" dirty="0"/>
              <a:t>It’s just awesome</a:t>
            </a:r>
          </a:p>
          <a:p>
            <a:r>
              <a:rPr lang="en-AU" dirty="0" err="1" smtClean="0"/>
              <a:t>MonoDevelop</a:t>
            </a:r>
            <a:r>
              <a:rPr lang="en-AU" dirty="0" smtClean="0"/>
              <a:t> on OSX</a:t>
            </a:r>
            <a:endParaRPr lang="en-AU" dirty="0"/>
          </a:p>
          <a:p>
            <a:pPr lvl="1"/>
            <a:r>
              <a:rPr lang="en-AU" dirty="0"/>
              <a:t>To show the power of these frameworks</a:t>
            </a:r>
          </a:p>
        </p:txBody>
      </p:sp>
    </p:spTree>
    <p:extLst>
      <p:ext uri="{BB962C8B-B14F-4D97-AF65-F5344CB8AC3E}">
        <p14:creationId xmlns:p14="http://schemas.microsoft.com/office/powerpoint/2010/main" val="259978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 I Mad?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20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WebForms</a:t>
            </a:r>
            <a:r>
              <a:rPr lang="en-AU" dirty="0" smtClean="0"/>
              <a:t> MVP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Framework for separation of concern</a:t>
            </a:r>
          </a:p>
          <a:p>
            <a:r>
              <a:rPr lang="en-AU" dirty="0" smtClean="0"/>
              <a:t>Great for testable ASP.NET</a:t>
            </a:r>
          </a:p>
          <a:p>
            <a:r>
              <a:rPr lang="en-AU" dirty="0" smtClean="0"/>
              <a:t>Presenter contains business logic</a:t>
            </a:r>
          </a:p>
          <a:p>
            <a:pPr lvl="1"/>
            <a:r>
              <a:rPr lang="en-AU" dirty="0" smtClean="0"/>
              <a:t>Data interactions</a:t>
            </a:r>
          </a:p>
          <a:p>
            <a:r>
              <a:rPr lang="en-AU" dirty="0" smtClean="0"/>
              <a:t>View contains implementation specific code</a:t>
            </a:r>
          </a:p>
          <a:p>
            <a:pPr lvl="1"/>
            <a:r>
              <a:rPr lang="en-AU" dirty="0" smtClean="0"/>
              <a:t>Events</a:t>
            </a:r>
          </a:p>
          <a:p>
            <a:r>
              <a:rPr lang="en-AU" dirty="0" smtClean="0"/>
              <a:t>Model contains data to push to client</a:t>
            </a:r>
          </a:p>
        </p:txBody>
      </p:sp>
    </p:spTree>
    <p:extLst>
      <p:ext uri="{BB962C8B-B14F-4D97-AF65-F5344CB8AC3E}">
        <p14:creationId xmlns:p14="http://schemas.microsoft.com/office/powerpoint/2010/main" val="248727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 to Code!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130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Web Forms MVP</a:t>
            </a:r>
          </a:p>
          <a:p>
            <a:pPr lvl="1"/>
            <a:r>
              <a:rPr lang="en-AU" dirty="0" smtClean="0">
                <a:hlinkClick r:id="rId2"/>
              </a:rPr>
              <a:t>webformsmvp.com</a:t>
            </a:r>
            <a:endParaRPr lang="en-AU" dirty="0" smtClean="0"/>
          </a:p>
          <a:p>
            <a:r>
              <a:rPr lang="en-AU" dirty="0" err="1" smtClean="0"/>
              <a:t>NUnit</a:t>
            </a:r>
            <a:endParaRPr lang="en-AU" dirty="0" smtClean="0"/>
          </a:p>
          <a:p>
            <a:pPr lvl="1"/>
            <a:r>
              <a:rPr lang="en-AU" dirty="0" smtClean="0">
                <a:hlinkClick r:id="rId3"/>
              </a:rPr>
              <a:t>www.nunit.org</a:t>
            </a:r>
            <a:endParaRPr lang="en-AU" dirty="0" smtClean="0"/>
          </a:p>
          <a:p>
            <a:r>
              <a:rPr lang="en-AU" dirty="0" err="1" smtClean="0"/>
              <a:t>MonoDevelop</a:t>
            </a:r>
            <a:endParaRPr lang="en-AU" dirty="0" smtClean="0"/>
          </a:p>
          <a:p>
            <a:pPr lvl="1"/>
            <a:r>
              <a:rPr lang="en-AU" dirty="0" smtClean="0">
                <a:hlinkClick r:id="rId4"/>
              </a:rPr>
              <a:t>monodevelop.com</a:t>
            </a: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940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Wrapping Up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Final words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83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Sydney </a:t>
            </a:r>
            <a:r>
              <a:rPr lang="en-AU" dirty="0" err="1" smtClean="0"/>
              <a:t>Umbraco</a:t>
            </a:r>
            <a:r>
              <a:rPr lang="en-AU" dirty="0" smtClean="0"/>
              <a:t> 5 year celebration</a:t>
            </a:r>
          </a:p>
          <a:p>
            <a:pPr lvl="1"/>
            <a:r>
              <a:rPr lang="en-AU" dirty="0" smtClean="0">
                <a:hlinkClick r:id="rId2"/>
              </a:rPr>
              <a:t>http://our.umbraco.org/events/umbraco-5th-birthday-meetup-in-sydney</a:t>
            </a:r>
            <a:endParaRPr lang="en-AU" dirty="0" smtClean="0"/>
          </a:p>
          <a:p>
            <a:r>
              <a:rPr lang="en-AU" dirty="0" smtClean="0"/>
              <a:t>User Group attendance survey</a:t>
            </a:r>
          </a:p>
          <a:p>
            <a:pPr lvl="1"/>
            <a:r>
              <a:rPr lang="en-AU" dirty="0">
                <a:hlinkClick r:id="rId3"/>
              </a:rPr>
              <a:t>http://surveys.aaron-powell.com//</a:t>
            </a:r>
            <a:r>
              <a:rPr lang="en-AU" dirty="0" smtClean="0">
                <a:hlinkClick r:id="rId3"/>
              </a:rPr>
              <a:t>TakeSurvey.aspx?SurveyID=l4KH583</a:t>
            </a:r>
            <a:endParaRPr lang="en-AU" dirty="0" smtClean="0"/>
          </a:p>
          <a:p>
            <a:r>
              <a:rPr lang="en-AU" dirty="0" smtClean="0"/>
              <a:t>Upcoming </a:t>
            </a:r>
            <a:r>
              <a:rPr lang="en-AU" dirty="0" err="1" smtClean="0"/>
              <a:t>Umbraco</a:t>
            </a:r>
            <a:r>
              <a:rPr lang="en-AU" dirty="0" smtClean="0"/>
              <a:t> training	</a:t>
            </a:r>
          </a:p>
          <a:p>
            <a:pPr lvl="1"/>
            <a:r>
              <a:rPr lang="en-AU" dirty="0" smtClean="0">
                <a:hlinkClick r:id="rId4"/>
              </a:rPr>
              <a:t>http://www.littlewebempire.com/training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14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66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Where’s 4.1?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commonly asked question I’ve had</a:t>
            </a:r>
          </a:p>
          <a:p>
            <a:r>
              <a:rPr lang="en-AU" dirty="0" smtClean="0"/>
              <a:t>Short answer “It’s coming!”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057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Long Answer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Changed scope of 4.1</a:t>
            </a:r>
          </a:p>
          <a:p>
            <a:r>
              <a:rPr lang="en-AU" dirty="0" smtClean="0"/>
              <a:t>Removed some features</a:t>
            </a:r>
          </a:p>
          <a:p>
            <a:r>
              <a:rPr lang="en-AU" dirty="0" smtClean="0"/>
              <a:t>Added some new features</a:t>
            </a:r>
          </a:p>
          <a:p>
            <a:r>
              <a:rPr lang="en-AU" dirty="0" smtClean="0"/>
              <a:t>Spent a lot of time refining existing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919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gone?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Application Designer</a:t>
            </a:r>
          </a:p>
          <a:p>
            <a:pPr lvl="1"/>
            <a:r>
              <a:rPr lang="en-AU" dirty="0" smtClean="0"/>
              <a:t>Time to build UI was going to be too great</a:t>
            </a:r>
          </a:p>
          <a:p>
            <a:pPr lvl="1"/>
            <a:r>
              <a:rPr lang="en-AU" dirty="0" smtClean="0"/>
              <a:t>Investment != cost</a:t>
            </a:r>
          </a:p>
          <a:p>
            <a:pPr lvl="1"/>
            <a:r>
              <a:rPr lang="en-AU" dirty="0" smtClean="0"/>
              <a:t>Will release code on my blog</a:t>
            </a:r>
          </a:p>
          <a:p>
            <a:r>
              <a:rPr lang="en-AU" dirty="0" smtClean="0"/>
              <a:t>LINQ to </a:t>
            </a:r>
            <a:r>
              <a:rPr lang="en-AU" dirty="0" err="1" smtClean="0"/>
              <a:t>Umbraco</a:t>
            </a:r>
            <a:r>
              <a:rPr lang="en-AU" dirty="0" smtClean="0"/>
              <a:t> VB.NET code gen support</a:t>
            </a:r>
          </a:p>
          <a:p>
            <a:r>
              <a:rPr lang="en-AU" dirty="0" smtClean="0"/>
              <a:t>Dashboard widgets</a:t>
            </a:r>
          </a:p>
          <a:p>
            <a:pPr lvl="1"/>
            <a:r>
              <a:rPr lang="en-AU" dirty="0" smtClean="0"/>
              <a:t>Again, UI cost too great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40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Well What’s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Medium Trust support</a:t>
            </a:r>
          </a:p>
          <a:p>
            <a:r>
              <a:rPr lang="en-AU" dirty="0" smtClean="0"/>
              <a:t>A lot of </a:t>
            </a:r>
            <a:r>
              <a:rPr lang="en-AU" dirty="0" err="1" smtClean="0"/>
              <a:t>iFrames</a:t>
            </a:r>
            <a:r>
              <a:rPr lang="en-AU" dirty="0" smtClean="0"/>
              <a:t> were removed</a:t>
            </a:r>
          </a:p>
          <a:p>
            <a:r>
              <a:rPr lang="en-AU" dirty="0" smtClean="0"/>
              <a:t>LINQ to </a:t>
            </a:r>
            <a:r>
              <a:rPr lang="en-AU" dirty="0" err="1" smtClean="0"/>
              <a:t>Umbraco</a:t>
            </a:r>
            <a:r>
              <a:rPr lang="en-AU" dirty="0" smtClean="0"/>
              <a:t> abstraction layer</a:t>
            </a:r>
          </a:p>
          <a:p>
            <a:r>
              <a:rPr lang="en-AU" dirty="0" smtClean="0"/>
              <a:t>Improved Examine indexer</a:t>
            </a:r>
          </a:p>
          <a:p>
            <a:r>
              <a:rPr lang="en-AU" dirty="0" smtClean="0"/>
              <a:t>Virtual Directory support (most likely)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394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Can You Get 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Beta 2 targeted for Q1 2010</a:t>
            </a:r>
          </a:p>
          <a:p>
            <a:r>
              <a:rPr lang="en-AU" dirty="0" smtClean="0"/>
              <a:t>RC and RTM dates will be released following that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981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What Else Is Happening?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Peter Gregory has </a:t>
            </a:r>
            <a:r>
              <a:rPr lang="en-AU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sold out</a:t>
            </a:r>
            <a:r>
              <a:rPr lang="en-AU" dirty="0" smtClean="0"/>
              <a:t> Level 2 training in Melbourne</a:t>
            </a:r>
          </a:p>
          <a:p>
            <a:pPr lvl="1"/>
            <a:r>
              <a:rPr lang="en-AU" dirty="0" smtClean="0"/>
              <a:t>Level 1 still has 1 spot available!!!!</a:t>
            </a:r>
          </a:p>
          <a:p>
            <a:r>
              <a:rPr lang="en-AU" dirty="0" err="1" smtClean="0"/>
              <a:t>Umbraco</a:t>
            </a:r>
            <a:r>
              <a:rPr lang="en-AU" dirty="0" smtClean="0"/>
              <a:t> turns 5 on February 16</a:t>
            </a:r>
            <a:r>
              <a:rPr lang="en-AU" baseline="30000" dirty="0" smtClean="0"/>
              <a:t>th</a:t>
            </a:r>
            <a:endParaRPr lang="en-AU" dirty="0" smtClean="0"/>
          </a:p>
          <a:p>
            <a:pPr lvl="1"/>
            <a:r>
              <a:rPr lang="en-AU" dirty="0" smtClean="0"/>
              <a:t>Event details can be found on </a:t>
            </a:r>
            <a:r>
              <a:rPr lang="en-AU" dirty="0" err="1" smtClean="0"/>
              <a:t>Our.Umbraco</a:t>
            </a:r>
            <a:endParaRPr lang="en-AU" dirty="0" smtClean="0"/>
          </a:p>
          <a:p>
            <a:pPr lvl="1"/>
            <a:r>
              <a:rPr lang="en-AU" dirty="0" err="1" smtClean="0"/>
              <a:t>TheFARM</a:t>
            </a:r>
            <a:r>
              <a:rPr lang="en-AU" dirty="0" smtClean="0"/>
              <a:t> will host a do in Sydney</a:t>
            </a:r>
          </a:p>
          <a:p>
            <a:r>
              <a:rPr lang="en-AU" dirty="0" smtClean="0"/>
              <a:t>Next Digital became the 2</a:t>
            </a:r>
            <a:r>
              <a:rPr lang="en-AU" baseline="30000" dirty="0" smtClean="0"/>
              <a:t>nd</a:t>
            </a:r>
            <a:r>
              <a:rPr lang="en-AU" dirty="0" smtClean="0"/>
              <a:t> Australian </a:t>
            </a:r>
            <a:r>
              <a:rPr lang="en-AU" dirty="0" err="1" smtClean="0"/>
              <a:t>Umbraco</a:t>
            </a:r>
            <a:r>
              <a:rPr lang="en-AU" dirty="0" smtClean="0"/>
              <a:t> Solution Provider last year</a:t>
            </a:r>
          </a:p>
          <a:p>
            <a:pPr lvl="1"/>
            <a:r>
              <a:rPr lang="en-AU" dirty="0" smtClean="0"/>
              <a:t>Our region has Terabyte, </a:t>
            </a:r>
            <a:r>
              <a:rPr lang="en-AU" dirty="0" err="1" smtClean="0"/>
              <a:t>TheFARM</a:t>
            </a:r>
            <a:r>
              <a:rPr lang="en-AU" dirty="0" smtClean="0"/>
              <a:t> and Next Digital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9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Upcoming Training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1 space still left for Level 1 in Melbourne during February</a:t>
            </a:r>
          </a:p>
          <a:p>
            <a:r>
              <a:rPr lang="en-AU" dirty="0" smtClean="0"/>
              <a:t>Next round of training will be in April</a:t>
            </a:r>
          </a:p>
          <a:p>
            <a:pPr lvl="1"/>
            <a:r>
              <a:rPr lang="en-AU" dirty="0" smtClean="0"/>
              <a:t>Level 1 </a:t>
            </a:r>
          </a:p>
          <a:p>
            <a:pPr lvl="2"/>
            <a:r>
              <a:rPr lang="en-AU" dirty="0" smtClean="0"/>
              <a:t>19</a:t>
            </a:r>
            <a:r>
              <a:rPr lang="en-AU" baseline="30000" dirty="0" smtClean="0"/>
              <a:t>th</a:t>
            </a:r>
            <a:r>
              <a:rPr lang="en-AU" dirty="0" smtClean="0"/>
              <a:t> &amp; 20</a:t>
            </a:r>
            <a:r>
              <a:rPr lang="en-AU" baseline="30000" dirty="0" smtClean="0"/>
              <a:t>th</a:t>
            </a:r>
            <a:endParaRPr lang="en-AU" dirty="0" smtClean="0"/>
          </a:p>
          <a:p>
            <a:pPr lvl="1"/>
            <a:r>
              <a:rPr lang="en-AU" dirty="0" smtClean="0"/>
              <a:t>Level 2</a:t>
            </a:r>
          </a:p>
          <a:p>
            <a:pPr lvl="2"/>
            <a:r>
              <a:rPr lang="en-AU" dirty="0" smtClean="0"/>
              <a:t>21</a:t>
            </a:r>
            <a:r>
              <a:rPr lang="en-AU" baseline="30000" dirty="0" smtClean="0"/>
              <a:t>st</a:t>
            </a:r>
            <a:r>
              <a:rPr lang="en-AU" dirty="0" smtClean="0"/>
              <a:t> &amp; 22</a:t>
            </a:r>
            <a:r>
              <a:rPr lang="en-AU" baseline="30000" dirty="0" smtClean="0"/>
              <a:t>nd</a:t>
            </a:r>
            <a:endParaRPr lang="en-AU" dirty="0" smtClean="0"/>
          </a:p>
          <a:p>
            <a:pPr lvl="1"/>
            <a:r>
              <a:rPr lang="en-AU" dirty="0" smtClean="0"/>
              <a:t>City to be confirmed</a:t>
            </a:r>
          </a:p>
          <a:p>
            <a:pPr lvl="1"/>
            <a:r>
              <a:rPr lang="en-AU" smtClean="0"/>
              <a:t>Contact </a:t>
            </a:r>
            <a:r>
              <a:rPr lang="en-AU" smtClean="0">
                <a:hlinkClick r:id="rId2"/>
              </a:rPr>
              <a:t>peter@littlewebempire.com</a:t>
            </a:r>
            <a:r>
              <a:rPr lang="en-AU" smtClean="0"/>
              <a:t> </a:t>
            </a:r>
            <a:r>
              <a:rPr lang="en-AU" dirty="0" smtClean="0"/>
              <a:t>for info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684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Getting Crazy with </a:t>
            </a:r>
            <a:r>
              <a:rPr lang="en-AU" dirty="0" err="1" smtClean="0"/>
              <a:t>Umbraco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Using Web Forms MVP, LINQ to </a:t>
            </a:r>
            <a:r>
              <a:rPr lang="en-AU" dirty="0" err="1" smtClean="0"/>
              <a:t>Umbraco</a:t>
            </a:r>
            <a:r>
              <a:rPr lang="en-AU" dirty="0" smtClean="0"/>
              <a:t>, </a:t>
            </a:r>
            <a:r>
              <a:rPr lang="en-AU" dirty="0" err="1" smtClean="0"/>
              <a:t>NUnit</a:t>
            </a:r>
            <a:r>
              <a:rPr lang="en-AU" dirty="0" smtClean="0"/>
              <a:t> and </a:t>
            </a:r>
            <a:r>
              <a:rPr lang="en-AU" dirty="0" err="1" smtClean="0"/>
              <a:t>MonoDevelop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942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Umbraco fonts">
      <a:majorFont>
        <a:latin typeface="Kontrapunkt Bold"/>
        <a:ea typeface=""/>
        <a:cs typeface=""/>
      </a:majorFont>
      <a:minorFont>
        <a:latin typeface="Kontrapunk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406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Umbraco AUSPAC</vt:lpstr>
      <vt:lpstr>Where’s 4.1?</vt:lpstr>
      <vt:lpstr>Long Answer</vt:lpstr>
      <vt:lpstr>What’s gone?</vt:lpstr>
      <vt:lpstr>Well What’s New?</vt:lpstr>
      <vt:lpstr>When Can You Get It?</vt:lpstr>
      <vt:lpstr>So What Else Is Happening?</vt:lpstr>
      <vt:lpstr>Upcoming Training</vt:lpstr>
      <vt:lpstr>Getting Crazy with Umbraco</vt:lpstr>
      <vt:lpstr>What?</vt:lpstr>
      <vt:lpstr>Why?</vt:lpstr>
      <vt:lpstr>How?</vt:lpstr>
      <vt:lpstr>Am I Mad?</vt:lpstr>
      <vt:lpstr>WebForms MVP</vt:lpstr>
      <vt:lpstr>Time to Code!</vt:lpstr>
      <vt:lpstr>Links</vt:lpstr>
      <vt:lpstr>Wrapping Up</vt:lpstr>
      <vt:lpstr>Useful Links</vt:lpstr>
      <vt:lpstr>Thanks For Attending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Umbraco AUSPAC</dc:title>
  <dc:creator>Aaron Powell</dc:creator>
  <cp:lastModifiedBy>Aaron Powell</cp:lastModifiedBy>
  <cp:revision>19</cp:revision>
  <dcterms:created xsi:type="dcterms:W3CDTF">2010-01-15T04:57:52Z</dcterms:created>
  <dcterms:modified xsi:type="dcterms:W3CDTF">2010-01-20T10:41:46Z</dcterms:modified>
</cp:coreProperties>
</file>