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70" r:id="rId13"/>
    <p:sldId id="272" r:id="rId14"/>
    <p:sldId id="273" r:id="rId15"/>
    <p:sldId id="274" r:id="rId16"/>
    <p:sldId id="271" r:id="rId17"/>
    <p:sldId id="275" r:id="rId18"/>
    <p:sldId id="278" r:id="rId19"/>
    <p:sldId id="279" r:id="rId20"/>
    <p:sldId id="281" r:id="rId21"/>
    <p:sldId id="276" r:id="rId22"/>
    <p:sldId id="277" r:id="rId23"/>
    <p:sldId id="280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32" autoAdjust="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51E4-512D-4B04-B776-DB5BB3F5A1BA}" type="datetimeFigureOut">
              <a:rPr lang="en-AU" smtClean="0"/>
              <a:t>14/05/2010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BDC79-6156-482A-AE28-E2233F4F20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388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D13B-4ADA-4980-9926-211F33E4650A}" type="datetimeFigureOut">
              <a:rPr lang="en-AU" smtClean="0"/>
              <a:t>14/05/2010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A1E68-794D-477B-8712-BADE409D4C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28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Latest install count was almost 85,000 (fall 2009)</a:t>
            </a:r>
            <a:b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WebPI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downloads are 113,000 (since MIX09 in March 2009)</a:t>
            </a:r>
            <a:b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Codeplex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downloads were roughly 250,000 in 2009 (but that includes</a:t>
            </a:r>
            <a:b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 to a 100,000 of the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WebPIs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A1E68-794D-477B-8712-BADE409D4C9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91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Training sessions happening almost monthly around the world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A1E68-794D-477B-8712-BADE409D4C9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26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Getting</a:t>
            </a:r>
            <a:r>
              <a:rPr lang="en-AU" baseline="0" dirty="0" smtClean="0"/>
              <a:t> the current node had about half a dozen different ways to be accessed</a:t>
            </a:r>
          </a:p>
          <a:p>
            <a:r>
              <a:rPr lang="en-AU" baseline="0" dirty="0" smtClean="0"/>
              <a:t>30% less requests for backend UI, up to 70% less in size</a:t>
            </a:r>
          </a:p>
          <a:p>
            <a:r>
              <a:rPr lang="en-AU" baseline="0" dirty="0" smtClean="0"/>
              <a:t>40% less database requests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A1E68-794D-477B-8712-BADE409D4C9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04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A1E68-794D-477B-8712-BADE409D4C9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70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A1E68-794D-477B-8712-BADE409D4C9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31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Designing</a:t>
            </a:r>
            <a:r>
              <a:rPr lang="en-AU" baseline="0" dirty="0" smtClean="0"/>
              <a:t> document types for a stores listing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A1E68-794D-477B-8712-BADE409D4C9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59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Show off</a:t>
            </a:r>
            <a:r>
              <a:rPr lang="en-AU" baseline="0" dirty="0" smtClean="0"/>
              <a:t> </a:t>
            </a:r>
            <a:r>
              <a:rPr lang="en-AU" baseline="0" dirty="0" err="1" smtClean="0"/>
              <a:t>nodeFactory</a:t>
            </a:r>
            <a:r>
              <a:rPr lang="en-AU" baseline="0" dirty="0" smtClean="0"/>
              <a:t>, LINQ </a:t>
            </a:r>
            <a:r>
              <a:rPr lang="en-AU" baseline="0" smtClean="0"/>
              <a:t>to Umbraco and Examine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A1E68-794D-477B-8712-BADE409D4C9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71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DB-level</a:t>
            </a:r>
            <a:r>
              <a:rPr lang="en-AU" baseline="0" dirty="0" smtClean="0"/>
              <a:t> sorting is very intensive. Have to get back all nodes, then bubble sort them, and then write it all back to the DB. Bad if you have dozens of nodes!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A1E68-794D-477B-8712-BADE409D4C9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79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pex New Bold" pitchFamily="50" charset="0"/>
                <a:ea typeface="Apex New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pex New Light" pitchFamily="50" charset="0"/>
                <a:ea typeface="Apex New Light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B1B9-C900-49B7-B2AA-ABCDE46FEAE8}" type="datetimeFigureOut">
              <a:rPr lang="en-AU" smtClean="0"/>
              <a:t>14/05/2010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5C3-7705-4283-BC57-2FAA6D5A5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46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ex New Bold" pitchFamily="50" charset="0"/>
                <a:ea typeface="Apex New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  <a:lvl2pPr>
              <a:defRPr>
                <a:latin typeface="Apex New Light" pitchFamily="50" charset="0"/>
                <a:ea typeface="Apex New Light" pitchFamily="50" charset="0"/>
              </a:defRPr>
            </a:lvl2pPr>
            <a:lvl3pPr>
              <a:defRPr>
                <a:latin typeface="Apex New Light" pitchFamily="50" charset="0"/>
                <a:ea typeface="Apex New Light" pitchFamily="50" charset="0"/>
              </a:defRPr>
            </a:lvl3pPr>
            <a:lvl4pPr>
              <a:defRPr>
                <a:latin typeface="Apex New Light" pitchFamily="50" charset="0"/>
                <a:ea typeface="Apex New Light" pitchFamily="50" charset="0"/>
              </a:defRPr>
            </a:lvl4pPr>
            <a:lvl5pPr>
              <a:defRPr>
                <a:latin typeface="Apex New Light" pitchFamily="50" charset="0"/>
                <a:ea typeface="Apex New Ligh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B1B9-C900-49B7-B2AA-ABCDE46FEAE8}" type="datetimeFigureOut">
              <a:rPr lang="en-AU" smtClean="0"/>
              <a:t>14/05/2010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5C3-7705-4283-BC57-2FAA6D5A5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43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pex New Bold" pitchFamily="50" charset="0"/>
                <a:ea typeface="Apex New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  <a:lvl2pPr>
              <a:defRPr>
                <a:latin typeface="Apex New Light" pitchFamily="50" charset="0"/>
                <a:ea typeface="Apex New Light" pitchFamily="50" charset="0"/>
              </a:defRPr>
            </a:lvl2pPr>
            <a:lvl3pPr>
              <a:defRPr>
                <a:latin typeface="Apex New Light" pitchFamily="50" charset="0"/>
                <a:ea typeface="Apex New Light" pitchFamily="50" charset="0"/>
              </a:defRPr>
            </a:lvl3pPr>
            <a:lvl4pPr>
              <a:defRPr>
                <a:latin typeface="Apex New Light" pitchFamily="50" charset="0"/>
                <a:ea typeface="Apex New Light" pitchFamily="50" charset="0"/>
              </a:defRPr>
            </a:lvl4pPr>
            <a:lvl5pPr>
              <a:defRPr>
                <a:latin typeface="Apex New Light" pitchFamily="50" charset="0"/>
                <a:ea typeface="Apex New Ligh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</a:lstStyle>
          <a:p>
            <a:fld id="{F04BB1B9-C900-49B7-B2AA-ABCDE46FEAE8}" type="datetimeFigureOut">
              <a:rPr lang="en-AU" smtClean="0"/>
              <a:pPr/>
              <a:t>14/05/2010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</a:lstStyle>
          <a:p>
            <a:fld id="{3DC555C3-7705-4283-BC57-2FAA6D5A537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7929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ex New Bold" pitchFamily="50" charset="0"/>
                <a:ea typeface="Apex New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  <a:lvl2pPr>
              <a:defRPr>
                <a:latin typeface="Apex New Light" pitchFamily="50" charset="0"/>
                <a:ea typeface="Apex New Light" pitchFamily="50" charset="0"/>
              </a:defRPr>
            </a:lvl2pPr>
            <a:lvl3pPr>
              <a:defRPr>
                <a:latin typeface="Apex New Light" pitchFamily="50" charset="0"/>
                <a:ea typeface="Apex New Light" pitchFamily="50" charset="0"/>
              </a:defRPr>
            </a:lvl3pPr>
            <a:lvl4pPr>
              <a:defRPr>
                <a:latin typeface="Apex New Light" pitchFamily="50" charset="0"/>
                <a:ea typeface="Apex New Light" pitchFamily="50" charset="0"/>
              </a:defRPr>
            </a:lvl4pPr>
            <a:lvl5pPr>
              <a:defRPr>
                <a:latin typeface="Apex New Light" pitchFamily="50" charset="0"/>
                <a:ea typeface="Apex New Ligh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</a:lstStyle>
          <a:p>
            <a:fld id="{F04BB1B9-C900-49B7-B2AA-ABCDE46FEAE8}" type="datetimeFigureOut">
              <a:rPr lang="en-AU" smtClean="0"/>
              <a:pPr/>
              <a:t>14/05/2010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</a:lstStyle>
          <a:p>
            <a:fld id="{3DC555C3-7705-4283-BC57-2FAA6D5A537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467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pex New Bold" pitchFamily="50" charset="0"/>
                <a:ea typeface="Apex New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pex New Light" pitchFamily="50" charset="0"/>
                <a:ea typeface="Apex New Light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B1B9-C900-49B7-B2AA-ABCDE46FEAE8}" type="datetimeFigureOut">
              <a:rPr lang="en-AU" smtClean="0"/>
              <a:t>14/05/2010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5C3-7705-4283-BC57-2FAA6D5A5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45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ex New Bold" pitchFamily="50" charset="0"/>
                <a:ea typeface="Apex New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pex New Light" pitchFamily="50" charset="0"/>
                <a:ea typeface="Apex New Light" pitchFamily="50" charset="0"/>
              </a:defRPr>
            </a:lvl1pPr>
            <a:lvl2pPr>
              <a:defRPr sz="2400">
                <a:latin typeface="Apex New Light" pitchFamily="50" charset="0"/>
                <a:ea typeface="Apex New Light" pitchFamily="50" charset="0"/>
              </a:defRPr>
            </a:lvl2pPr>
            <a:lvl3pPr>
              <a:defRPr sz="2000">
                <a:latin typeface="Apex New Light" pitchFamily="50" charset="0"/>
                <a:ea typeface="Apex New Light" pitchFamily="50" charset="0"/>
              </a:defRPr>
            </a:lvl3pPr>
            <a:lvl4pPr>
              <a:defRPr sz="1800">
                <a:latin typeface="Apex New Light" pitchFamily="50" charset="0"/>
                <a:ea typeface="Apex New Light" pitchFamily="50" charset="0"/>
              </a:defRPr>
            </a:lvl4pPr>
            <a:lvl5pPr>
              <a:defRPr sz="1800">
                <a:latin typeface="Apex New Light" pitchFamily="50" charset="0"/>
                <a:ea typeface="Apex New Light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pex New Light" pitchFamily="50" charset="0"/>
                <a:ea typeface="Apex New Light" pitchFamily="50" charset="0"/>
              </a:defRPr>
            </a:lvl1pPr>
            <a:lvl2pPr>
              <a:defRPr sz="2400">
                <a:latin typeface="Apex New Light" pitchFamily="50" charset="0"/>
                <a:ea typeface="Apex New Light" pitchFamily="50" charset="0"/>
              </a:defRPr>
            </a:lvl2pPr>
            <a:lvl3pPr>
              <a:defRPr sz="2000">
                <a:latin typeface="Apex New Light" pitchFamily="50" charset="0"/>
                <a:ea typeface="Apex New Light" pitchFamily="50" charset="0"/>
              </a:defRPr>
            </a:lvl3pPr>
            <a:lvl4pPr>
              <a:defRPr sz="1800">
                <a:latin typeface="Apex New Light" pitchFamily="50" charset="0"/>
                <a:ea typeface="Apex New Light" pitchFamily="50" charset="0"/>
              </a:defRPr>
            </a:lvl4pPr>
            <a:lvl5pPr>
              <a:defRPr sz="1800">
                <a:latin typeface="Apex New Light" pitchFamily="50" charset="0"/>
                <a:ea typeface="Apex New Light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B1B9-C900-49B7-B2AA-ABCDE46FEAE8}" type="datetimeFigureOut">
              <a:rPr lang="en-AU" smtClean="0"/>
              <a:t>14/05/2010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5C3-7705-4283-BC57-2FAA6D5A5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3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ex New Bold" pitchFamily="50" charset="0"/>
                <a:ea typeface="Apex New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pex New Book" pitchFamily="50" charset="0"/>
                <a:ea typeface="Apex New Book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pex New Light" pitchFamily="50" charset="0"/>
                <a:ea typeface="Apex New Light" pitchFamily="50" charset="0"/>
              </a:defRPr>
            </a:lvl1pPr>
            <a:lvl2pPr>
              <a:defRPr sz="2000">
                <a:latin typeface="Apex New Light" pitchFamily="50" charset="0"/>
                <a:ea typeface="Apex New Light" pitchFamily="50" charset="0"/>
              </a:defRPr>
            </a:lvl2pPr>
            <a:lvl3pPr>
              <a:defRPr sz="1800">
                <a:latin typeface="Apex New Light" pitchFamily="50" charset="0"/>
                <a:ea typeface="Apex New Light" pitchFamily="50" charset="0"/>
              </a:defRPr>
            </a:lvl3pPr>
            <a:lvl4pPr>
              <a:defRPr sz="1600">
                <a:latin typeface="Apex New Light" pitchFamily="50" charset="0"/>
                <a:ea typeface="Apex New Light" pitchFamily="50" charset="0"/>
              </a:defRPr>
            </a:lvl4pPr>
            <a:lvl5pPr>
              <a:defRPr sz="1600">
                <a:latin typeface="Apex New Light" pitchFamily="50" charset="0"/>
                <a:ea typeface="Apex New Light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pex New Book" pitchFamily="50" charset="0"/>
                <a:ea typeface="Apex New Book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pex New Light" pitchFamily="50" charset="0"/>
                <a:ea typeface="Apex New Light" pitchFamily="50" charset="0"/>
              </a:defRPr>
            </a:lvl1pPr>
            <a:lvl2pPr>
              <a:defRPr sz="2000">
                <a:latin typeface="Apex New Light" pitchFamily="50" charset="0"/>
                <a:ea typeface="Apex New Light" pitchFamily="50" charset="0"/>
              </a:defRPr>
            </a:lvl2pPr>
            <a:lvl3pPr>
              <a:defRPr sz="1800">
                <a:latin typeface="Apex New Light" pitchFamily="50" charset="0"/>
                <a:ea typeface="Apex New Light" pitchFamily="50" charset="0"/>
              </a:defRPr>
            </a:lvl3pPr>
            <a:lvl4pPr>
              <a:defRPr sz="1600">
                <a:latin typeface="Apex New Light" pitchFamily="50" charset="0"/>
                <a:ea typeface="Apex New Light" pitchFamily="50" charset="0"/>
              </a:defRPr>
            </a:lvl4pPr>
            <a:lvl5pPr>
              <a:defRPr sz="1600">
                <a:latin typeface="Apex New Light" pitchFamily="50" charset="0"/>
                <a:ea typeface="Apex New Light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B1B9-C900-49B7-B2AA-ABCDE46FEAE8}" type="datetimeFigureOut">
              <a:rPr lang="en-AU" smtClean="0"/>
              <a:t>14/05/2010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5C3-7705-4283-BC57-2FAA6D5A5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5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ex New Bold" pitchFamily="50" charset="0"/>
                <a:ea typeface="Apex New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ex New Light" pitchFamily="50" charset="0"/>
                <a:ea typeface="Apex New Light" pitchFamily="50" charset="0"/>
              </a:defRPr>
            </a:lvl1pPr>
          </a:lstStyle>
          <a:p>
            <a:fld id="{F04BB1B9-C900-49B7-B2AA-ABCDE46FEAE8}" type="datetimeFigureOut">
              <a:rPr lang="en-AU" smtClean="0"/>
              <a:pPr/>
              <a:t>14/05/2010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5C3-7705-4283-BC57-2FAA6D5A5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6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B1B9-C900-49B7-B2AA-ABCDE46FEAE8}" type="datetimeFigureOut">
              <a:rPr lang="en-AU" smtClean="0"/>
              <a:t>14/05/2010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5C3-7705-4283-BC57-2FAA6D5A5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16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pex New Book" pitchFamily="50" charset="0"/>
                <a:ea typeface="Apex New Book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pex New Light" pitchFamily="50" charset="0"/>
                <a:ea typeface="Apex New Light" pitchFamily="50" charset="0"/>
              </a:defRPr>
            </a:lvl1pPr>
            <a:lvl2pPr>
              <a:defRPr sz="2800">
                <a:latin typeface="Apex New Light" pitchFamily="50" charset="0"/>
                <a:ea typeface="Apex New Light" pitchFamily="50" charset="0"/>
              </a:defRPr>
            </a:lvl2pPr>
            <a:lvl3pPr>
              <a:defRPr sz="2400">
                <a:latin typeface="Apex New Light" pitchFamily="50" charset="0"/>
                <a:ea typeface="Apex New Light" pitchFamily="50" charset="0"/>
              </a:defRPr>
            </a:lvl3pPr>
            <a:lvl4pPr>
              <a:defRPr sz="2000">
                <a:latin typeface="Apex New Light" pitchFamily="50" charset="0"/>
                <a:ea typeface="Apex New Light" pitchFamily="50" charset="0"/>
              </a:defRPr>
            </a:lvl4pPr>
            <a:lvl5pPr>
              <a:defRPr sz="2000">
                <a:latin typeface="Apex New Light" pitchFamily="50" charset="0"/>
                <a:ea typeface="Apex New Light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pex New Light" pitchFamily="50" charset="0"/>
                <a:ea typeface="Apex New Light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B1B9-C900-49B7-B2AA-ABCDE46FEAE8}" type="datetimeFigureOut">
              <a:rPr lang="en-AU" smtClean="0"/>
              <a:t>14/05/2010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5C3-7705-4283-BC57-2FAA6D5A5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27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pex New Bold" pitchFamily="50" charset="0"/>
                <a:ea typeface="Apex New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pex New Light" pitchFamily="50" charset="0"/>
                <a:ea typeface="Apex New Light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pex New Book" pitchFamily="50" charset="0"/>
                <a:ea typeface="Apex New Book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B1B9-C900-49B7-B2AA-ABCDE46FEAE8}" type="datetimeFigureOut">
              <a:rPr lang="en-AU" smtClean="0"/>
              <a:t>14/05/2010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5C3-7705-4283-BC57-2FAA6D5A5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6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4346188" y="116632"/>
            <a:ext cx="45162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pex New Light" pitchFamily="50" charset="0"/>
                <a:ea typeface="Apex New Light" pitchFamily="50" charset="0"/>
              </a:defRPr>
            </a:lvl1pPr>
          </a:lstStyle>
          <a:p>
            <a:fld id="{F04BB1B9-C900-49B7-B2AA-ABCDE46FEAE8}" type="datetimeFigureOut">
              <a:rPr lang="en-AU" smtClean="0"/>
              <a:pPr/>
              <a:t>14/05/2010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pex New Light" pitchFamily="50" charset="0"/>
                <a:ea typeface="Apex New Light" pitchFamily="50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pex New Light" pitchFamily="50" charset="0"/>
                <a:ea typeface="Apex New Light" pitchFamily="50" charset="0"/>
              </a:defRPr>
            </a:lvl1pPr>
          </a:lstStyle>
          <a:p>
            <a:fld id="{3DC555C3-7705-4283-BC57-2FAA6D5A537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9180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pex New Bold" pitchFamily="50" charset="0"/>
          <a:ea typeface="Apex New Bold" pitchFamily="50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pex New Light" pitchFamily="50" charset="0"/>
          <a:ea typeface="Apex New Light" pitchFamily="50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pex New Light" pitchFamily="50" charset="0"/>
          <a:ea typeface="Apex New Light" pitchFamily="50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pex New Light" pitchFamily="50" charset="0"/>
          <a:ea typeface="Apex New Light" pitchFamily="50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pex New Light" pitchFamily="50" charset="0"/>
          <a:ea typeface="Apex New Light" pitchFamily="50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pex New Light" pitchFamily="50" charset="0"/>
          <a:ea typeface="Apex New Light" pitchFamily="50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Secrets of an Umbraco Ninja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Simplifying development with Umbraco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Programming concepts in a content world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Content stored hierarchically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Content can be related to each other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Content Picker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Ultimate Picker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Content is cached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No need to interact with a database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71" y="1943626"/>
            <a:ext cx="3820058" cy="3839111"/>
          </a:xfrm>
        </p:spPr>
      </p:pic>
    </p:spTree>
    <p:extLst>
      <p:ext uri="{BB962C8B-B14F-4D97-AF65-F5344CB8AC3E}">
        <p14:creationId xmlns:p14="http://schemas.microsoft.com/office/powerpoint/2010/main" val="224856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Demo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Structuring within the CMS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9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Getting at your data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Several ways which the data can be served to the client: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XML cache</a:t>
            </a:r>
          </a:p>
          <a:p>
            <a:pPr lvl="1"/>
            <a:r>
              <a:rPr lang="en-AU" dirty="0">
                <a:latin typeface="Apex New Book" pitchFamily="50" charset="0"/>
                <a:ea typeface="Apex New Book" pitchFamily="50" charset="0"/>
              </a:rPr>
              <a:t>LINQ to 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Umbraco</a:t>
            </a:r>
          </a:p>
          <a:p>
            <a:pPr lvl="1"/>
            <a:r>
              <a:rPr lang="en-AU" dirty="0" err="1" smtClean="0">
                <a:latin typeface="Apex New Book" pitchFamily="50" charset="0"/>
                <a:ea typeface="Apex New Book" pitchFamily="50" charset="0"/>
              </a:rPr>
              <a:t>Lucene.Net</a:t>
            </a:r>
            <a:endParaRPr lang="en-AU" dirty="0" smtClean="0">
              <a:latin typeface="Apex New Book" pitchFamily="50" charset="0"/>
              <a:ea typeface="Apex New Book" pitchFamily="50" charset="0"/>
            </a:endParaRPr>
          </a:p>
          <a:p>
            <a:pPr lvl="2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Restrictive searches can be used to return data</a:t>
            </a:r>
          </a:p>
          <a:p>
            <a:pPr lvl="2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Another level of cache</a:t>
            </a:r>
          </a:p>
        </p:txBody>
      </p:sp>
    </p:spTree>
    <p:extLst>
      <p:ext uri="{BB962C8B-B14F-4D97-AF65-F5344CB8AC3E}">
        <p14:creationId xmlns:p14="http://schemas.microsoft.com/office/powerpoint/2010/main" val="61644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Using XSLT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Alt-Templates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Query string on URL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Great for per-page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Not great when using single app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Custom XSLT API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Leverage .NET XSLT engine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Less coupled to Umbraco</a:t>
            </a:r>
          </a:p>
        </p:txBody>
      </p:sp>
    </p:spTree>
    <p:extLst>
      <p:ext uri="{BB962C8B-B14F-4D97-AF65-F5344CB8AC3E}">
        <p14:creationId xmlns:p14="http://schemas.microsoft.com/office/powerpoint/2010/main" val="409665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LINQ to Umbraco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New in 4.1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Similar concepts to LINQ to SQL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Treats data in non-hierarchical fashion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Works with XML cache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Provider based so it can work with any data source</a:t>
            </a:r>
          </a:p>
          <a:p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7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latin typeface="Apex New Bold" pitchFamily="50" charset="0"/>
                <a:ea typeface="Apex New Bold" pitchFamily="50" charset="0"/>
              </a:rPr>
              <a:t>Lucene.Net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Examine is a new API for 4.x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OOTB in 4.1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Stores data for searching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Restricted searches can act like </a:t>
            </a:r>
            <a:r>
              <a:rPr lang="en-AU" dirty="0" err="1" smtClean="0">
                <a:latin typeface="Apex New Book" pitchFamily="50" charset="0"/>
                <a:ea typeface="Apex New Book" pitchFamily="50" charset="0"/>
              </a:rPr>
              <a:t>XPath</a:t>
            </a:r>
            <a:endParaRPr lang="en-AU" dirty="0" smtClean="0">
              <a:latin typeface="Apex New Book" pitchFamily="50" charset="0"/>
              <a:ea typeface="Apex New Book" pitchFamily="50" charset="0"/>
            </a:endParaRP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Can be very fast</a:t>
            </a:r>
          </a:p>
        </p:txBody>
      </p:sp>
    </p:spTree>
    <p:extLst>
      <p:ext uri="{BB962C8B-B14F-4D97-AF65-F5344CB8AC3E}">
        <p14:creationId xmlns:p14="http://schemas.microsoft.com/office/powerpoint/2010/main" val="205669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Demo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Working with the API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3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Ninja Tricks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455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Alphabetizing Content Trees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Scenario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List of resellers which are CMS managed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Searching in the front-end to find them so CMS order is irrelevant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How can we make it easy to look at the stores?</a:t>
            </a:r>
          </a:p>
          <a:p>
            <a:pPr lvl="2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Umbraco ordering is self-managed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We could change the node </a:t>
            </a:r>
            <a:r>
              <a:rPr lang="en-AU" dirty="0" err="1" smtClean="0">
                <a:latin typeface="Apex New Book" pitchFamily="50" charset="0"/>
                <a:ea typeface="Apex New Book" pitchFamily="50" charset="0"/>
              </a:rPr>
              <a:t>SortOrder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 property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But this results in database operations</a:t>
            </a:r>
          </a:p>
          <a:p>
            <a:pPr lvl="1"/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4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pex New Bold" pitchFamily="50" charset="0"/>
                <a:ea typeface="Apex New Bold" pitchFamily="50" charset="0"/>
              </a:rPr>
              <a:t>Alphabetizing Content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Apex New Book" pitchFamily="50" charset="0"/>
                <a:ea typeface="Apex New Book" pitchFamily="50" charset="0"/>
              </a:rPr>
              <a:t>4.1 has several new Tree events</a:t>
            </a:r>
          </a:p>
          <a:p>
            <a:pPr lvl="1"/>
            <a:r>
              <a:rPr lang="en-AU" dirty="0" err="1" smtClean="0">
                <a:latin typeface="Apex New Book" pitchFamily="50" charset="0"/>
                <a:ea typeface="Apex New Book" pitchFamily="50" charset="0"/>
              </a:rPr>
              <a:t>BaseTree.AfterTreeRender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 is what we need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It’s passed the complete tree which we can manipulate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1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Who</a:t>
            </a:r>
            <a:r>
              <a:rPr lang="en-AU" dirty="0" smtClean="0"/>
              <a:t> am I?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Aaron 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Powell</a:t>
            </a:r>
          </a:p>
          <a:p>
            <a:pPr lvl="1"/>
            <a:r>
              <a:rPr lang="en-AU" dirty="0">
                <a:latin typeface="Apex New Book" pitchFamily="50" charset="0"/>
                <a:ea typeface="Apex New Book" pitchFamily="50" charset="0"/>
              </a:rPr>
              <a:t>@</a:t>
            </a:r>
            <a:r>
              <a:rPr lang="en-AU" dirty="0" err="1" smtClean="0">
                <a:latin typeface="Apex New Book" pitchFamily="50" charset="0"/>
                <a:ea typeface="Apex New Book" pitchFamily="50" charset="0"/>
              </a:rPr>
              <a:t>slace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 on twitter</a:t>
            </a:r>
            <a:endParaRPr lang="en-AU" dirty="0" smtClean="0">
              <a:latin typeface="Apex New Book" pitchFamily="50" charset="0"/>
              <a:ea typeface="Apex New Book" pitchFamily="50" charset="0"/>
            </a:endParaRP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ASP.NET Developer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Work at </a:t>
            </a:r>
            <a:r>
              <a:rPr lang="en-AU" dirty="0" err="1" smtClean="0">
                <a:latin typeface="Apex New Book" pitchFamily="50" charset="0"/>
                <a:ea typeface="Apex New Book" pitchFamily="50" charset="0"/>
              </a:rPr>
              <a:t>TheFARM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 Digital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Official title is .NET Ninja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Umbraco Core Team member for 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~18 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months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Self proclaimed Umbraco Ninja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Demo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Ordering content alphabetically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Adding Preview to 4.1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Already kind of works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Using &lt;</a:t>
            </a:r>
            <a:r>
              <a:rPr lang="en-AU" dirty="0" err="1" smtClean="0">
                <a:latin typeface="Apex New Book" pitchFamily="50" charset="0"/>
                <a:ea typeface="Apex New Book" pitchFamily="50" charset="0"/>
              </a:rPr>
              <a:t>umbraco:Item</a:t>
            </a:r>
            <a:r>
              <a:rPr lang="en-AU" dirty="0">
                <a:latin typeface="Apex New Book" pitchFamily="50" charset="0"/>
                <a:ea typeface="Apex New Book" pitchFamily="50" charset="0"/>
              </a:rPr>
              <a:t> 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/&gt; works fine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Full support can be achieved with Examine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Examine supports unpublished content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One index for published one for unpublished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Conditional statements to select appropriate searcher</a:t>
            </a:r>
          </a:p>
          <a:p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9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Adding Preview to 4.1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Pros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Supports 4.0 &amp; 4.1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Often faster than memory cache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Cons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Very custom development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Can be difficult to support XSLT</a:t>
            </a:r>
          </a:p>
          <a:p>
            <a:pPr lvl="2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Can’t use XSLT macros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Note – 4.1 has a fixed preview engine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3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Demo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Faking Preview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9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Unit-Testable Macros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Any .NET </a:t>
            </a:r>
            <a:r>
              <a:rPr lang="en-AU" dirty="0" err="1" smtClean="0"/>
              <a:t>UserControl</a:t>
            </a:r>
            <a:r>
              <a:rPr lang="en-AU" dirty="0" smtClean="0"/>
              <a:t> macros can be made unit testable</a:t>
            </a:r>
          </a:p>
          <a:p>
            <a:r>
              <a:rPr lang="en-AU" dirty="0" smtClean="0"/>
              <a:t>Use </a:t>
            </a:r>
            <a:r>
              <a:rPr lang="en-AU" dirty="0" err="1" smtClean="0"/>
              <a:t>WebForms</a:t>
            </a:r>
            <a:r>
              <a:rPr lang="en-AU" dirty="0" smtClean="0"/>
              <a:t> MVP to add testability</a:t>
            </a:r>
          </a:p>
          <a:p>
            <a:r>
              <a:rPr lang="en-AU" dirty="0" smtClean="0"/>
              <a:t>Macros operate just the same</a:t>
            </a:r>
          </a:p>
          <a:p>
            <a:r>
              <a:rPr lang="en-AU" dirty="0" smtClean="0"/>
              <a:t>Not possible with XSLT macros</a:t>
            </a:r>
          </a:p>
        </p:txBody>
      </p:sp>
    </p:spTree>
    <p:extLst>
      <p:ext uri="{BB962C8B-B14F-4D97-AF65-F5344CB8AC3E}">
        <p14:creationId xmlns:p14="http://schemas.microsoft.com/office/powerpoint/2010/main" val="2072385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Unit-Testable Macros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7642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Questions, comments, abuse?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References</a:t>
            </a:r>
          </a:p>
          <a:p>
            <a:pPr lvl="1"/>
            <a:r>
              <a:rPr lang="en-AU" dirty="0" smtClean="0"/>
              <a:t>http://aaron-powell.com</a:t>
            </a:r>
          </a:p>
          <a:p>
            <a:pPr lvl="1"/>
            <a:r>
              <a:rPr lang="en-AU" dirty="0" smtClean="0"/>
              <a:t>http://farmcode.org</a:t>
            </a:r>
            <a:endParaRPr lang="en-AU" dirty="0"/>
          </a:p>
          <a:p>
            <a:pPr lvl="1"/>
            <a:r>
              <a:rPr lang="en-AU" dirty="0" smtClean="0"/>
              <a:t>http://umbraco.codeplex.com</a:t>
            </a:r>
          </a:p>
          <a:p>
            <a:pPr lvl="1"/>
            <a:r>
              <a:rPr lang="en-AU" dirty="0" smtClean="0"/>
              <a:t>http://our.umbraco.com</a:t>
            </a:r>
          </a:p>
          <a:p>
            <a:pPr lvl="1"/>
            <a:r>
              <a:rPr lang="en-AU" dirty="0" smtClean="0"/>
              <a:t>http://webformsmvp.com</a:t>
            </a:r>
          </a:p>
          <a:p>
            <a:r>
              <a:rPr lang="en-AU" dirty="0" smtClean="0"/>
              <a:t>Upcoming Training:</a:t>
            </a:r>
          </a:p>
          <a:p>
            <a:pPr lvl="1"/>
            <a:r>
              <a:rPr lang="en-AU" dirty="0" smtClean="0"/>
              <a:t>Melbourne: 9</a:t>
            </a:r>
            <a:r>
              <a:rPr lang="en-AU" baseline="30000" dirty="0" smtClean="0"/>
              <a:t>th</a:t>
            </a:r>
            <a:r>
              <a:rPr lang="en-AU" dirty="0" smtClean="0"/>
              <a:t> – 12</a:t>
            </a:r>
            <a:r>
              <a:rPr lang="en-AU" baseline="30000" dirty="0" smtClean="0"/>
              <a:t>th</a:t>
            </a:r>
            <a:r>
              <a:rPr lang="en-AU" dirty="0" smtClean="0"/>
              <a:t> August</a:t>
            </a:r>
          </a:p>
          <a:p>
            <a:pPr lvl="1"/>
            <a:r>
              <a:rPr lang="en-AU" dirty="0" smtClean="0"/>
              <a:t>Sydney: 3</a:t>
            </a:r>
            <a:r>
              <a:rPr lang="en-AU" baseline="30000" dirty="0" smtClean="0"/>
              <a:t>rd</a:t>
            </a:r>
            <a:r>
              <a:rPr lang="en-AU" dirty="0" smtClean="0"/>
              <a:t> – 6</a:t>
            </a:r>
            <a:r>
              <a:rPr lang="en-AU" baseline="30000" dirty="0" smtClean="0"/>
              <a:t>th</a:t>
            </a:r>
            <a:r>
              <a:rPr lang="en-AU" dirty="0" smtClean="0"/>
              <a:t> August</a:t>
            </a:r>
          </a:p>
          <a:p>
            <a:pPr lvl="1"/>
            <a:r>
              <a:rPr lang="en-AU" smtClean="0"/>
              <a:t>http://littlewebempire.com</a:t>
            </a: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36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What this session is about?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What is Umbraco?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How can Umbraco simplify development?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Integrating Umbraco with rich media technologies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Tips and tricks for better Umbraco development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What is Umbraco?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One of the leading Open Source .NET CMS’s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Just celebrated 5 years as an Open Source project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Over 85,000 installs world wide (Fall 2009)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Top 10 </a:t>
            </a:r>
            <a:r>
              <a:rPr lang="en-AU" dirty="0" err="1" smtClean="0">
                <a:latin typeface="Apex New Book" pitchFamily="50" charset="0"/>
                <a:ea typeface="Apex New Book" pitchFamily="50" charset="0"/>
              </a:rPr>
              <a:t>CodePlex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 projects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Top 2 Web PI downloads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Average of 5,000 downloads per month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Footprint of around 15Mb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5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What do you get?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Bare-bones CMS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OOTB there are no templates, document types or pages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XML-based content cache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Lends itself to XSLT for UI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Open .NET API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Almost all aspects of the CMS can be interacted with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Community Focus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Large community of developers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20+ packages downloadable from the official repositories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Additional packages available off the community site</a:t>
            </a:r>
          </a:p>
          <a:p>
            <a:pPr lvl="2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200</a:t>
            </a:r>
            <a:r>
              <a:rPr lang="en-AU" smtClean="0">
                <a:latin typeface="Apex New Book" pitchFamily="50" charset="0"/>
                <a:ea typeface="Apex New Book" pitchFamily="50" charset="0"/>
              </a:rPr>
              <a:t>+ available</a:t>
            </a:r>
            <a:endParaRPr lang="en-AU" dirty="0" smtClean="0">
              <a:latin typeface="Apex New Book" pitchFamily="50" charset="0"/>
              <a:ea typeface="Apex New Book" pitchFamily="50" charset="0"/>
            </a:endParaRP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Over 350 Certified Developers world-wide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About 40 Solution Providers world-wide</a:t>
            </a:r>
          </a:p>
        </p:txBody>
      </p:sp>
    </p:spTree>
    <p:extLst>
      <p:ext uri="{BB962C8B-B14F-4D97-AF65-F5344CB8AC3E}">
        <p14:creationId xmlns:p14="http://schemas.microsoft.com/office/powerpoint/2010/main" val="394695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Umbraco 4.1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Upcoming release of Umbraco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Currently in Beta 2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Has a much improved UI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Smaller UI request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Data layer improvements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Fewer requests than previous 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version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More primary/ foreign key constraints</a:t>
            </a:r>
            <a:endParaRPr lang="en-AU" dirty="0" smtClean="0">
              <a:latin typeface="Apex New Book" pitchFamily="50" charset="0"/>
              <a:ea typeface="Apex New Book" pitchFamily="50" charset="0"/>
            </a:endParaRP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API clean-up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Many obsolete methods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Provider-based LINQ API</a:t>
            </a:r>
          </a:p>
          <a:p>
            <a:r>
              <a:rPr lang="en-AU" dirty="0" smtClean="0">
                <a:latin typeface="Apex New Book" pitchFamily="50" charset="0"/>
                <a:ea typeface="Apex New Book" pitchFamily="50" charset="0"/>
              </a:rPr>
              <a:t>Built-in </a:t>
            </a:r>
            <a:r>
              <a:rPr lang="en-AU" dirty="0" err="1" smtClean="0">
                <a:latin typeface="Apex New Book" pitchFamily="50" charset="0"/>
                <a:ea typeface="Apex New Book" pitchFamily="50" charset="0"/>
              </a:rPr>
              <a:t>Lucene.Net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 indexer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0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How can Umbraco help you?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Apex New Book" pitchFamily="50" charset="0"/>
                <a:ea typeface="Apex New Book" pitchFamily="50" charset="0"/>
              </a:rPr>
              <a:t>No defaults means no starting 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restriction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Admin </a:t>
            </a:r>
            <a:r>
              <a:rPr lang="en-AU" dirty="0">
                <a:latin typeface="Apex New Book" pitchFamily="50" charset="0"/>
                <a:ea typeface="Apex New Book" pitchFamily="50" charset="0"/>
              </a:rPr>
              <a:t>required on most </a:t>
            </a: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sites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Umbraco offers pre-built admin system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Simplistic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Built-in user security levels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AU" dirty="0" smtClean="0">
                <a:latin typeface="Apex New Book" pitchFamily="50" charset="0"/>
                <a:ea typeface="Apex New Book" pitchFamily="50" charset="0"/>
              </a:rPr>
              <a:t>Basic workflow OOTB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AU" dirty="0">
              <a:latin typeface="Apex New Book" pitchFamily="50" charset="0"/>
              <a:ea typeface="Apex New Book" pitchFamily="50" charset="0"/>
            </a:endParaRPr>
          </a:p>
          <a:p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66" y="1700704"/>
            <a:ext cx="2267267" cy="4324954"/>
          </a:xfrm>
        </p:spPr>
      </p:pic>
    </p:spTree>
    <p:extLst>
      <p:ext uri="{BB962C8B-B14F-4D97-AF65-F5344CB8AC3E}">
        <p14:creationId xmlns:p14="http://schemas.microsoft.com/office/powerpoint/2010/main" val="22244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pex New Bold" pitchFamily="50" charset="0"/>
                <a:ea typeface="Apex New Bold" pitchFamily="50" charset="0"/>
              </a:rPr>
              <a:t>Programming concepts in a content world</a:t>
            </a:r>
            <a:endParaRPr lang="en-AU" dirty="0">
              <a:latin typeface="Apex New Bold" pitchFamily="50" charset="0"/>
              <a:ea typeface="Apex New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Apex New Book" pitchFamily="50" charset="0"/>
                <a:ea typeface="Apex New Book" pitchFamily="50" charset="0"/>
              </a:rPr>
              <a:t>Document Types are highly flexible</a:t>
            </a:r>
          </a:p>
          <a:p>
            <a:pPr lvl="1"/>
            <a:r>
              <a:rPr lang="en-AU" dirty="0">
                <a:latin typeface="Apex New Book" pitchFamily="50" charset="0"/>
                <a:ea typeface="Apex New Book" pitchFamily="50" charset="0"/>
              </a:rPr>
              <a:t>Match up very well with the </a:t>
            </a:r>
            <a:r>
              <a:rPr lang="en-AU" i="1" dirty="0">
                <a:latin typeface="Apex New Book" pitchFamily="50" charset="0"/>
                <a:ea typeface="Apex New Book" pitchFamily="50" charset="0"/>
              </a:rPr>
              <a:t>class</a:t>
            </a:r>
            <a:r>
              <a:rPr lang="en-AU" dirty="0">
                <a:latin typeface="Apex New Book" pitchFamily="50" charset="0"/>
                <a:ea typeface="Apex New Book" pitchFamily="50" charset="0"/>
              </a:rPr>
              <a:t> concept in programming</a:t>
            </a:r>
          </a:p>
          <a:p>
            <a:pPr lvl="1"/>
            <a:r>
              <a:rPr lang="en-AU" dirty="0">
                <a:latin typeface="Apex New Book" pitchFamily="50" charset="0"/>
                <a:ea typeface="Apex New Book" pitchFamily="50" charset="0"/>
              </a:rPr>
              <a:t>Properties with types</a:t>
            </a:r>
          </a:p>
          <a:p>
            <a:pPr lvl="1"/>
            <a:r>
              <a:rPr lang="en-AU" dirty="0">
                <a:latin typeface="Apex New Book" pitchFamily="50" charset="0"/>
                <a:ea typeface="Apex New Book" pitchFamily="50" charset="0"/>
              </a:rPr>
              <a:t>Inheritance</a:t>
            </a:r>
          </a:p>
          <a:p>
            <a:pPr lvl="1"/>
            <a:r>
              <a:rPr lang="en-AU" dirty="0" smtClean="0">
                <a:latin typeface="Apex New Book" pitchFamily="50" charset="0"/>
                <a:ea typeface="Apex New Book" pitchFamily="50" charset="0"/>
              </a:rPr>
              <a:t>Relationships</a:t>
            </a:r>
            <a:endParaRPr lang="en-AU" dirty="0">
              <a:latin typeface="Apex New Book" pitchFamily="50" charset="0"/>
              <a:ea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34986"/>
      </p:ext>
    </p:extLst>
  </p:cSld>
  <p:clrMapOvr>
    <a:masterClrMapping/>
  </p:clrMapOvr>
</p:sld>
</file>

<file path=ppt/theme/theme1.xml><?xml version="1.0" encoding="utf-8"?>
<a:theme xmlns:a="http://schemas.openxmlformats.org/drawingml/2006/main" name="Getting Crazy with Umbra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mbraco">
      <a:majorFont>
        <a:latin typeface="Kontrapunkt Bold"/>
        <a:ea typeface=""/>
        <a:cs typeface=""/>
      </a:majorFont>
      <a:minorFont>
        <a:latin typeface="Kontrapunk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Crazy with Umbraco</Template>
  <TotalTime>2197</TotalTime>
  <Words>795</Words>
  <Application>Microsoft Office PowerPoint</Application>
  <PresentationFormat>On-screen Show (4:3)</PresentationFormat>
  <Paragraphs>167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Getting Crazy with Umbraco</vt:lpstr>
      <vt:lpstr>Secrets of an Umbraco Ninja</vt:lpstr>
      <vt:lpstr>Who am I?</vt:lpstr>
      <vt:lpstr>What this session is about?</vt:lpstr>
      <vt:lpstr>What is Umbraco?</vt:lpstr>
      <vt:lpstr>What do you get?</vt:lpstr>
      <vt:lpstr>Community Focus</vt:lpstr>
      <vt:lpstr>Umbraco 4.1</vt:lpstr>
      <vt:lpstr>How can Umbraco help you?</vt:lpstr>
      <vt:lpstr>Programming concepts in a content world</vt:lpstr>
      <vt:lpstr>Programming concepts in a content world</vt:lpstr>
      <vt:lpstr>Demo</vt:lpstr>
      <vt:lpstr>Getting at your data</vt:lpstr>
      <vt:lpstr>Using XSLT</vt:lpstr>
      <vt:lpstr>LINQ to Umbraco</vt:lpstr>
      <vt:lpstr>Lucene.Net</vt:lpstr>
      <vt:lpstr>Demo</vt:lpstr>
      <vt:lpstr>Ninja Tricks</vt:lpstr>
      <vt:lpstr>Alphabetizing Content Trees</vt:lpstr>
      <vt:lpstr>Alphabetizing Content Trees</vt:lpstr>
      <vt:lpstr>Demo</vt:lpstr>
      <vt:lpstr>Adding Preview to 4.1</vt:lpstr>
      <vt:lpstr>Adding Preview to 4.1</vt:lpstr>
      <vt:lpstr>Demo</vt:lpstr>
      <vt:lpstr>Unit-Testable Macros</vt:lpstr>
      <vt:lpstr>Demo</vt:lpstr>
      <vt:lpstr>Questions, comments, abuse?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Secrets of an Umbraco Ninja</dc:title>
  <dc:subject>Going beyond Content Management</dc:subject>
  <dc:creator>Aaron Powell</dc:creator>
  <cp:keywords>Umbraco</cp:keywords>
  <cp:lastModifiedBy>Aaron Powell</cp:lastModifiedBy>
  <cp:revision>92</cp:revision>
  <dcterms:created xsi:type="dcterms:W3CDTF">2010-04-22T07:36:22Z</dcterms:created>
  <dcterms:modified xsi:type="dcterms:W3CDTF">2010-05-15T02:26:35Z</dcterms:modified>
</cp:coreProperties>
</file>