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310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90" r:id="rId25"/>
    <p:sldId id="291" r:id="rId26"/>
    <p:sldId id="292" r:id="rId27"/>
    <p:sldId id="293" r:id="rId28"/>
    <p:sldId id="294" r:id="rId29"/>
    <p:sldId id="295" r:id="rId30"/>
    <p:sldId id="280" r:id="rId31"/>
    <p:sldId id="281" r:id="rId32"/>
    <p:sldId id="282" r:id="rId33"/>
    <p:sldId id="285" r:id="rId34"/>
    <p:sldId id="283" r:id="rId35"/>
    <p:sldId id="286" r:id="rId36"/>
    <p:sldId id="287" r:id="rId37"/>
    <p:sldId id="296" r:id="rId38"/>
    <p:sldId id="289" r:id="rId39"/>
    <p:sldId id="284" r:id="rId40"/>
    <p:sldId id="297" r:id="rId41"/>
    <p:sldId id="302" r:id="rId42"/>
    <p:sldId id="278" r:id="rId43"/>
    <p:sldId id="298" r:id="rId44"/>
    <p:sldId id="300" r:id="rId45"/>
    <p:sldId id="299" r:id="rId46"/>
    <p:sldId id="301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24-Dec-20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24-Dec-20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05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303571"/>
            <a:ext cx="5334000" cy="1240301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Century Gothic" panose="020B0502020202020204" pitchFamily="34" charset="0"/>
              </a:rPr>
              <a:t>Object Oriented Programming – I </a:t>
            </a:r>
          </a:p>
          <a:p>
            <a:pPr algn="l"/>
            <a:r>
              <a:rPr lang="en-US" b="1" dirty="0">
                <a:latin typeface="Century Gothic" panose="020B0502020202020204" pitchFamily="34" charset="0"/>
              </a:rPr>
              <a:t>Subject Code: 3140705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2148840"/>
            <a:ext cx="457200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5AF391-C88C-45A6-A62B-AC5A60A8B3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26673" t="39824" r="21750" b="44168"/>
          <a:stretch/>
        </p:blipFill>
        <p:spPr>
          <a:xfrm>
            <a:off x="6122737" y="5025683"/>
            <a:ext cx="5784392" cy="10093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114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Programming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Assembly Language – low-level language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Requires another program – called an 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assembler</a:t>
            </a:r>
            <a:r>
              <a:rPr lang="en-US" b="1" dirty="0">
                <a:latin typeface="Century Gothic" panose="020B0502020202020204" pitchFamily="34" charset="0"/>
              </a:rPr>
              <a:t>, to translate assembly-language programs into machine code.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lvl="1" algn="l"/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65B4CF-8D43-4954-9413-51CEEF3D01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8316" y="3429000"/>
            <a:ext cx="8106725" cy="1908534"/>
          </a:xfrm>
          <a:prstGeom prst="rect">
            <a:avLst/>
          </a:prstGeo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395370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Programming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High Level Language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English-like and easy to learn and use.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Instructions are called 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statements</a:t>
            </a:r>
            <a:r>
              <a:rPr lang="en-US" b="1" dirty="0">
                <a:latin typeface="Century Gothic" panose="020B0502020202020204" pitchFamily="34" charset="0"/>
              </a:rPr>
              <a:t>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High-level language statement that computes the area of a circle with a radius 5 would look like: 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area = 5 * 5 * 3.14159;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Platform independent.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Program is called a 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source program </a:t>
            </a:r>
            <a:r>
              <a:rPr lang="en-US" b="1" dirty="0">
                <a:latin typeface="Century Gothic" panose="020B0502020202020204" pitchFamily="34" charset="0"/>
              </a:rPr>
              <a:t>or 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source code</a:t>
            </a:r>
            <a:r>
              <a:rPr lang="en-US" b="1" dirty="0">
                <a:latin typeface="Century Gothic" panose="020B0502020202020204" pitchFamily="34" charset="0"/>
              </a:rPr>
              <a:t>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Requires another programming tool – 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interpreter</a:t>
            </a:r>
            <a:r>
              <a:rPr lang="en-US" b="1" dirty="0">
                <a:latin typeface="Century Gothic" panose="020B0502020202020204" pitchFamily="34" charset="0"/>
              </a:rPr>
              <a:t> or a 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compiler</a:t>
            </a:r>
            <a:r>
              <a:rPr lang="en-US" b="1" dirty="0">
                <a:latin typeface="Century Gothic" panose="020B0502020202020204" pitchFamily="34" charset="0"/>
              </a:rPr>
              <a:t>, to translate source programs into machine code. </a:t>
            </a:r>
          </a:p>
          <a:p>
            <a:pPr lvl="1" algn="l"/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52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Programming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Interpreter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Reads one statement from the source code, translates it to machine code and then executes it right away.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Statement from the source code may be translated into several machine instructions.</a:t>
            </a:r>
          </a:p>
          <a:p>
            <a:pPr lvl="1" algn="l">
              <a:lnSpc>
                <a:spcPct val="150000"/>
              </a:lnSpc>
            </a:pPr>
            <a:endParaRPr lang="en-US" b="1" dirty="0">
              <a:latin typeface="Century Gothic" panose="020B050202020202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656FF9-5A04-41A3-90EB-180D248B93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249562" y="4231169"/>
            <a:ext cx="6827598" cy="17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1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Programming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Compiler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Translates the entire source ode into a machine-code file, and the machine-code file is then executed.</a:t>
            </a:r>
          </a:p>
          <a:p>
            <a:pPr lvl="1" algn="l">
              <a:lnSpc>
                <a:spcPct val="150000"/>
              </a:lnSpc>
            </a:pPr>
            <a:endParaRPr lang="en-US" b="1" dirty="0">
              <a:latin typeface="Century Gothic" panose="020B050202020202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9D51C-035E-4198-B75C-ECD5373F558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239" y="3272677"/>
            <a:ext cx="8996516" cy="145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3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Java Programming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Powerful and versatile programming language for developing software running on mobile, desktop computers and servers.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Developed by a team led by 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James Gosling </a:t>
            </a:r>
            <a:r>
              <a:rPr lang="en-US" b="1" dirty="0">
                <a:latin typeface="Century Gothic" panose="020B0502020202020204" pitchFamily="34" charset="0"/>
              </a:rPr>
              <a:t>at 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Sun Microsystems.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Sun Microsystems was purchased by Oracle in 2010.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Originally called 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Oak</a:t>
            </a:r>
            <a:r>
              <a:rPr lang="en-US" b="1" dirty="0">
                <a:latin typeface="Century Gothic" panose="020B0502020202020204" pitchFamily="34" charset="0"/>
              </a:rPr>
              <a:t>, Java was designed in 1991 for use in embedded chips in consumer electronic appliances.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In 1995, Renamed Java, and redesigned for developing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64356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Java Programming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Characteristics of Java: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Simple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Object oriented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Distributed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Interpreted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Robust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Secure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Architecture neutral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Portable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High performance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Multi-threaded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345130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Java Programming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Applications of Java: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Develop robust-mission critical applications.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Develop Web Applications.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Develop applications on Web Servers.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Develop standalone applications on desktop computers and mobile devices.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Software for Android phones is developed using Java.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8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77500" lnSpcReduction="2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Java Language Specification, API, JDK and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Java Language Specification – Defines Java Syntax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Java API – Defines Java Library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JDK – software for developing and running Java programs.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Java IDE – integrated development environment for rapidly developing Java programs.</a:t>
            </a:r>
          </a:p>
          <a:p>
            <a:pPr algn="l">
              <a:lnSpc>
                <a:spcPct val="150000"/>
              </a:lnSpc>
            </a:pPr>
            <a:endParaRPr lang="en-US" b="1" dirty="0">
              <a:latin typeface="Century Gothic" panose="020B050202020202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7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77500" lnSpcReduction="2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Java Language Specification, API, JDK and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Computer languages have strict rules of usage.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Computer will not understand the programs if not written following this rules.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Java Language Specification and Java API defines the Java Standards.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Java Language Specification is a technical definition of the Java Programming language’s syntax and semantics.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Complete Java Language Specification: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http://docs.oracle.com/javase/specs/.</a:t>
            </a:r>
          </a:p>
          <a:p>
            <a:pPr algn="l">
              <a:lnSpc>
                <a:spcPct val="150000"/>
              </a:lnSpc>
            </a:pPr>
            <a:endParaRPr lang="en-US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77500" lnSpcReduction="2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Java Language Specification, API, JDK and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Application Program Interface (API), also know as library, contains predefined classes and interfaces for developing Java Programs.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Latest version of API: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http://dowonload.java.net/jdk8/docs/api/.</a:t>
            </a:r>
          </a:p>
          <a:p>
            <a:pPr algn="l">
              <a:lnSpc>
                <a:spcPct val="150000"/>
              </a:lnSpc>
            </a:pPr>
            <a:endParaRPr lang="en-US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19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6279" y="351693"/>
            <a:ext cx="6147582" cy="53457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Century Gothic" panose="020B0502020202020204" pitchFamily="34" charset="0"/>
              </a:rPr>
              <a:t>Syllabus:</a:t>
            </a:r>
          </a:p>
          <a:p>
            <a:pPr algn="l"/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2148840"/>
            <a:ext cx="457200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257CD86-377B-422B-B12A-883EF81F4A64}"/>
              </a:ext>
            </a:extLst>
          </p:cNvPr>
          <p:cNvGrpSpPr/>
          <p:nvPr/>
        </p:nvGrpSpPr>
        <p:grpSpPr>
          <a:xfrm>
            <a:off x="5513144" y="1238250"/>
            <a:ext cx="6519986" cy="4733485"/>
            <a:chOff x="5513144" y="1238250"/>
            <a:chExt cx="6519986" cy="473348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DE53902-384E-472D-B999-C7880595A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 l="215" r="1009"/>
            <a:stretch/>
          </p:blipFill>
          <p:spPr>
            <a:xfrm>
              <a:off x="5513144" y="1238250"/>
              <a:ext cx="6519986" cy="43815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86AFB2-AF5D-4299-B63B-8AB4DE7EAE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 t="2952" r="535" b="-9345"/>
            <a:stretch/>
          </p:blipFill>
          <p:spPr>
            <a:xfrm>
              <a:off x="5513144" y="5556250"/>
              <a:ext cx="6519986" cy="4154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829904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77500" lnSpcReduction="2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Java Language Specification, API, JDK and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Java comes with 3 editions: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Java SE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Client-side application – standalone or applets running from Web browser.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Java EE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Server-side applications – Java servlets, JSP, JSF.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Java ME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Applications for mobile devices.</a:t>
            </a:r>
            <a:endParaRPr lang="en-US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2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77500" lnSpcReduction="2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Java Language Specification, API, JDK and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We will use 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Java SE </a:t>
            </a:r>
            <a:r>
              <a:rPr lang="en-US" b="1" dirty="0">
                <a:latin typeface="Century Gothic" panose="020B0502020202020204" pitchFamily="34" charset="0"/>
              </a:rPr>
              <a:t>– foundation upon which all other Java Technology is based.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Many version of Java SE: latest version 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Java SE 8</a:t>
            </a:r>
            <a:r>
              <a:rPr lang="en-US" b="1" dirty="0">
                <a:latin typeface="Century Gothic" panose="020B0502020202020204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 Oracle release each version with a Java Development Kit (JDK).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For Java SE 8 – JDK 1.8 (Java 8 or JDK 8).</a:t>
            </a:r>
          </a:p>
          <a:p>
            <a:pPr algn="l">
              <a:lnSpc>
                <a:spcPct val="150000"/>
              </a:lnSpc>
            </a:pPr>
            <a:endParaRPr lang="en-US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28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77500" lnSpcReduction="2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Java Language Specification, API, JDK and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JDK contains set of programs, each invoked from a command line, for developing and testing Java programs.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We can use Java Development Tools (e.g. NetBeans, Eclipse and </a:t>
            </a:r>
            <a:r>
              <a:rPr lang="en-US" b="1" dirty="0" err="1">
                <a:latin typeface="Century Gothic" panose="020B0502020202020204" pitchFamily="34" charset="0"/>
              </a:rPr>
              <a:t>TextPad</a:t>
            </a:r>
            <a:r>
              <a:rPr lang="en-US" b="1" dirty="0">
                <a:latin typeface="Century Gothic" panose="020B0502020202020204" pitchFamily="34" charset="0"/>
              </a:rPr>
              <a:t>) – software that provides an IDE for developing Java programs.</a:t>
            </a:r>
          </a:p>
          <a:p>
            <a:pPr algn="l">
              <a:lnSpc>
                <a:spcPct val="150000"/>
              </a:lnSpc>
            </a:pPr>
            <a:endParaRPr lang="en-US" b="1" dirty="0">
              <a:latin typeface="Century Gothic" panose="020B050202020202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5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First Java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6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A95D86-A65D-484E-81A9-86D7E9FE22F5}"/>
              </a:ext>
            </a:extLst>
          </p:cNvPr>
          <p:cNvSpPr txBox="1">
            <a:spLocks/>
          </p:cNvSpPr>
          <p:nvPr/>
        </p:nvSpPr>
        <p:spPr>
          <a:xfrm>
            <a:off x="2820569" y="5890129"/>
            <a:ext cx="8337815" cy="60695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Output : Welcome to Java !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737090D-9ADB-4115-B731-B6745B23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570" y="3152261"/>
            <a:ext cx="8305800" cy="2590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This program prints Welcome to Java!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public class Welcome {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public static void main(String[] </a:t>
            </a:r>
            <a:r>
              <a:rPr lang="en-US" altLang="en-US" sz="2400" dirty="0" err="1">
                <a:latin typeface="Courier New" panose="02070309020205020404" pitchFamily="49" charset="0"/>
              </a:rPr>
              <a:t>args</a:t>
            </a:r>
            <a:r>
              <a:rPr lang="en-US" altLang="en-US" sz="2400" dirty="0">
                <a:latin typeface="Courier New" panose="02070309020205020404" pitchFamily="49" charset="0"/>
              </a:rPr>
              <a:t>) {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</a:rPr>
              <a:t>("Welcome to Java!");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  <a:endParaRPr lang="en-US" altLang="en-US" sz="2800" dirty="0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329BF81D-38CB-4E90-8DDD-622742E714A5}"/>
              </a:ext>
            </a:extLst>
          </p:cNvPr>
          <p:cNvSpPr txBox="1">
            <a:spLocks noChangeArrowheads="1"/>
          </p:cNvSpPr>
          <p:nvPr/>
        </p:nvSpPr>
        <p:spPr>
          <a:xfrm>
            <a:off x="2395384" y="1310335"/>
            <a:ext cx="8763000" cy="169485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Every Java program must have at least one class.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Each class has a name.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In this example, the class name is Welcome.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By convention, class names start with an uppercase letter.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865D-F9EC-4F11-9F09-DF3B89A64380}"/>
              </a:ext>
            </a:extLst>
          </p:cNvPr>
          <p:cNvSpPr/>
          <p:nvPr/>
        </p:nvSpPr>
        <p:spPr>
          <a:xfrm>
            <a:off x="5190978" y="3587262"/>
            <a:ext cx="1420837" cy="279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4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First Java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6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A95D86-A65D-484E-81A9-86D7E9FE22F5}"/>
              </a:ext>
            </a:extLst>
          </p:cNvPr>
          <p:cNvSpPr txBox="1">
            <a:spLocks/>
          </p:cNvSpPr>
          <p:nvPr/>
        </p:nvSpPr>
        <p:spPr>
          <a:xfrm>
            <a:off x="2820569" y="5890129"/>
            <a:ext cx="8337815" cy="60695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Output : Welcome to Java !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737090D-9ADB-4115-B731-B6745B23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570" y="3152261"/>
            <a:ext cx="8305800" cy="2590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This program prints Welcome to Java!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public class Welcome {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public static void main(String[] </a:t>
            </a:r>
            <a:r>
              <a:rPr lang="en-US" altLang="en-US" sz="2400" dirty="0" err="1">
                <a:latin typeface="Courier New" panose="02070309020205020404" pitchFamily="49" charset="0"/>
              </a:rPr>
              <a:t>args</a:t>
            </a:r>
            <a:r>
              <a:rPr lang="en-US" altLang="en-US" sz="2400" dirty="0">
                <a:latin typeface="Courier New" panose="02070309020205020404" pitchFamily="49" charset="0"/>
              </a:rPr>
              <a:t>) {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</a:rPr>
              <a:t>("Welcome to Java!");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  <a:endParaRPr lang="en-US" altLang="en-US" sz="2800" dirty="0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329BF81D-38CB-4E90-8DDD-622742E714A5}"/>
              </a:ext>
            </a:extLst>
          </p:cNvPr>
          <p:cNvSpPr txBox="1">
            <a:spLocks noChangeArrowheads="1"/>
          </p:cNvSpPr>
          <p:nvPr/>
        </p:nvSpPr>
        <p:spPr>
          <a:xfrm>
            <a:off x="2395384" y="1310335"/>
            <a:ext cx="8763000" cy="169485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Line 2 defines the main method.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In order to run a class, the class must contain a method named main.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The program is executed from the main method.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865D-F9EC-4F11-9F09-DF3B89A64380}"/>
              </a:ext>
            </a:extLst>
          </p:cNvPr>
          <p:cNvSpPr/>
          <p:nvPr/>
        </p:nvSpPr>
        <p:spPr>
          <a:xfrm>
            <a:off x="3249637" y="3938954"/>
            <a:ext cx="7005403" cy="365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1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First Java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6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A95D86-A65D-484E-81A9-86D7E9FE22F5}"/>
              </a:ext>
            </a:extLst>
          </p:cNvPr>
          <p:cNvSpPr txBox="1">
            <a:spLocks/>
          </p:cNvSpPr>
          <p:nvPr/>
        </p:nvSpPr>
        <p:spPr>
          <a:xfrm>
            <a:off x="2820569" y="5890129"/>
            <a:ext cx="8337815" cy="60695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Output : Welcome to Java !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737090D-9ADB-4115-B731-B6745B23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570" y="3152261"/>
            <a:ext cx="8305800" cy="2590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This program prints Welcome to Java!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public class Welcome {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public static void main(String[] </a:t>
            </a:r>
            <a:r>
              <a:rPr lang="en-US" altLang="en-US" sz="2400" dirty="0" err="1">
                <a:latin typeface="Courier New" panose="02070309020205020404" pitchFamily="49" charset="0"/>
              </a:rPr>
              <a:t>args</a:t>
            </a:r>
            <a:r>
              <a:rPr lang="en-US" altLang="en-US" sz="2400" dirty="0">
                <a:latin typeface="Courier New" panose="02070309020205020404" pitchFamily="49" charset="0"/>
              </a:rPr>
              <a:t>) {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</a:rPr>
              <a:t>("Welcome to Java!");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  <a:endParaRPr lang="en-US" altLang="en-US" sz="2800" dirty="0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329BF81D-38CB-4E90-8DDD-622742E714A5}"/>
              </a:ext>
            </a:extLst>
          </p:cNvPr>
          <p:cNvSpPr txBox="1">
            <a:spLocks noChangeArrowheads="1"/>
          </p:cNvSpPr>
          <p:nvPr/>
        </p:nvSpPr>
        <p:spPr>
          <a:xfrm>
            <a:off x="2395384" y="1310335"/>
            <a:ext cx="8763000" cy="169485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A statement represents an action or a sequence of actions.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The statement </a:t>
            </a:r>
            <a:r>
              <a:rPr lang="en-US" altLang="en-US" b="1" dirty="0" err="1">
                <a:latin typeface="Century Gothic" panose="020B0502020202020204" pitchFamily="34" charset="0"/>
              </a:rPr>
              <a:t>System.out.println</a:t>
            </a:r>
            <a:r>
              <a:rPr lang="en-US" altLang="en-US" b="1" dirty="0">
                <a:latin typeface="Century Gothic" panose="020B0502020202020204" pitchFamily="34" charset="0"/>
              </a:rPr>
              <a:t>("Welcome to Java!") in the program will display the greeting "Welcome to Java!" on the console.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865D-F9EC-4F11-9F09-DF3B89A64380}"/>
              </a:ext>
            </a:extLst>
          </p:cNvPr>
          <p:cNvSpPr/>
          <p:nvPr/>
        </p:nvSpPr>
        <p:spPr>
          <a:xfrm>
            <a:off x="3573194" y="4290651"/>
            <a:ext cx="7244861" cy="365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6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First Java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6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A95D86-A65D-484E-81A9-86D7E9FE22F5}"/>
              </a:ext>
            </a:extLst>
          </p:cNvPr>
          <p:cNvSpPr txBox="1">
            <a:spLocks/>
          </p:cNvSpPr>
          <p:nvPr/>
        </p:nvSpPr>
        <p:spPr>
          <a:xfrm>
            <a:off x="2820569" y="5890129"/>
            <a:ext cx="8337815" cy="60695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Output : Welcome to Java !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737090D-9ADB-4115-B731-B6745B23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570" y="3152261"/>
            <a:ext cx="8305800" cy="2590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This program prints Welcome to Java!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public class Welcome {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public static void main(String[] </a:t>
            </a:r>
            <a:r>
              <a:rPr lang="en-US" altLang="en-US" sz="2400" dirty="0" err="1">
                <a:latin typeface="Courier New" panose="02070309020205020404" pitchFamily="49" charset="0"/>
              </a:rPr>
              <a:t>args</a:t>
            </a:r>
            <a:r>
              <a:rPr lang="en-US" altLang="en-US" sz="2400" dirty="0">
                <a:latin typeface="Courier New" panose="02070309020205020404" pitchFamily="49" charset="0"/>
              </a:rPr>
              <a:t>) {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</a:rPr>
              <a:t>("Welcome to Java!");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  <a:endParaRPr lang="en-US" altLang="en-US" sz="2800" dirty="0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329BF81D-38CB-4E90-8DDD-622742E714A5}"/>
              </a:ext>
            </a:extLst>
          </p:cNvPr>
          <p:cNvSpPr txBox="1">
            <a:spLocks noChangeArrowheads="1"/>
          </p:cNvSpPr>
          <p:nvPr/>
        </p:nvSpPr>
        <p:spPr>
          <a:xfrm>
            <a:off x="2395384" y="1310335"/>
            <a:ext cx="8763000" cy="169485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A statement represents an action or a sequence of actions.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The statement </a:t>
            </a:r>
            <a:r>
              <a:rPr lang="en-US" altLang="en-US" b="1" dirty="0" err="1">
                <a:latin typeface="Century Gothic" panose="020B0502020202020204" pitchFamily="34" charset="0"/>
              </a:rPr>
              <a:t>System.out.println</a:t>
            </a:r>
            <a:r>
              <a:rPr lang="en-US" altLang="en-US" b="1" dirty="0">
                <a:latin typeface="Century Gothic" panose="020B0502020202020204" pitchFamily="34" charset="0"/>
              </a:rPr>
              <a:t>("Welcome to Java!") in the program will display the greeting "Welcome to Java!" on the console.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865D-F9EC-4F11-9F09-DF3B89A64380}"/>
              </a:ext>
            </a:extLst>
          </p:cNvPr>
          <p:cNvSpPr/>
          <p:nvPr/>
        </p:nvSpPr>
        <p:spPr>
          <a:xfrm>
            <a:off x="3573194" y="4290651"/>
            <a:ext cx="7244861" cy="365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5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First Java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6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A95D86-A65D-484E-81A9-86D7E9FE22F5}"/>
              </a:ext>
            </a:extLst>
          </p:cNvPr>
          <p:cNvSpPr txBox="1">
            <a:spLocks/>
          </p:cNvSpPr>
          <p:nvPr/>
        </p:nvSpPr>
        <p:spPr>
          <a:xfrm>
            <a:off x="2820569" y="5890129"/>
            <a:ext cx="8337815" cy="60695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Output : Welcome to Java !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737090D-9ADB-4115-B731-B6745B23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570" y="3152261"/>
            <a:ext cx="8305800" cy="2590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This program prints Welcome to Java!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public class Welcome {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public static void main(String[] </a:t>
            </a:r>
            <a:r>
              <a:rPr lang="en-US" altLang="en-US" sz="2400" dirty="0" err="1">
                <a:latin typeface="Courier New" panose="02070309020205020404" pitchFamily="49" charset="0"/>
              </a:rPr>
              <a:t>args</a:t>
            </a:r>
            <a:r>
              <a:rPr lang="en-US" altLang="en-US" sz="2400" dirty="0">
                <a:latin typeface="Courier New" panose="02070309020205020404" pitchFamily="49" charset="0"/>
              </a:rPr>
              <a:t>) {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</a:rPr>
              <a:t>("Welcome to Java!");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  <a:endParaRPr lang="en-US" altLang="en-US" sz="2800" dirty="0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329BF81D-38CB-4E90-8DDD-622742E714A5}"/>
              </a:ext>
            </a:extLst>
          </p:cNvPr>
          <p:cNvSpPr txBox="1">
            <a:spLocks noChangeArrowheads="1"/>
          </p:cNvSpPr>
          <p:nvPr/>
        </p:nvSpPr>
        <p:spPr>
          <a:xfrm>
            <a:off x="2395384" y="1310335"/>
            <a:ext cx="8763000" cy="169485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Every statement in Java terminates with a semicolon (;).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865D-F9EC-4F11-9F09-DF3B89A64380}"/>
              </a:ext>
            </a:extLst>
          </p:cNvPr>
          <p:cNvSpPr/>
          <p:nvPr/>
        </p:nvSpPr>
        <p:spPr>
          <a:xfrm>
            <a:off x="10564837" y="4290651"/>
            <a:ext cx="253218" cy="365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2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First Java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6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A95D86-A65D-484E-81A9-86D7E9FE22F5}"/>
              </a:ext>
            </a:extLst>
          </p:cNvPr>
          <p:cNvSpPr txBox="1">
            <a:spLocks/>
          </p:cNvSpPr>
          <p:nvPr/>
        </p:nvSpPr>
        <p:spPr>
          <a:xfrm>
            <a:off x="2820569" y="5890129"/>
            <a:ext cx="8337815" cy="60695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Output : Welcome to Java !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737090D-9ADB-4115-B731-B6745B23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570" y="3152261"/>
            <a:ext cx="8305800" cy="2590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This program prints Welcome to Java!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public class Welcome {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public static void main(String[] </a:t>
            </a:r>
            <a:r>
              <a:rPr lang="en-US" altLang="en-US" sz="2400" dirty="0" err="1">
                <a:latin typeface="Courier New" panose="02070309020205020404" pitchFamily="49" charset="0"/>
              </a:rPr>
              <a:t>args</a:t>
            </a:r>
            <a:r>
              <a:rPr lang="en-US" altLang="en-US" sz="2400" dirty="0">
                <a:latin typeface="Courier New" panose="02070309020205020404" pitchFamily="49" charset="0"/>
              </a:rPr>
              <a:t>) {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</a:rPr>
              <a:t>("Welcome to Java!");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  <a:endParaRPr lang="en-US" altLang="en-US" sz="2800" dirty="0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329BF81D-38CB-4E90-8DDD-622742E714A5}"/>
              </a:ext>
            </a:extLst>
          </p:cNvPr>
          <p:cNvSpPr txBox="1">
            <a:spLocks noChangeArrowheads="1"/>
          </p:cNvSpPr>
          <p:nvPr/>
        </p:nvSpPr>
        <p:spPr>
          <a:xfrm>
            <a:off x="2395384" y="1310335"/>
            <a:ext cx="8763000" cy="169485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Reserved words or keywords are words that have a specific meaning to the compiler and cannot be used for other purposes in the program.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For example, when the compiler sees the word class, it understands that the word after class is the name for the class.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865D-F9EC-4F11-9F09-DF3B89A64380}"/>
              </a:ext>
            </a:extLst>
          </p:cNvPr>
          <p:cNvSpPr/>
          <p:nvPr/>
        </p:nvSpPr>
        <p:spPr>
          <a:xfrm>
            <a:off x="2883870" y="3601331"/>
            <a:ext cx="2321176" cy="2703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1A02A1-6215-425C-ABAE-4A3AE0E14267}"/>
              </a:ext>
            </a:extLst>
          </p:cNvPr>
          <p:cNvSpPr/>
          <p:nvPr/>
        </p:nvSpPr>
        <p:spPr>
          <a:xfrm>
            <a:off x="3191015" y="3964747"/>
            <a:ext cx="3448935" cy="2703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9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First Java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2039" y="1119007"/>
            <a:ext cx="9689690" cy="476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A95D86-A65D-484E-81A9-86D7E9FE22F5}"/>
              </a:ext>
            </a:extLst>
          </p:cNvPr>
          <p:cNvSpPr txBox="1">
            <a:spLocks/>
          </p:cNvSpPr>
          <p:nvPr/>
        </p:nvSpPr>
        <p:spPr>
          <a:xfrm>
            <a:off x="2820569" y="5890129"/>
            <a:ext cx="8337815" cy="60695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Output : Welcome to Java !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737090D-9ADB-4115-B731-B6745B23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570" y="3152261"/>
            <a:ext cx="8305800" cy="2590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This program prints Welcome to Java!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public class Welcome {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public static void main(String[] </a:t>
            </a:r>
            <a:r>
              <a:rPr lang="en-US" altLang="en-US" sz="2400" dirty="0" err="1">
                <a:latin typeface="Courier New" panose="02070309020205020404" pitchFamily="49" charset="0"/>
              </a:rPr>
              <a:t>args</a:t>
            </a:r>
            <a:r>
              <a:rPr lang="en-US" altLang="en-US" sz="2400" dirty="0">
                <a:latin typeface="Courier New" panose="02070309020205020404" pitchFamily="49" charset="0"/>
              </a:rPr>
              <a:t>) {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</a:rPr>
              <a:t>("Welcome to Java!");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  <a:endParaRPr lang="en-US" altLang="en-US" sz="2800" dirty="0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329BF81D-38CB-4E90-8DDD-622742E714A5}"/>
              </a:ext>
            </a:extLst>
          </p:cNvPr>
          <p:cNvSpPr txBox="1">
            <a:spLocks noChangeArrowheads="1"/>
          </p:cNvSpPr>
          <p:nvPr/>
        </p:nvSpPr>
        <p:spPr>
          <a:xfrm>
            <a:off x="2395384" y="1310335"/>
            <a:ext cx="8763000" cy="169485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A pair of braces in a program forms a block that groups components of a program.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3470BF-733C-4580-86C8-9D0400F3B4D5}"/>
              </a:ext>
            </a:extLst>
          </p:cNvPr>
          <p:cNvGrpSpPr/>
          <p:nvPr/>
        </p:nvGrpSpPr>
        <p:grpSpPr>
          <a:xfrm>
            <a:off x="3176962" y="3779986"/>
            <a:ext cx="8716571" cy="1454415"/>
            <a:chOff x="3176962" y="1505242"/>
            <a:chExt cx="8716571" cy="341844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597C82-3239-44C1-8A8C-297BE9B2B9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5713" y="1505242"/>
              <a:ext cx="4410443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ABEE64-6666-4E66-91F4-C4E078F836C6}"/>
                </a:ext>
              </a:extLst>
            </p:cNvPr>
            <p:cNvCxnSpPr/>
            <p:nvPr/>
          </p:nvCxnSpPr>
          <p:spPr>
            <a:xfrm>
              <a:off x="11391883" y="1505242"/>
              <a:ext cx="0" cy="341844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F977033-EE1B-47EE-A156-B6E05FC7A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6962" y="4895557"/>
              <a:ext cx="8239194" cy="2813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DAC790-6D7E-430B-86F8-DAEDC6130252}"/>
                </a:ext>
              </a:extLst>
            </p:cNvPr>
            <p:cNvSpPr/>
            <p:nvPr/>
          </p:nvSpPr>
          <p:spPr>
            <a:xfrm rot="5400000">
              <a:off x="10697490" y="2989092"/>
              <a:ext cx="1997612" cy="394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Century Gothic" panose="020B0502020202020204" pitchFamily="34" charset="0"/>
                </a:rPr>
                <a:t>Class Block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EFC0A7-D83B-4462-B416-2746C7DB3620}"/>
              </a:ext>
            </a:extLst>
          </p:cNvPr>
          <p:cNvGrpSpPr/>
          <p:nvPr/>
        </p:nvGrpSpPr>
        <p:grpSpPr>
          <a:xfrm>
            <a:off x="3615398" y="4115754"/>
            <a:ext cx="7710903" cy="739768"/>
            <a:chOff x="3615398" y="2063550"/>
            <a:chExt cx="7710903" cy="2154413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B7D159-249E-4286-BDE1-22D90DDE89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22104" y="2092248"/>
              <a:ext cx="311599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E152C7D-D17C-4DAA-B1CA-017B1C4BA9DC}"/>
                </a:ext>
              </a:extLst>
            </p:cNvPr>
            <p:cNvCxnSpPr>
              <a:cxnSpLocks/>
            </p:cNvCxnSpPr>
            <p:nvPr/>
          </p:nvCxnSpPr>
          <p:spPr>
            <a:xfrm>
              <a:off x="10821612" y="2063550"/>
              <a:ext cx="1356" cy="2154413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404F8B-E0DF-444F-A79A-490F90B0AD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5398" y="4217963"/>
              <a:ext cx="7231843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9F5E96-9BAC-4790-995C-BDC8513B5428}"/>
                </a:ext>
              </a:extLst>
            </p:cNvPr>
            <p:cNvSpPr/>
            <p:nvPr/>
          </p:nvSpPr>
          <p:spPr>
            <a:xfrm rot="5400000">
              <a:off x="10130255" y="2902861"/>
              <a:ext cx="1997617" cy="394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Century Gothic" panose="020B0502020202020204" pitchFamily="34" charset="0"/>
                </a:rPr>
                <a:t>Method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744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6279" y="351693"/>
            <a:ext cx="6147582" cy="53457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Century Gothic" panose="020B0502020202020204" pitchFamily="34" charset="0"/>
              </a:rPr>
              <a:t>Syllabus:</a:t>
            </a:r>
          </a:p>
          <a:p>
            <a:pPr algn="l"/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2148840"/>
            <a:ext cx="457200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F64A9C-D67A-4E1C-A3BF-A319590A09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83627" y="881062"/>
            <a:ext cx="6257925" cy="5095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40E2EF-09B3-4354-BECA-438420D809B9}"/>
              </a:ext>
            </a:extLst>
          </p:cNvPr>
          <p:cNvCxnSpPr/>
          <p:nvPr/>
        </p:nvCxnSpPr>
        <p:spPr>
          <a:xfrm>
            <a:off x="7831394" y="2271252"/>
            <a:ext cx="33773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89D386-D193-4220-BE71-99E77FFBEDD5}"/>
              </a:ext>
            </a:extLst>
          </p:cNvPr>
          <p:cNvCxnSpPr>
            <a:cxnSpLocks/>
          </p:cNvCxnSpPr>
          <p:nvPr/>
        </p:nvCxnSpPr>
        <p:spPr>
          <a:xfrm>
            <a:off x="6287725" y="2408904"/>
            <a:ext cx="35052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0261F4E-4634-416C-85C4-6FBE289DCC70}"/>
              </a:ext>
            </a:extLst>
          </p:cNvPr>
          <p:cNvSpPr/>
          <p:nvPr/>
        </p:nvSpPr>
        <p:spPr>
          <a:xfrm>
            <a:off x="5614529" y="2408904"/>
            <a:ext cx="6257924" cy="3578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5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First Java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6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Why main method is defined this way?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Why </a:t>
            </a:r>
            <a:r>
              <a:rPr lang="en-US" b="1" dirty="0" err="1">
                <a:latin typeface="Century Gothic" panose="020B0502020202020204" pitchFamily="34" charset="0"/>
              </a:rPr>
              <a:t>System.out.println</a:t>
            </a:r>
            <a:r>
              <a:rPr lang="en-US" b="1" dirty="0">
                <a:latin typeface="Century Gothic" panose="020B0502020202020204" pitchFamily="34" charset="0"/>
              </a:rPr>
              <a:t>( … ) is used to display a message on the console?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Questions will be answered in subsequent discussions.</a:t>
            </a:r>
          </a:p>
          <a:p>
            <a:pPr algn="l">
              <a:lnSpc>
                <a:spcPct val="150000"/>
              </a:lnSpc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4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More Java 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5"/>
            <a:ext cx="9689690" cy="3997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75000"/>
            </a:pPr>
            <a:r>
              <a:rPr lang="en-US" sz="2000" dirty="0">
                <a:latin typeface="Courier New" panose="02070309020205020404" pitchFamily="49" charset="0"/>
              </a:rPr>
              <a:t>public class Welcome {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75000"/>
            </a:pPr>
            <a:r>
              <a:rPr lang="en-US" sz="2000" dirty="0">
                <a:latin typeface="Courier New" panose="02070309020205020404" pitchFamily="49" charset="0"/>
              </a:rPr>
              <a:t>	public static void main(String[ ] </a:t>
            </a:r>
            <a:r>
              <a:rPr lang="en-US" sz="2000" dirty="0" err="1">
                <a:latin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</a:rPr>
              <a:t>) {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75000"/>
            </a:pPr>
            <a:r>
              <a:rPr lang="en-US" sz="2000" dirty="0">
                <a:latin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(“Programming is fun !”);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75000"/>
            </a:pPr>
            <a:r>
              <a:rPr lang="en-US" sz="2000" dirty="0">
                <a:latin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(“Fundamentals first”);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75000"/>
            </a:pPr>
            <a:r>
              <a:rPr lang="en-US" sz="2000" dirty="0">
                <a:latin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(“Problem Driven”);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75000"/>
            </a:pPr>
            <a:r>
              <a:rPr lang="en-US" sz="2000" dirty="0">
                <a:latin typeface="Courier New" panose="02070309020205020404" pitchFamily="49" charset="0"/>
              </a:rPr>
              <a:t>	}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75000"/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A95D86-A65D-484E-81A9-86D7E9FE22F5}"/>
              </a:ext>
            </a:extLst>
          </p:cNvPr>
          <p:cNvSpPr txBox="1">
            <a:spLocks/>
          </p:cNvSpPr>
          <p:nvPr/>
        </p:nvSpPr>
        <p:spPr>
          <a:xfrm>
            <a:off x="1934611" y="5120641"/>
            <a:ext cx="9689690" cy="137643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Output : Programming is fun !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Fundamentals first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Problem Driven</a:t>
            </a:r>
          </a:p>
        </p:txBody>
      </p:sp>
    </p:spTree>
    <p:extLst>
      <p:ext uri="{BB962C8B-B14F-4D97-AF65-F5344CB8AC3E}">
        <p14:creationId xmlns:p14="http://schemas.microsoft.com/office/powerpoint/2010/main" val="341902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More Java 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5"/>
            <a:ext cx="9689690" cy="3997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75000"/>
            </a:pPr>
            <a:r>
              <a:rPr lang="en-US" sz="2000" dirty="0">
                <a:latin typeface="Courier New" panose="02070309020205020404" pitchFamily="49" charset="0"/>
              </a:rPr>
              <a:t>public class Welcome {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75000"/>
            </a:pPr>
            <a:r>
              <a:rPr lang="en-US" sz="2000" dirty="0">
                <a:latin typeface="Courier New" panose="02070309020205020404" pitchFamily="49" charset="0"/>
              </a:rPr>
              <a:t>	public static void main(String[ ] </a:t>
            </a:r>
            <a:r>
              <a:rPr lang="en-US" sz="2000" dirty="0" err="1">
                <a:latin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</a:rPr>
              <a:t>) {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75000"/>
            </a:pPr>
            <a:r>
              <a:rPr lang="en-US" sz="2000" dirty="0">
                <a:latin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((10.5 + 2 * 3) / (45 – 3.5));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75000"/>
            </a:pPr>
            <a:r>
              <a:rPr lang="en-US" sz="2000" dirty="0">
                <a:latin typeface="Courier New" panose="02070309020205020404" pitchFamily="49" charset="0"/>
              </a:rPr>
              <a:t>	}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75000"/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AD9C26C-56FD-4700-989D-23D54915B260}"/>
              </a:ext>
            </a:extLst>
          </p:cNvPr>
          <p:cNvSpPr txBox="1">
            <a:spLocks/>
          </p:cNvSpPr>
          <p:nvPr/>
        </p:nvSpPr>
        <p:spPr>
          <a:xfrm>
            <a:off x="1934611" y="5890129"/>
            <a:ext cx="9689690" cy="60695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Output : 0.39759036144578314</a:t>
            </a:r>
          </a:p>
        </p:txBody>
      </p:sp>
    </p:spTree>
    <p:extLst>
      <p:ext uri="{BB962C8B-B14F-4D97-AF65-F5344CB8AC3E}">
        <p14:creationId xmlns:p14="http://schemas.microsoft.com/office/powerpoint/2010/main" val="4761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Creating, Compiling and Executing a Java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764294A-3990-4D27-9A51-2328488318DB}"/>
              </a:ext>
            </a:extLst>
          </p:cNvPr>
          <p:cNvSpPr txBox="1">
            <a:spLocks/>
          </p:cNvSpPr>
          <p:nvPr/>
        </p:nvSpPr>
        <p:spPr>
          <a:xfrm>
            <a:off x="1936959" y="1123525"/>
            <a:ext cx="9689690" cy="3997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Creating a Java Program: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Save Java program in a 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.java file</a:t>
            </a:r>
            <a:r>
              <a:rPr lang="en-US" b="1" dirty="0">
                <a:latin typeface="Century Gothic" panose="020B0502020202020204" pitchFamily="34" charset="0"/>
              </a:rPr>
              <a:t>.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Text editor – Notepad, Notepad++.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IDE – </a:t>
            </a:r>
            <a:r>
              <a:rPr lang="en-US" b="1" dirty="0" err="1">
                <a:latin typeface="Century Gothic" panose="020B0502020202020204" pitchFamily="34" charset="0"/>
              </a:rPr>
              <a:t>Netbeans</a:t>
            </a:r>
            <a:r>
              <a:rPr lang="en-US" b="1" dirty="0">
                <a:latin typeface="Century Gothic" panose="020B0502020202020204" pitchFamily="34" charset="0"/>
              </a:rPr>
              <a:t> or Eclipse.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Source file must end with the extension .java and must have the same exact name as the public class name.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Ex: 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Welcome.java.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BDD6608-D3C7-4ECF-A3F8-1281937C5749}"/>
              </a:ext>
            </a:extLst>
          </p:cNvPr>
          <p:cNvSpPr txBox="1">
            <a:spLocks/>
          </p:cNvSpPr>
          <p:nvPr/>
        </p:nvSpPr>
        <p:spPr>
          <a:xfrm>
            <a:off x="5936565" y="4345028"/>
            <a:ext cx="6126181" cy="212610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 ]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//Display message Welcome to Java ! on the console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(“Welcome to Java !”);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38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Creating, Compiling and Executing a Java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764294A-3990-4D27-9A51-2328488318DB}"/>
              </a:ext>
            </a:extLst>
          </p:cNvPr>
          <p:cNvSpPr txBox="1">
            <a:spLocks/>
          </p:cNvSpPr>
          <p:nvPr/>
        </p:nvSpPr>
        <p:spPr>
          <a:xfrm>
            <a:off x="1936959" y="1123525"/>
            <a:ext cx="9689690" cy="3997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Compiling a Java Program: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Compile it into a 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.class file</a:t>
            </a:r>
            <a:r>
              <a:rPr lang="en-US" b="1" dirty="0">
                <a:latin typeface="Century Gothic" panose="020B0502020202020204" pitchFamily="34" charset="0"/>
              </a:rPr>
              <a:t>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JDK – We will use JDK 8. Latest version is JDK 15.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Ex: </a:t>
            </a:r>
            <a:r>
              <a:rPr lang="en-US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javac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Welcome.java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Creating, Compiling and Executing a Java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764294A-3990-4D27-9A51-2328488318DB}"/>
              </a:ext>
            </a:extLst>
          </p:cNvPr>
          <p:cNvSpPr txBox="1">
            <a:spLocks/>
          </p:cNvSpPr>
          <p:nvPr/>
        </p:nvSpPr>
        <p:spPr>
          <a:xfrm>
            <a:off x="1936959" y="1123525"/>
            <a:ext cx="9689690" cy="5052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Compiling a Java Program: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The Java architectures is divided into two major parts – 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The Java compiler and 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The Java runtime (also known as VM or JVM).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The compiler part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Since Java has to run on many platforms with same compiled code, the compiler cannot generate machine or platform dependent output (or binary exe files). 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So, if a Java program is compiled on Windows, and user wants to run it on Linux say, then the Java compiler cannot compile the Java program in the same way a C program is compiled.  That would only run on Windows. 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So, Java compiler generates a bytecode file which is a kind of machine language that only a Java VM can understand.</a:t>
            </a:r>
          </a:p>
        </p:txBody>
      </p:sp>
    </p:spTree>
    <p:extLst>
      <p:ext uri="{BB962C8B-B14F-4D97-AF65-F5344CB8AC3E}">
        <p14:creationId xmlns:p14="http://schemas.microsoft.com/office/powerpoint/2010/main" val="1950043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Creating, Compiling and Executing a Java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764294A-3990-4D27-9A51-2328488318DB}"/>
              </a:ext>
            </a:extLst>
          </p:cNvPr>
          <p:cNvSpPr txBox="1">
            <a:spLocks/>
          </p:cNvSpPr>
          <p:nvPr/>
        </p:nvSpPr>
        <p:spPr>
          <a:xfrm>
            <a:off x="1936959" y="1123525"/>
            <a:ext cx="9689690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Compiling a Java Program: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The interpreter (so called) part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Java VM reads the bytecode and execute the instructions 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(remember that the compiler is same for all platforms, while the interpreter is platform specific)</a:t>
            </a:r>
            <a:r>
              <a:rPr lang="en-US" b="1" dirty="0">
                <a:latin typeface="Century Gothic" panose="020B0502020202020204" pitchFamily="34" charset="0"/>
              </a:rPr>
              <a:t>. 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The VM does conversion of bytecode int machine code by using a interpreter. 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In most cases a one-to-one mapping – does not generally require the complexities of a full fledged compiler.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Of course, now Java VM has improved a lot and with the introduction of Java Hotspot compilers and JIT, things are much more complex.</a:t>
            </a:r>
          </a:p>
        </p:txBody>
      </p:sp>
    </p:spTree>
    <p:extLst>
      <p:ext uri="{BB962C8B-B14F-4D97-AF65-F5344CB8AC3E}">
        <p14:creationId xmlns:p14="http://schemas.microsoft.com/office/powerpoint/2010/main" val="3538982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Creating, Compiling and Executing a Java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764294A-3990-4D27-9A51-2328488318DB}"/>
              </a:ext>
            </a:extLst>
          </p:cNvPr>
          <p:cNvSpPr txBox="1">
            <a:spLocks/>
          </p:cNvSpPr>
          <p:nvPr/>
        </p:nvSpPr>
        <p:spPr>
          <a:xfrm>
            <a:off x="1936959" y="1123525"/>
            <a:ext cx="9689690" cy="53827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Executing a Java Program: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JVM first loads the bytecode of the class to memory using a program called the 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class loader</a:t>
            </a:r>
            <a:r>
              <a:rPr lang="en-US" b="1" dirty="0">
                <a:latin typeface="Century Gothic" panose="020B0502020202020204" pitchFamily="34" charset="0"/>
              </a:rPr>
              <a:t>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Class loader dynamically loads all the classes used in the program just before they are needed.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Next, JVM uses a program called the 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bytecode verifier </a:t>
            </a:r>
            <a:r>
              <a:rPr lang="en-US" b="1" dirty="0">
                <a:latin typeface="Century Gothic" panose="020B0502020202020204" pitchFamily="34" charset="0"/>
              </a:rPr>
              <a:t>to check the validity of the bytecode + ensure that the bytecode does not violate Java’s security restrictions.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Finally, JVM uses 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JIT compiler </a:t>
            </a:r>
            <a:r>
              <a:rPr lang="en-US" b="1" dirty="0">
                <a:latin typeface="Century Gothic" panose="020B0502020202020204" pitchFamily="34" charset="0"/>
              </a:rPr>
              <a:t>which helps improve the performance of Java programs by compiling bytecodes into native machine code at run time.</a:t>
            </a:r>
          </a:p>
        </p:txBody>
      </p:sp>
    </p:spTree>
    <p:extLst>
      <p:ext uri="{BB962C8B-B14F-4D97-AF65-F5344CB8AC3E}">
        <p14:creationId xmlns:p14="http://schemas.microsoft.com/office/powerpoint/2010/main" val="1907941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Creating, Compiling and Executing a Java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764294A-3990-4D27-9A51-2328488318DB}"/>
              </a:ext>
            </a:extLst>
          </p:cNvPr>
          <p:cNvSpPr txBox="1">
            <a:spLocks/>
          </p:cNvSpPr>
          <p:nvPr/>
        </p:nvSpPr>
        <p:spPr>
          <a:xfrm>
            <a:off x="1936959" y="1123525"/>
            <a:ext cx="9689690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Executing a Java Program: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Command to Run Java Program: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java Welcome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9214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Creating, Compiling and Executing a Java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7C0320C6-ED71-44C7-85AC-880319F67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983" y="947467"/>
            <a:ext cx="7772400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1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3009" y="351693"/>
            <a:ext cx="6147582" cy="544427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Century Gothic" panose="020B0502020202020204" pitchFamily="34" charset="0"/>
              </a:rPr>
              <a:t>Course Outcomes: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Describe building blocks of OOPs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Categorize compile time and runtime errors in programs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Use collection framework in programs to optimize execution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Develop programs using JavaFX, Thread and IO programming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2148840"/>
            <a:ext cx="457200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032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925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Programming Style and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764294A-3990-4D27-9A51-2328488318DB}"/>
              </a:ext>
            </a:extLst>
          </p:cNvPr>
          <p:cNvSpPr txBox="1">
            <a:spLocks/>
          </p:cNvSpPr>
          <p:nvPr/>
        </p:nvSpPr>
        <p:spPr>
          <a:xfrm>
            <a:off x="1936959" y="1123525"/>
            <a:ext cx="9689690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Programming Styles – what programs look like.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Bad programming style – hard to read the program.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Documentation – body of explanatory remarks and comments pertaining to a program.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Good programming style and proper documentation – easy to read and help programmers prevent errors.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6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925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Programming Style and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764294A-3990-4D27-9A51-2328488318DB}"/>
              </a:ext>
            </a:extLst>
          </p:cNvPr>
          <p:cNvSpPr txBox="1">
            <a:spLocks/>
          </p:cNvSpPr>
          <p:nvPr/>
        </p:nvSpPr>
        <p:spPr>
          <a:xfrm>
            <a:off x="1936959" y="1123525"/>
            <a:ext cx="9689690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Appropriate Comments and Comment Styles: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Include a summary at the beginning of the program 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What the program does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Its key features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Its supporting data structures and 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Any unique techniques it uses. 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Include your name, class section, instructor, date, and a brief description at the beginning of the program. 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1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925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Programming Style and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6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Appropriate Comments and Comment Styles: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Single line Comment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Preceded by two slashes(//) on a line.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Ex: 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//This application program displays Welcome to Java !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Block or Paragraph Comment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Enclosed between /* and */ on one or several lines.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 1: 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/* This application program displays Welcome to Java ! */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 2: 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/* This application program </a:t>
            </a:r>
          </a:p>
          <a:p>
            <a:pPr lvl="2"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displays Welcome to Java ! */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8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925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Programming Style and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6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Appropriate Comments and Comment Styles: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Javadoc Comments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Begin with /** and end with */.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Can be extracted into an 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HTML file </a:t>
            </a:r>
            <a:r>
              <a:rPr lang="en-US" b="1" dirty="0">
                <a:latin typeface="Century Gothic" panose="020B0502020202020204" pitchFamily="34" charset="0"/>
              </a:rPr>
              <a:t>using the JDK’s </a:t>
            </a:r>
            <a:r>
              <a:rPr lang="en-US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javadoc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command</a:t>
            </a:r>
            <a:r>
              <a:rPr lang="en-US" b="1" dirty="0">
                <a:latin typeface="Century Gothic" panose="020B0502020202020204" pitchFamily="34" charset="0"/>
              </a:rPr>
              <a:t>. 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Used for commenting on an entire class or an entire method.</a:t>
            </a:r>
          </a:p>
        </p:txBody>
      </p:sp>
    </p:spTree>
    <p:extLst>
      <p:ext uri="{BB962C8B-B14F-4D97-AF65-F5344CB8AC3E}">
        <p14:creationId xmlns:p14="http://schemas.microsoft.com/office/powerpoint/2010/main" val="290365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925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Programming Style and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6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Naming Conventions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Choose meaningful and descriptive names.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Class names: 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Capitalize the first letter of each word in the name.  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For example, the class name </a:t>
            </a:r>
            <a:r>
              <a:rPr lang="en-US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ComputeExpression</a:t>
            </a:r>
            <a:r>
              <a:rPr lang="en-US" b="1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680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925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Programming Style and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6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Proper Indentation and Spacing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Makes programs clear and easy to read.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Indent each subcomponent or statement at least two spaces more than the construct within which it is nested.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Single space should be added on both sides of a binary operator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Ex: </a:t>
            </a:r>
            <a:r>
              <a:rPr lang="en-US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System.out.println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(3+4*4);			</a:t>
            </a:r>
          </a:p>
          <a:p>
            <a:pPr lvl="1"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    </a:t>
            </a:r>
            <a:r>
              <a:rPr lang="en-US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System.out.println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(3 + 4 * 4);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C6E5DE-1388-40CC-B197-4E390DF77E99}"/>
              </a:ext>
            </a:extLst>
          </p:cNvPr>
          <p:cNvSpPr/>
          <p:nvPr/>
        </p:nvSpPr>
        <p:spPr>
          <a:xfrm>
            <a:off x="7820167" y="3821373"/>
            <a:ext cx="1651379" cy="4503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Bad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E8B16C-6DDD-4445-AC89-3A8E796B5B66}"/>
              </a:ext>
            </a:extLst>
          </p:cNvPr>
          <p:cNvSpPr/>
          <p:nvPr/>
        </p:nvSpPr>
        <p:spPr>
          <a:xfrm>
            <a:off x="7822441" y="4342265"/>
            <a:ext cx="1651379" cy="4503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Good Style</a:t>
            </a:r>
          </a:p>
        </p:txBody>
      </p:sp>
    </p:spTree>
    <p:extLst>
      <p:ext uri="{BB962C8B-B14F-4D97-AF65-F5344CB8AC3E}">
        <p14:creationId xmlns:p14="http://schemas.microsoft.com/office/powerpoint/2010/main" val="371821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925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Programming Style and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6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Block Styles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Two popular styles: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F1848E-F0EA-44A4-B63C-B46EC07A27D5}"/>
              </a:ext>
            </a:extLst>
          </p:cNvPr>
          <p:cNvSpPr txBox="1">
            <a:spLocks/>
          </p:cNvSpPr>
          <p:nvPr/>
        </p:nvSpPr>
        <p:spPr>
          <a:xfrm>
            <a:off x="2811223" y="2952954"/>
            <a:ext cx="4381147" cy="278152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public static void main(String[ ]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(“Block Styles !”);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6C30D05-1EF0-4B43-861C-140A7AD2B4DB}"/>
              </a:ext>
            </a:extLst>
          </p:cNvPr>
          <p:cNvSpPr txBox="1">
            <a:spLocks/>
          </p:cNvSpPr>
          <p:nvPr/>
        </p:nvSpPr>
        <p:spPr>
          <a:xfrm>
            <a:off x="7453745" y="2955226"/>
            <a:ext cx="4381147" cy="277925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public static void main(String[ ]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(“Block Styles !”);</a:t>
            </a:r>
          </a:p>
          <a:p>
            <a:pPr algn="l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algn="l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54711C-515F-40EC-94F6-463B3709B095}"/>
              </a:ext>
            </a:extLst>
          </p:cNvPr>
          <p:cNvSpPr/>
          <p:nvPr/>
        </p:nvSpPr>
        <p:spPr>
          <a:xfrm>
            <a:off x="3609616" y="2265528"/>
            <a:ext cx="2784359" cy="5225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Next-line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B57E61-3BEA-42AB-B05F-3360AA98FAAC}"/>
              </a:ext>
            </a:extLst>
          </p:cNvPr>
          <p:cNvSpPr/>
          <p:nvPr/>
        </p:nvSpPr>
        <p:spPr>
          <a:xfrm>
            <a:off x="8244279" y="2265528"/>
            <a:ext cx="2800078" cy="5225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End-of-line style</a:t>
            </a:r>
          </a:p>
        </p:txBody>
      </p:sp>
    </p:spTree>
    <p:extLst>
      <p:ext uri="{BB962C8B-B14F-4D97-AF65-F5344CB8AC3E}">
        <p14:creationId xmlns:p14="http://schemas.microsoft.com/office/powerpoint/2010/main" val="65175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Programming Errors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6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Syntax Errors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Detected by the compiler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Runtime Errors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Causes the program to abort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Logic Errors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Produces incorrect result</a:t>
            </a:r>
          </a:p>
        </p:txBody>
      </p:sp>
    </p:spTree>
    <p:extLst>
      <p:ext uri="{BB962C8B-B14F-4D97-AF65-F5344CB8AC3E}">
        <p14:creationId xmlns:p14="http://schemas.microsoft.com/office/powerpoint/2010/main" val="28447880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Programming Errors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A4CEF16-E9D4-4BDC-AF1E-EC6832E231D7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6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Examples: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8C20954-A422-4271-A43A-06CE7BD4B3AA}"/>
              </a:ext>
            </a:extLst>
          </p:cNvPr>
          <p:cNvSpPr txBox="1">
            <a:spLocks/>
          </p:cNvSpPr>
          <p:nvPr/>
        </p:nvSpPr>
        <p:spPr>
          <a:xfrm>
            <a:off x="1745239" y="2373816"/>
            <a:ext cx="4940705" cy="211036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ShowSyntaxErrors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main(String[]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("Welcome to Java);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872231-4862-401D-B71A-719547881634}"/>
              </a:ext>
            </a:extLst>
          </p:cNvPr>
          <p:cNvSpPr txBox="1">
            <a:spLocks/>
          </p:cNvSpPr>
          <p:nvPr/>
        </p:nvSpPr>
        <p:spPr>
          <a:xfrm>
            <a:off x="7153492" y="2373817"/>
            <a:ext cx="4940705" cy="211036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ShowRuntimeErrors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 / 0);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1FB1EDC-143B-48A5-A3D7-F98EE4BA2D23}"/>
              </a:ext>
            </a:extLst>
          </p:cNvPr>
          <p:cNvSpPr txBox="1">
            <a:spLocks/>
          </p:cNvSpPr>
          <p:nvPr/>
        </p:nvSpPr>
        <p:spPr>
          <a:xfrm>
            <a:off x="4521751" y="4677116"/>
            <a:ext cx="4940705" cy="211036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ShowLogicErrors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("Celsius 35 is Fahrenheit degree ");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((9 / 5) * 35 + 32);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831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Programming Errors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6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Common Errors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Missing Braces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89A3F6B-AC2E-45D8-ABF6-6DA57A104B1B}"/>
              </a:ext>
            </a:extLst>
          </p:cNvPr>
          <p:cNvSpPr txBox="1">
            <a:spLocks/>
          </p:cNvSpPr>
          <p:nvPr/>
        </p:nvSpPr>
        <p:spPr>
          <a:xfrm>
            <a:off x="2837059" y="2373816"/>
            <a:ext cx="4940705" cy="211036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Welcome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………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994043-E69B-49A6-AD24-6EB8D67AAAA2}"/>
              </a:ext>
            </a:extLst>
          </p:cNvPr>
          <p:cNvCxnSpPr>
            <a:cxnSpLocks/>
          </p:cNvCxnSpPr>
          <p:nvPr/>
        </p:nvCxnSpPr>
        <p:spPr>
          <a:xfrm flipH="1">
            <a:off x="3603009" y="4125045"/>
            <a:ext cx="72333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38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3009" y="351693"/>
            <a:ext cx="6147582" cy="544427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1" dirty="0">
                <a:latin typeface="Century Gothic" panose="020B0502020202020204" pitchFamily="34" charset="0"/>
              </a:rPr>
              <a:t>Reference Books: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Intro to Java Programming, 10</a:t>
            </a:r>
            <a:r>
              <a:rPr lang="en-US" b="1" baseline="30000" dirty="0">
                <a:latin typeface="Century Gothic" panose="020B0502020202020204" pitchFamily="34" charset="0"/>
              </a:rPr>
              <a:t>th</a:t>
            </a:r>
            <a:r>
              <a:rPr lang="en-US" b="1" dirty="0">
                <a:latin typeface="Century Gothic" panose="020B0502020202020204" pitchFamily="34" charset="0"/>
              </a:rPr>
              <a:t> edition, </a:t>
            </a:r>
            <a:r>
              <a:rPr lang="en-US" b="1" dirty="0" err="1">
                <a:latin typeface="Century Gothic" panose="020B0502020202020204" pitchFamily="34" charset="0"/>
              </a:rPr>
              <a:t>Y.Daniel</a:t>
            </a:r>
            <a:r>
              <a:rPr lang="en-US" b="1" dirty="0">
                <a:latin typeface="Century Gothic" panose="020B0502020202020204" pitchFamily="34" charset="0"/>
              </a:rPr>
              <a:t> Liang, Pearson 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Object oriented programming with Java , Rajkumar </a:t>
            </a:r>
            <a:r>
              <a:rPr lang="en-US" b="1" dirty="0" err="1">
                <a:latin typeface="Century Gothic" panose="020B0502020202020204" pitchFamily="34" charset="0"/>
              </a:rPr>
              <a:t>Buyya,S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Thamarai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Selvi</a:t>
            </a:r>
            <a:r>
              <a:rPr lang="en-US" b="1" dirty="0">
                <a:latin typeface="Century Gothic" panose="020B0502020202020204" pitchFamily="34" charset="0"/>
              </a:rPr>
              <a:t>, </a:t>
            </a:r>
            <a:r>
              <a:rPr lang="en-US" b="1" dirty="0" err="1">
                <a:latin typeface="Century Gothic" panose="020B0502020202020204" pitchFamily="34" charset="0"/>
              </a:rPr>
              <a:t>Xingchen</a:t>
            </a:r>
            <a:r>
              <a:rPr lang="en-US" b="1" dirty="0">
                <a:latin typeface="Century Gothic" panose="020B0502020202020204" pitchFamily="34" charset="0"/>
              </a:rPr>
              <a:t> Chu, </a:t>
            </a:r>
            <a:r>
              <a:rPr lang="en-US" b="1" dirty="0" err="1">
                <a:latin typeface="Century Gothic" panose="020B0502020202020204" pitchFamily="34" charset="0"/>
              </a:rPr>
              <a:t>McGrawHill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Programming in Java, </a:t>
            </a:r>
            <a:r>
              <a:rPr lang="en-US" b="1" dirty="0" err="1">
                <a:latin typeface="Century Gothic" panose="020B0502020202020204" pitchFamily="34" charset="0"/>
              </a:rPr>
              <a:t>Sachin</a:t>
            </a:r>
            <a:r>
              <a:rPr lang="en-US" b="1" dirty="0">
                <a:latin typeface="Century Gothic" panose="020B0502020202020204" pitchFamily="34" charset="0"/>
              </a:rPr>
              <a:t> Malhotra, Saurabh Choudhary, Oxford 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Programming with JAVA , E </a:t>
            </a:r>
            <a:r>
              <a:rPr lang="en-US" b="1" dirty="0" err="1">
                <a:latin typeface="Century Gothic" panose="020B0502020202020204" pitchFamily="34" charset="0"/>
              </a:rPr>
              <a:t>Balagurusamy</a:t>
            </a:r>
            <a:r>
              <a:rPr lang="en-US" b="1" dirty="0">
                <a:latin typeface="Century Gothic" panose="020B0502020202020204" pitchFamily="34" charset="0"/>
              </a:rPr>
              <a:t>, </a:t>
            </a:r>
            <a:r>
              <a:rPr lang="en-US" b="1" dirty="0" err="1">
                <a:latin typeface="Century Gothic" panose="020B0502020202020204" pitchFamily="34" charset="0"/>
              </a:rPr>
              <a:t>McGrawHill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CORE JAVA volume -I Cay </a:t>
            </a:r>
            <a:r>
              <a:rPr lang="en-US" b="1" dirty="0" err="1">
                <a:latin typeface="Century Gothic" panose="020B0502020202020204" pitchFamily="34" charset="0"/>
              </a:rPr>
              <a:t>Horstmann</a:t>
            </a:r>
            <a:r>
              <a:rPr lang="en-US" b="1" dirty="0">
                <a:latin typeface="Century Gothic" panose="020B0502020202020204" pitchFamily="34" charset="0"/>
              </a:rPr>
              <a:t>, Pearson 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2148840"/>
            <a:ext cx="457200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094658-DEED-49B3-8335-CF322D3BA63A}"/>
              </a:ext>
            </a:extLst>
          </p:cNvPr>
          <p:cNvSpPr/>
          <p:nvPr/>
        </p:nvSpPr>
        <p:spPr>
          <a:xfrm>
            <a:off x="5964702" y="647114"/>
            <a:ext cx="5416061" cy="815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6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Programming Errors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6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Common Errors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Missing Semicolons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29926DB-16BE-4B19-9A56-24CF3BD8C4C9}"/>
              </a:ext>
            </a:extLst>
          </p:cNvPr>
          <p:cNvSpPr txBox="1">
            <a:spLocks/>
          </p:cNvSpPr>
          <p:nvPr/>
        </p:nvSpPr>
        <p:spPr>
          <a:xfrm>
            <a:off x="2837059" y="2373816"/>
            <a:ext cx="7958320" cy="351631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("Programming is fun !");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("Fundamentals First");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("Problem Driven")	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287D38-890A-4605-970B-8F86BE5E74D2}"/>
              </a:ext>
            </a:extLst>
          </p:cNvPr>
          <p:cNvCxnSpPr>
            <a:cxnSpLocks/>
          </p:cNvCxnSpPr>
          <p:nvPr/>
        </p:nvCxnSpPr>
        <p:spPr>
          <a:xfrm flipH="1" flipV="1">
            <a:off x="9354941" y="4503761"/>
            <a:ext cx="1" cy="54933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54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Programming Errors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6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Common Errors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Missing Quotation Marks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6ECD8F6-69E0-4BE2-9D53-441F4DE97D9B}"/>
              </a:ext>
            </a:extLst>
          </p:cNvPr>
          <p:cNvSpPr txBox="1">
            <a:spLocks/>
          </p:cNvSpPr>
          <p:nvPr/>
        </p:nvSpPr>
        <p:spPr>
          <a:xfrm>
            <a:off x="2837059" y="2373817"/>
            <a:ext cx="9241210" cy="29078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Test{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("Problem Driven );	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B32073-17F1-4FE6-B8A8-9723E10F25AF}"/>
              </a:ext>
            </a:extLst>
          </p:cNvPr>
          <p:cNvCxnSpPr>
            <a:cxnSpLocks/>
          </p:cNvCxnSpPr>
          <p:nvPr/>
        </p:nvCxnSpPr>
        <p:spPr>
          <a:xfrm flipV="1">
            <a:off x="9286702" y="3998795"/>
            <a:ext cx="0" cy="37190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0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Programming Errors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6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Common Errors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entury Gothic" panose="020B0502020202020204" pitchFamily="34" charset="0"/>
              </a:rPr>
              <a:t>Misspelling Names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0EE1FE1-6A59-474C-87C6-076A1183F28A}"/>
              </a:ext>
            </a:extLst>
          </p:cNvPr>
          <p:cNvSpPr txBox="1">
            <a:spLocks/>
          </p:cNvSpPr>
          <p:nvPr/>
        </p:nvSpPr>
        <p:spPr>
          <a:xfrm>
            <a:off x="2837059" y="2373817"/>
            <a:ext cx="9241210" cy="29078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Test{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((10.5 + 2 * 3) / (45 – 3.5));	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D007E8-8835-4DDE-A02F-4C61BFDFC117}"/>
              </a:ext>
            </a:extLst>
          </p:cNvPr>
          <p:cNvCxnSpPr>
            <a:cxnSpLocks/>
          </p:cNvCxnSpPr>
          <p:nvPr/>
        </p:nvCxnSpPr>
        <p:spPr>
          <a:xfrm>
            <a:off x="6366081" y="2674962"/>
            <a:ext cx="1" cy="38213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3C224B-6AC5-4E3B-B392-30A0A11D231B}"/>
              </a:ext>
            </a:extLst>
          </p:cNvPr>
          <p:cNvCxnSpPr>
            <a:cxnSpLocks/>
          </p:cNvCxnSpPr>
          <p:nvPr/>
        </p:nvCxnSpPr>
        <p:spPr>
          <a:xfrm>
            <a:off x="7118984" y="2688609"/>
            <a:ext cx="1" cy="38213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39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6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b="1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b="1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6000" b="1" dirty="0">
                <a:latin typeface="Century Gothic" panose="020B050202020202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2163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What is Programming?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Programming means to create or develop software, which is also called a program.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Software contains the instructions that tell a computer – or a computerized device – what to 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8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Programming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Many Programming Languages are available.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Example: C, C++, Java, </a:t>
            </a:r>
            <a:r>
              <a:rPr lang="en-US" b="1" dirty="0" err="1">
                <a:latin typeface="Century Gothic" panose="020B0502020202020204" pitchFamily="34" charset="0"/>
              </a:rPr>
              <a:t>.Net</a:t>
            </a:r>
            <a:r>
              <a:rPr lang="en-US" b="1" dirty="0">
                <a:latin typeface="Century Gothic" panose="020B0502020202020204" pitchFamily="34" charset="0"/>
              </a:rPr>
              <a:t>, Python, etc.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Each language was invented for a specific purpose: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To build on the strengths of a previous language or 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To give the programmer a new and unique set of tools.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Which one is the BEST?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No “BEST” – each one has its own strengths and weaknesses.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Seasoned programmers try to master as many different programming languages as they can.</a:t>
            </a:r>
          </a:p>
          <a:p>
            <a:pPr lvl="1" algn="l"/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07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Programming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Machine Language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Set of built-in primitive instructions – binary code.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Add two numbers – binary code would be like: </a:t>
            </a:r>
            <a:r>
              <a:rPr lang="en-US" b="1" dirty="0">
                <a:solidFill>
                  <a:srgbClr val="00B0F0"/>
                </a:solidFill>
                <a:latin typeface="Century Gothic" panose="020B0502020202020204" pitchFamily="34" charset="0"/>
              </a:rPr>
              <a:t>1101101010011010.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Writing programs in machine language is tedious process.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Very difficult to read and modify.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Machine dependent.</a:t>
            </a:r>
          </a:p>
          <a:p>
            <a:pPr lvl="1" algn="l"/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36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Programming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Assembly Language – low-level language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Alternative to machine language.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Use mnemonic – short-descriptive word for each machine-language instructions like add, sub, etc.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To add the numbers 2 and 3 and get the result, assembly code would be like: </a:t>
            </a:r>
            <a:r>
              <a:rPr lang="en-US" b="1" dirty="0">
                <a:solidFill>
                  <a:srgbClr val="00B0F0"/>
                </a:solidFill>
                <a:latin typeface="Century Gothic" panose="020B0502020202020204" pitchFamily="34" charset="0"/>
              </a:rPr>
              <a:t>add 2, 3, result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Makes programming easier than machine language.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Still tedious to write code.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Knowledge of how CPU works is required.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Machine dependent.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lvl="1" algn="l"/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3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FD247299CB2A4C9D4F047AF7104124" ma:contentTypeVersion="0" ma:contentTypeDescription="Create a new document." ma:contentTypeScope="" ma:versionID="6de10f4a26f1fba644c25047ac8f6ed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E8A53A-CF3F-4DBF-9434-BB9676AE1A1D}"/>
</file>

<file path=customXml/itemProps2.xml><?xml version="1.0" encoding="utf-8"?>
<ds:datastoreItem xmlns:ds="http://schemas.openxmlformats.org/officeDocument/2006/customXml" ds:itemID="{CFAA6723-FBEA-49F3-B15C-46C7191916AC}"/>
</file>

<file path=customXml/itemProps3.xml><?xml version="1.0" encoding="utf-8"?>
<ds:datastoreItem xmlns:ds="http://schemas.openxmlformats.org/officeDocument/2006/customXml" ds:itemID="{30B54966-6AD9-43D2-99C2-B18B670655DA}"/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2898</Words>
  <Application>Microsoft Office PowerPoint</Application>
  <PresentationFormat>Widescreen</PresentationFormat>
  <Paragraphs>385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Arial Nova Cond</vt:lpstr>
      <vt:lpstr>Century Gothic</vt:lpstr>
      <vt:lpstr>Courier New</vt:lpstr>
      <vt:lpstr>Impact</vt:lpstr>
      <vt:lpstr>Monotype Sorts</vt:lpstr>
      <vt:lpstr>Times New Roman</vt:lpstr>
      <vt:lpstr>TornVTI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Virani</dc:creator>
  <cp:lastModifiedBy>Sagar Virani</cp:lastModifiedBy>
  <cp:revision>60</cp:revision>
  <dcterms:created xsi:type="dcterms:W3CDTF">2020-12-15T05:02:02Z</dcterms:created>
  <dcterms:modified xsi:type="dcterms:W3CDTF">2020-12-24T02:48:03Z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0x010100A0FD247299CB2A4C9D4F047AF7104124</vt:lpwstr>
  </property>
</Properties>
</file>