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11" r:id="rId3"/>
    <p:sldId id="312" r:id="rId4"/>
    <p:sldId id="314" r:id="rId5"/>
    <p:sldId id="315" r:id="rId6"/>
    <p:sldId id="316" r:id="rId7"/>
    <p:sldId id="313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36" r:id="rId29"/>
    <p:sldId id="338" r:id="rId30"/>
    <p:sldId id="339" r:id="rId31"/>
    <p:sldId id="340" r:id="rId32"/>
    <p:sldId id="341" r:id="rId33"/>
    <p:sldId id="343" r:id="rId34"/>
    <p:sldId id="342" r:id="rId35"/>
    <p:sldId id="344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09-Jan-21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Elementary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Learn how to create, compile and run very basic Java programs.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Elementary programming using primitive data types, variables, constants, operators, expressions and input and output.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Also learn the basic steps that goes into analyzing a problem,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Assignment Statements and Assignment Expressions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assignment statement designates a value for a variable.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assignment statement can be used as an expression in Java.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expression represents a computation involving values, variables, and operators that, taking them together, evaluates to a value.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 = 1;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// Assign 1 to variable 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1.0;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// Assign 1.0 to variable radius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5 * (3 / 2);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	// Assign the value of the expression to x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+ 1;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// Assign the addition of y and 1 to x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area = radius * radius * 3.14159;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// Compute area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You can use a variable in an expression. A variable can also be used in both sides of the = operator.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</p:txBody>
      </p:sp>
    </p:spTree>
    <p:extLst>
      <p:ext uri="{BB962C8B-B14F-4D97-AF65-F5344CB8AC3E}">
        <p14:creationId xmlns:p14="http://schemas.microsoft.com/office/powerpoint/2010/main" val="18548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Assignment Statements and Assignment Expressions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Java, an assignment statement is essentially an expression that evaluates to the value to be assigned to the variable on the left side of the assignment operator.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this reason, an assignment statement is also known as an assignment expression.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Below statement is correct: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1);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Which is equivalent to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7003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Assignment Statements and Assignment Expressions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If a value is assigned to multiple variables, you can use this 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= k = 1;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Which is equivalent to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 = 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</p:txBody>
      </p:sp>
    </p:spTree>
    <p:extLst>
      <p:ext uri="{BB962C8B-B14F-4D97-AF65-F5344CB8AC3E}">
        <p14:creationId xmlns:p14="http://schemas.microsoft.com/office/powerpoint/2010/main" val="4737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Assignment Statements and Assignment Expressions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Identify and fix the errors in the following code: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public static void main(String[]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= k = 2;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"" + j + "" + k);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798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Named Constants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named constant is an identifier that represents a permanent value.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constant must be declared and initialized in the same statement.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datatype CONSTANTNAME = value;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PI = 3.14159;</a:t>
            </a:r>
          </a:p>
        </p:txBody>
      </p:sp>
    </p:spTree>
    <p:extLst>
      <p:ext uri="{BB962C8B-B14F-4D97-AF65-F5344CB8AC3E}">
        <p14:creationId xmlns:p14="http://schemas.microsoft.com/office/powerpoint/2010/main" val="7466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Named Constants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Benefits of using constants: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You don’t have to repeatedly type the same value if it is used multiple times;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If you have to change the constant value (e.g., from 3.14 to 3.14159 for PI), you need to change it only in a single location in the source code;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descriptive name for a constant makes the program easy to read.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Naming Conventions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Sticking with the Java naming conventions makes your programs easy to read and avoids errors.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Choose descriptive names with straightforward meanings for the variables, constants, classes, and methods in your program. 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Conventions for naming variables, methods and classes: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Use lowercase for variables and methods.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If a name consists of several words, concatenate them into one, making the first word lowercase and capitalizing the first letter of each subsequent word — for example, the variables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the method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Capitalize the first letter of each word in a class name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— for example, the class names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ComputeArea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Capitalize every letter in a constant, and use underscores between words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— for example, the constants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0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Data Types and Operations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1113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has six numeric types for integers and floating-point numbers with operators +, –, *, /, and %.</a:t>
            </a: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335F151A-A963-4983-BF52-C5951C5CD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05195"/>
              </p:ext>
            </p:extLst>
          </p:nvPr>
        </p:nvGraphicFramePr>
        <p:xfrm>
          <a:off x="2278063" y="2413000"/>
          <a:ext cx="8875712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4" imgW="5302080" imgH="2552760" progId="Word.Picture.8">
                  <p:embed/>
                </p:oleObj>
              </mc:Choice>
              <mc:Fallback>
                <p:oleObj name="Picture" r:id="rId4" imgW="5302080" imgH="2552760" progId="Word.Picture.8">
                  <p:embed/>
                  <p:pic>
                    <p:nvPicPr>
                      <p:cNvPr id="22534" name="Object 8">
                        <a:extLst>
                          <a:ext uri="{FF2B5EF4-FFF2-40B4-BE49-F238E27FC236}">
                            <a16:creationId xmlns:a16="http://schemas.microsoft.com/office/drawing/2014/main" id="{BF2C0C29-BDE7-4A56-83DE-3C7BEA54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413000"/>
                        <a:ext cx="8875712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2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Reading Numbers from the Keyboard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111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Scanner input = new Scanner(System.in);</a:t>
            </a:r>
          </a:p>
          <a:p>
            <a:pPr algn="l"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87F4D03-9189-4413-BB13-C6F1EA68E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30927"/>
              </p:ext>
            </p:extLst>
          </p:nvPr>
        </p:nvGraphicFramePr>
        <p:xfrm>
          <a:off x="3011801" y="2518214"/>
          <a:ext cx="7491413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icture" r:id="rId4" imgW="3249295" imgH="1767611" progId="Word.Picture.8">
                  <p:embed/>
                </p:oleObj>
              </mc:Choice>
              <mc:Fallback>
                <p:oleObj name="Picture" r:id="rId4" imgW="3249295" imgH="1767611" progId="Word.Picture.8">
                  <p:embed/>
                  <p:pic>
                    <p:nvPicPr>
                      <p:cNvPr id="23559" name="Object 3">
                        <a:extLst>
                          <a:ext uri="{FF2B5EF4-FFF2-40B4-BE49-F238E27FC236}">
                            <a16:creationId xmlns:a16="http://schemas.microsoft.com/office/drawing/2014/main" id="{1E30D431-D42D-4346-B586-4CA04793B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801" y="2518214"/>
                        <a:ext cx="7491413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6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4A61534-B32E-40AE-937A-1DB95CEFC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14125"/>
              </p:ext>
            </p:extLst>
          </p:nvPr>
        </p:nvGraphicFramePr>
        <p:xfrm>
          <a:off x="2902708" y="1640156"/>
          <a:ext cx="8447088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icture" r:id="rId4" imgW="3416400" imgH="1511280" progId="Word.Picture.8">
                  <p:embed/>
                </p:oleObj>
              </mc:Choice>
              <mc:Fallback>
                <p:oleObj name="Picture" r:id="rId4" imgW="3416400" imgH="1511280" progId="Word.Picture.8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F3F09CDB-326B-4D78-BFA5-61729F265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08" y="1640156"/>
                        <a:ext cx="8447088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89227B-2C75-42D9-8BA7-DB109D7EDB3C}"/>
              </a:ext>
            </a:extLst>
          </p:cNvPr>
          <p:cNvSpPr/>
          <p:nvPr/>
        </p:nvSpPr>
        <p:spPr>
          <a:xfrm>
            <a:off x="10733644" y="1640156"/>
            <a:ext cx="731520" cy="1605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Writing a Simple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958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Problem of computing the area of the circle: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Storing the radius in the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F7AEFC-D74B-48F4-A788-B995FF3BE439}"/>
              </a:ext>
            </a:extLst>
          </p:cNvPr>
          <p:cNvSpPr txBox="1">
            <a:spLocks/>
          </p:cNvSpPr>
          <p:nvPr/>
        </p:nvSpPr>
        <p:spPr>
          <a:xfrm>
            <a:off x="1936959" y="2377439"/>
            <a:ext cx="9689690" cy="412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 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radius;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area;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radius = 20;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area = radius * radius * 3.14159;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area of the circle of radius " + 			radius + " is " + area);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9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Naming Conventions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250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Remainder is very useful in programming.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Suppose today is Saturday and you and your friends are going to meet in 10 days. What day is in 10 days?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You can find that day using the following expression: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BA8358-CA64-4976-B212-A63D36FA7E9A}"/>
              </a:ext>
            </a:extLst>
          </p:cNvPr>
          <p:cNvGrpSpPr/>
          <p:nvPr/>
        </p:nvGrpSpPr>
        <p:grpSpPr>
          <a:xfrm>
            <a:off x="1650690" y="3892512"/>
            <a:ext cx="9973613" cy="2761507"/>
            <a:chOff x="1650690" y="3892512"/>
            <a:chExt cx="9973613" cy="276150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BB2949-5AEA-48BC-857D-E6B44CF9F850}"/>
                </a:ext>
              </a:extLst>
            </p:cNvPr>
            <p:cNvGrpSpPr/>
            <p:nvPr/>
          </p:nvGrpSpPr>
          <p:grpSpPr>
            <a:xfrm>
              <a:off x="1650690" y="3892512"/>
              <a:ext cx="9973613" cy="2761507"/>
              <a:chOff x="1650690" y="3892512"/>
              <a:chExt cx="9973613" cy="2761507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6E5B0742-82F8-499B-A0C6-D79ACBC4A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4613" y="3892512"/>
                <a:ext cx="9689690" cy="2505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(6 + 10) % 7 = 2 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1916D3F-81EB-4E39-B95A-4B26D3BEB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1017" y="5779482"/>
                <a:ext cx="0" cy="25555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EC08E83-F5F3-41A6-8BC5-10C928D458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6911" y="4994031"/>
                <a:ext cx="1083215" cy="3657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990DBB2-9091-41EE-9F47-29D8A60CE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8293" y="5695073"/>
                <a:ext cx="1184029" cy="3118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F38C7A-7A80-49E9-9710-F95B5AE66352}"/>
                  </a:ext>
                </a:extLst>
              </p:cNvPr>
              <p:cNvSpPr/>
              <p:nvPr/>
            </p:nvSpPr>
            <p:spPr>
              <a:xfrm>
                <a:off x="1650690" y="4431322"/>
                <a:ext cx="3174529" cy="508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 6 in a week is Saturday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AA5565-9A5A-4031-80FE-2CB2F73F73C9}"/>
                  </a:ext>
                </a:extLst>
              </p:cNvPr>
              <p:cNvSpPr/>
              <p:nvPr/>
            </p:nvSpPr>
            <p:spPr>
              <a:xfrm>
                <a:off x="4743233" y="4302367"/>
                <a:ext cx="3174529" cy="508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week has 7 days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1AFD1B-9CFD-4072-B0E7-D0824F234010}"/>
                  </a:ext>
                </a:extLst>
              </p:cNvPr>
              <p:cNvSpPr/>
              <p:nvPr/>
            </p:nvSpPr>
            <p:spPr>
              <a:xfrm>
                <a:off x="2436141" y="6145237"/>
                <a:ext cx="3174529" cy="508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Meeting after 10 days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579756-8136-47D3-B2D3-63E9F8D2D275}"/>
                  </a:ext>
                </a:extLst>
              </p:cNvPr>
              <p:cNvSpPr/>
              <p:nvPr/>
            </p:nvSpPr>
            <p:spPr>
              <a:xfrm>
                <a:off x="5938991" y="6103034"/>
                <a:ext cx="3174529" cy="508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 2 in a week is Tuesday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F8C0885-8785-4466-B500-918245EB688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71" y="5078437"/>
              <a:ext cx="0" cy="25322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63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Exponent Operations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2505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Century Gothic" panose="020B0502020202020204" pitchFamily="34" charset="0"/>
              </a:rPr>
              <a:t>Math.pow</a:t>
            </a:r>
            <a:r>
              <a:rPr lang="en-US" b="1" dirty="0">
                <a:latin typeface="Century Gothic" panose="020B0502020202020204" pitchFamily="34" charset="0"/>
              </a:rPr>
              <a:t>(a, b) method can be used to compute a</a:t>
            </a:r>
            <a:r>
              <a:rPr lang="en-US" b="1" baseline="30000" dirty="0">
                <a:latin typeface="Century Gothic" panose="020B0502020202020204" pitchFamily="34" charset="0"/>
              </a:rPr>
              <a:t>b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pow method is defined in Math class in the Java API.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48227-C8B6-4466-A245-057408DECB1F}"/>
              </a:ext>
            </a:extLst>
          </p:cNvPr>
          <p:cNvSpPr/>
          <p:nvPr/>
        </p:nvSpPr>
        <p:spPr>
          <a:xfrm>
            <a:off x="1932039" y="3788944"/>
            <a:ext cx="9689690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Math.pow</a:t>
            </a:r>
            <a:r>
              <a:rPr lang="en-US" altLang="en-US" b="1" dirty="0">
                <a:latin typeface="Courier New" panose="02070309020205020404" pitchFamily="49" charset="0"/>
              </a:rPr>
              <a:t>(2, 3)); 	// Displays 8.0 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Math.pow</a:t>
            </a:r>
            <a:r>
              <a:rPr lang="en-US" altLang="en-US" b="1" dirty="0">
                <a:latin typeface="Courier New" panose="02070309020205020404" pitchFamily="49" charset="0"/>
              </a:rPr>
              <a:t>(4, 0.5)); 	// Displays 2.0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Math.pow</a:t>
            </a:r>
            <a:r>
              <a:rPr lang="en-US" altLang="en-US" b="1" dirty="0">
                <a:latin typeface="Courier New" panose="02070309020205020404" pitchFamily="49" charset="0"/>
              </a:rPr>
              <a:t>(2.5, 2));	// Displays 6.25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Math.pow</a:t>
            </a:r>
            <a:r>
              <a:rPr lang="en-US" altLang="en-US" b="1" dirty="0">
                <a:latin typeface="Courier New" panose="02070309020205020404" pitchFamily="49" charset="0"/>
              </a:rPr>
              <a:t>(2.5, -2)); 	// Displays 0.16</a:t>
            </a:r>
          </a:p>
        </p:txBody>
      </p:sp>
    </p:spTree>
    <p:extLst>
      <p:ext uri="{BB962C8B-B14F-4D97-AF65-F5344CB8AC3E}">
        <p14:creationId xmlns:p14="http://schemas.microsoft.com/office/powerpoint/2010/main" val="8538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Literals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literal is a constant value that appears directly in a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34 and 0.305 are literals in the following statements: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numberOfYears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34;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weight = 0.305;</a:t>
            </a:r>
          </a:p>
        </p:txBody>
      </p:sp>
    </p:spTree>
    <p:extLst>
      <p:ext uri="{BB962C8B-B14F-4D97-AF65-F5344CB8AC3E}">
        <p14:creationId xmlns:p14="http://schemas.microsoft.com/office/powerpoint/2010/main" val="12633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Integer Literals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integer literal can be assigned to an integer variable if it can fit into the variable.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compile error will occur if the literal is too large for the variable to hold.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b = 128 </a:t>
            </a:r>
            <a:r>
              <a:rPr lang="en-US" b="1" dirty="0">
                <a:latin typeface="Century Gothic" panose="020B0502020202020204" pitchFamily="34" charset="0"/>
              </a:rPr>
              <a:t>, will cause a compile error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integer literal is assumed to be of the int type, whose value is between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2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-2147483648) </a:t>
            </a:r>
            <a:r>
              <a:rPr lang="en-US" b="1" dirty="0">
                <a:latin typeface="Century Gothic" panose="020B0502020202020204" pitchFamily="34" charset="0"/>
              </a:rPr>
              <a:t>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 (2147483647)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denote an integer literal of the long type, append the letter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>
                <a:latin typeface="Century Gothic" panose="020B0502020202020204" pitchFamily="34" charset="0"/>
              </a:rPr>
              <a:t> to it.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Example, to write integer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2147483648</a:t>
            </a:r>
            <a:r>
              <a:rPr lang="en-US" b="1" dirty="0">
                <a:latin typeface="Century Gothic" panose="020B0502020202020204" pitchFamily="34" charset="0"/>
              </a:rPr>
              <a:t> in a Java program, you must write it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2147483648L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2147483648l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Floating-Point Literals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Floating-point literals are written with a decimal point. By default, a floating-point literal is treated as a double type value.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en-US" b="1" dirty="0">
                <a:latin typeface="Century Gothic" panose="020B0502020202020204" pitchFamily="34" charset="0"/>
              </a:rPr>
              <a:t> is considered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entury Gothic" panose="020B0502020202020204" pitchFamily="34" charset="0"/>
              </a:rPr>
              <a:t> value, not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entury Gothic" panose="020B0502020202020204" pitchFamily="34" charset="0"/>
              </a:rPr>
              <a:t> value.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You can make a number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entury Gothic" panose="020B0502020202020204" pitchFamily="34" charset="0"/>
              </a:rPr>
              <a:t> by appending the letter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>
                <a:latin typeface="Century Gothic" panose="020B0502020202020204" pitchFamily="34" charset="0"/>
              </a:rPr>
              <a:t>, and you can make a number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entury Gothic" panose="020B0502020202020204" pitchFamily="34" charset="0"/>
              </a:rPr>
              <a:t> by appending the letter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100.2f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100.2F</a:t>
            </a:r>
            <a:r>
              <a:rPr lang="en-US" b="1" dirty="0">
                <a:latin typeface="Century Gothic" panose="020B0502020202020204" pitchFamily="34" charset="0"/>
              </a:rPr>
              <a:t> for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entury Gothic" panose="020B0502020202020204" pitchFamily="34" charset="0"/>
              </a:rPr>
              <a:t> number,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100.2d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100.2D</a:t>
            </a:r>
            <a:r>
              <a:rPr lang="en-US" b="1" dirty="0">
                <a:latin typeface="Century Gothic" panose="020B0502020202020204" pitchFamily="34" charset="0"/>
              </a:rPr>
              <a:t> 	for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entury Gothic" panose="020B0502020202020204" pitchFamily="34" charset="0"/>
              </a:rPr>
              <a:t> number.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Float Vs. Double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double type values are more accurate than the float type values.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("1.0 / 3.0 is " + 1.0 / 3.0);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displays 1.0 / 3.0 is 0.3333333333333333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					  16 digits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("1.0F / 3.0F is " + 1.0F / 3.0F);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displays 1.0F / 3.0F is 0.33333334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digits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float value has 7 to 8 number of significant digits and a double value has 15 to 17 number of significant digits.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CB48622-88BE-4B43-A335-7E2AC4CC5C6E}"/>
              </a:ext>
            </a:extLst>
          </p:cNvPr>
          <p:cNvSpPr/>
          <p:nvPr/>
        </p:nvSpPr>
        <p:spPr>
          <a:xfrm rot="16200000">
            <a:off x="7425246" y="1948368"/>
            <a:ext cx="112545" cy="268693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1551048-D69C-48FA-A7E9-407B40401109}"/>
              </a:ext>
            </a:extLst>
          </p:cNvPr>
          <p:cNvSpPr/>
          <p:nvPr/>
        </p:nvSpPr>
        <p:spPr>
          <a:xfrm rot="16200000">
            <a:off x="7096659" y="4369262"/>
            <a:ext cx="112544" cy="1366914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Scientific Notation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Floating-point literals can be written in scientific notation in the form of a x 10</a:t>
            </a:r>
            <a:r>
              <a:rPr lang="en-US" b="1" baseline="30000" dirty="0">
                <a:latin typeface="Century Gothic" panose="020B0502020202020204" pitchFamily="34" charset="0"/>
              </a:rPr>
              <a:t>b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Example, the scientific notation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for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123.456</a:t>
            </a:r>
            <a:r>
              <a:rPr lang="en-US" b="1" dirty="0">
                <a:latin typeface="Century Gothic" panose="020B0502020202020204" pitchFamily="34" charset="0"/>
              </a:rPr>
              <a:t>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 x 10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for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0.0123456</a:t>
            </a:r>
            <a:r>
              <a:rPr lang="en-US" b="1" dirty="0">
                <a:latin typeface="Century Gothic" panose="020B0502020202020204" pitchFamily="34" charset="0"/>
              </a:rPr>
              <a:t>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 x 10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special syntax is used to write scientific notation numbers.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1.23456 x 10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entury Gothic" panose="020B0502020202020204" pitchFamily="34" charset="0"/>
              </a:rPr>
              <a:t>  is written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1.23456E2</a:t>
            </a:r>
            <a:r>
              <a:rPr lang="en-US" b="1" dirty="0">
                <a:latin typeface="Century Gothic" panose="020B0502020202020204" pitchFamily="34" charset="0"/>
              </a:rPr>
              <a:t> or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1.23456E+2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1.23456 x 10</a:t>
            </a:r>
            <a:r>
              <a:rPr lang="en-US" baseline="30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b="1" dirty="0">
                <a:latin typeface="Century Gothic" panose="020B0502020202020204" pitchFamily="34" charset="0"/>
              </a:rPr>
              <a:t> as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1.23456E-2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Literals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improve readability, Java allows you to use underscores between two digits in a number literal.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Example, the following literals are correct: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232_45_4519;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creditCardNumber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2324_4545_4519_3415L;</a:t>
            </a:r>
          </a:p>
        </p:txBody>
      </p:sp>
    </p:spTree>
    <p:extLst>
      <p:ext uri="{BB962C8B-B14F-4D97-AF65-F5344CB8AC3E}">
        <p14:creationId xmlns:p14="http://schemas.microsoft.com/office/powerpoint/2010/main" val="34969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Evaluating  Expressions and Operator Precedence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A6B6C2D9-F0F7-44B5-9F0D-6B0D01D9E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14876"/>
              </p:ext>
            </p:extLst>
          </p:nvPr>
        </p:nvGraphicFramePr>
        <p:xfrm>
          <a:off x="3697134" y="1925054"/>
          <a:ext cx="6159500" cy="9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2667000" imgH="419100" progId="Equation.3">
                  <p:embed/>
                </p:oleObj>
              </mc:Choice>
              <mc:Fallback>
                <p:oleObj name="Equation" r:id="rId4" imgW="2667000" imgH="4191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EB094B68-D3D0-4522-8C3E-90BDB914E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34" y="1925054"/>
                        <a:ext cx="6159500" cy="94832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14B89222-B625-4F9C-A418-7AEC5C16B845}"/>
              </a:ext>
            </a:extLst>
          </p:cNvPr>
          <p:cNvSpPr txBox="1">
            <a:spLocks/>
          </p:cNvSpPr>
          <p:nvPr/>
        </p:nvSpPr>
        <p:spPr>
          <a:xfrm>
            <a:off x="1936959" y="3123028"/>
            <a:ext cx="9689690" cy="338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is translated to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(3+4*x)/5 – 10*(y-5)*(</a:t>
            </a:r>
            <a:r>
              <a:rPr lang="en-US" sz="2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a+b+c</a:t>
            </a:r>
            <a:r>
              <a:rPr lang="en-US" sz="2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)/x + 9*(4/x + (9+x)/y)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Evaluating  Expressions and Operator Precedence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4B89222-B625-4F9C-A418-7AEC5C16B845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 has its own way to evaluate an expression behind the scene, the result of a Java expression and its corresponding arithmetic expression is the same.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Operators contained within pairs of parentheses are evaluated first.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Parentheses can be nested, in which case the expression in the inner parentheses is evaluated first.</a:t>
            </a:r>
          </a:p>
        </p:txBody>
      </p:sp>
    </p:spTree>
    <p:extLst>
      <p:ext uri="{BB962C8B-B14F-4D97-AF65-F5344CB8AC3E}">
        <p14:creationId xmlns:p14="http://schemas.microsoft.com/office/powerpoint/2010/main" val="37354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Writing a Simple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958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Problem of computing the area of the circle: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Reading the radius using Scanner class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F7AEFC-D74B-48F4-A788-B995FF3BE439}"/>
              </a:ext>
            </a:extLst>
          </p:cNvPr>
          <p:cNvSpPr txBox="1">
            <a:spLocks/>
          </p:cNvSpPr>
          <p:nvPr/>
        </p:nvSpPr>
        <p:spPr>
          <a:xfrm>
            <a:off x="1936959" y="2377439"/>
            <a:ext cx="9689690" cy="412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 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input = new Scanner(System.in);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radius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area = radius * radius * 3.14159;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area of the circle of radius " + 			radius + " is " + area);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3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Evaluating  Expressions and Operator Precedence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4B89222-B625-4F9C-A418-7AEC5C16B845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When more than one operator is used in an expression, the following operator precedence rule is used to determine the order of evaluation.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Multiplication, division, and remainder operators are applied first. If an expression contains several multiplication, division, and remainder operators, they are applied from left to right.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Addition and subtraction operators are applied last. If an expression contains several addition and subtraction operators, they are applied from left to right.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Evaluating  Expressions and Operator Precedence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2BA580-13B3-417F-9932-6BDBC0B9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70" y="2079070"/>
            <a:ext cx="6059228" cy="36585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39B44AF9-D757-401A-9183-517B6B4BBEA6}"/>
              </a:ext>
            </a:extLst>
          </p:cNvPr>
          <p:cNvSpPr txBox="1">
            <a:spLocks/>
          </p:cNvSpPr>
          <p:nvPr/>
        </p:nvSpPr>
        <p:spPr>
          <a:xfrm>
            <a:off x="1936959" y="1310336"/>
            <a:ext cx="9689690" cy="6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Augmented Assignment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4C363C4-4529-4640-9A3B-976E5670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34" y="1882775"/>
            <a:ext cx="84201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Augmented Assignment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1D1D4E6-959A-4A2E-9571-C1511D217BA2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Show the output of the following code: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 = 6.5;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+= a + 1;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Increment and Decrement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B5E09E6-3A28-45D7-914A-48F22457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4" y="2257321"/>
            <a:ext cx="90932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297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Increment and Decrement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4382C438-A463-46C7-A381-A09DCA0E2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83143"/>
              </p:ext>
            </p:extLst>
          </p:nvPr>
        </p:nvGraphicFramePr>
        <p:xfrm>
          <a:off x="2362200" y="1855446"/>
          <a:ext cx="7467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Picture" r:id="rId4" imgW="4422648" imgH="685800" progId="Word.Picture.8">
                  <p:embed/>
                </p:oleObj>
              </mc:Choice>
              <mc:Fallback>
                <p:oleObj name="Picture" r:id="rId4" imgW="4422648" imgH="685800" progId="Word.Picture.8">
                  <p:embed/>
                  <p:pic>
                    <p:nvPicPr>
                      <p:cNvPr id="41993" name="Object 16">
                        <a:extLst>
                          <a:ext uri="{FF2B5EF4-FFF2-40B4-BE49-F238E27FC236}">
                            <a16:creationId xmlns:a16="http://schemas.microsoft.com/office/drawing/2014/main" id="{2FA8A784-23F6-48D6-BC26-5FE08BB8C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55446"/>
                        <a:ext cx="7467600" cy="1158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5521ABCA-CFFF-4207-B201-77321E21C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86156"/>
              </p:ext>
            </p:extLst>
          </p:nvPr>
        </p:nvGraphicFramePr>
        <p:xfrm>
          <a:off x="2362198" y="4349261"/>
          <a:ext cx="7467601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Picture" r:id="rId6" imgW="4575048" imgH="685800" progId="Word.Picture.8">
                  <p:embed/>
                </p:oleObj>
              </mc:Choice>
              <mc:Fallback>
                <p:oleObj name="Picture" r:id="rId6" imgW="4575048" imgH="685800" progId="Word.Picture.8">
                  <p:embed/>
                  <p:pic>
                    <p:nvPicPr>
                      <p:cNvPr id="41995" name="Object 18">
                        <a:extLst>
                          <a:ext uri="{FF2B5EF4-FFF2-40B4-BE49-F238E27FC236}">
                            <a16:creationId xmlns:a16="http://schemas.microsoft.com/office/drawing/2014/main" id="{99B81F50-AA9C-4102-93D0-493A80090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8" y="4349261"/>
                        <a:ext cx="7467601" cy="1165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58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Increment and Decrement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Show the output of the following code: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1.0;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y = 5.0;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z = x–– + (++y);</a:t>
            </a:r>
          </a:p>
        </p:txBody>
      </p:sp>
    </p:spTree>
    <p:extLst>
      <p:ext uri="{BB962C8B-B14F-4D97-AF65-F5344CB8AC3E}">
        <p14:creationId xmlns:p14="http://schemas.microsoft.com/office/powerpoint/2010/main" val="27421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Increment and Decrement Operators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Using increment and decrement operators makes expressions short, but it also makes them complex and difficult to read.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Avoid using these operators in expressions that modify multiple variables or the same variable multiple times, such as this one: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k = 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9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</a:t>
            </a:r>
            <a:r>
              <a:rPr lang="en-US" sz="4000" b="1" dirty="0" err="1">
                <a:latin typeface="Century Gothic" panose="020B0502020202020204" pitchFamily="34" charset="0"/>
              </a:rPr>
              <a:t>Coversions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Can you perform binary operations with two operands of different types?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Yes. If an integer and a floating-point number are involved in a binary operation, Java automatically converts the integer to a floating-point value.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So,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4.5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same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 * 4.5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Conversions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We can always assign a value to a numeric variable whose type supports a larger range of values; can assign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value to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variable.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You cannot, however, assign a value to a variable of a type with a smaller range unless you use type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casting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Casting is an operation that converts a value of one data type into a value of another data type.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Casting a type with a small range to a type with a larger range is known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widening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 a type.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Casting a type with a large range to a type with a smaller range is known as 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narrowing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 type.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 will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 widen a type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, but you must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narrow a type explicitly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Identifiers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Identifiers are the names that identify the elements such as classes, methods, and variables in a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identifier is a sequence of characters that consist of letters, digits, underscores (_), and dollar signs ($).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identifier must start with a letter, an underscore (_), or a dollar sign ($). It cannot start with a digit.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identifier cannot be a reserved word.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identifier cannot be true, false, or null.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 identifier can be of any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Conversions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Implicit casting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 = 3; (type widening)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Explicit casting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(int)3.0; (type narrowing)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(int)3.9; (Fraction part is truncated)</a:t>
            </a:r>
          </a:p>
        </p:txBody>
      </p:sp>
    </p:spTree>
    <p:extLst>
      <p:ext uri="{BB962C8B-B14F-4D97-AF65-F5344CB8AC3E}">
        <p14:creationId xmlns:p14="http://schemas.microsoft.com/office/powerpoint/2010/main" val="38522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Conversions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Casting does not change the variable being cast.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 = 4.5;</a:t>
            </a:r>
          </a:p>
          <a:p>
            <a:pPr algn="l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(int)d;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becomes 4, but d is still 4.5</a:t>
            </a:r>
          </a:p>
        </p:txBody>
      </p:sp>
    </p:spTree>
    <p:extLst>
      <p:ext uri="{BB962C8B-B14F-4D97-AF65-F5344CB8AC3E}">
        <p14:creationId xmlns:p14="http://schemas.microsoft.com/office/powerpoint/2010/main" val="17927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Conversions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Casting is necessary if you are assigning a value to a variable of a smaller type range.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 compile error will occur if casting is not used in this situation.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 = 4.5;</a:t>
            </a:r>
          </a:p>
          <a:p>
            <a:pPr algn="l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d;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leads to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04777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Numeric Type Conversions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73DF842-FD27-4037-8E3D-31761D3AC9F9}"/>
              </a:ext>
            </a:extLst>
          </p:cNvPr>
          <p:cNvSpPr txBox="1">
            <a:spLocks/>
          </p:cNvSpPr>
          <p:nvPr/>
        </p:nvSpPr>
        <p:spPr>
          <a:xfrm>
            <a:off x="1936959" y="1310335"/>
            <a:ext cx="9689690" cy="519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In Java, an augmented expression of the form x1 op= x2 is implemented as x1 = (T)(x1 op x2), where T is the type for x1.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Therefore, the following code is correct.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 += 4.5; // sum becomes 4 after this statement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 += 4.5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is equivalent to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(int)(sum + 4.5).</a:t>
            </a:r>
          </a:p>
        </p:txBody>
      </p:sp>
    </p:spTree>
    <p:extLst>
      <p:ext uri="{BB962C8B-B14F-4D97-AF65-F5344CB8AC3E}">
        <p14:creationId xmlns:p14="http://schemas.microsoft.com/office/powerpoint/2010/main" val="6220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entury Gothic" panose="020B0502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216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Identifiers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Which of the following identifiers are valid? Which are Java keywords?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miles, Test, a++, – – a, 4#R, $4, #44, apps class, public, int, 	x, y, radius</a:t>
            </a:r>
          </a:p>
        </p:txBody>
      </p:sp>
    </p:spTree>
    <p:extLst>
      <p:ext uri="{BB962C8B-B14F-4D97-AF65-F5344CB8AC3E}">
        <p14:creationId xmlns:p14="http://schemas.microsoft.com/office/powerpoint/2010/main" val="15149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Variables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They are called variables because their values can be changed.</a:t>
            </a:r>
          </a:p>
          <a:p>
            <a:pPr algn="l"/>
            <a:endParaRPr lang="en-US" altLang="en-US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// Compute the first area</a:t>
            </a:r>
          </a:p>
          <a:p>
            <a:pPr algn="l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radius = 1.0;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area = radius * radius * 3.14159;</a:t>
            </a:r>
          </a:p>
          <a:p>
            <a:pPr algn="l"/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("The area is “ + area + " for radius "+radius);</a:t>
            </a:r>
          </a:p>
          <a:p>
            <a:pPr algn="l"/>
            <a:endParaRPr lang="en-US" altLang="en-US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// Compute the second area</a:t>
            </a:r>
          </a:p>
          <a:p>
            <a:pPr algn="l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radius = 2.0;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area = radius * radius * 3.14159;</a:t>
            </a:r>
          </a:p>
          <a:p>
            <a:pPr algn="l"/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("The area is “ + area + " for radius "+radius);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Variables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Variables are used to represent values that may be changed in the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Variable declaration tells the compiler to allocate appropriate memory space for the variable based on its data type.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syntax for declaring a variable is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Examples: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 x;</a:t>
            </a:r>
            <a:r>
              <a:rPr lang="en-US" altLang="en-US" b="1" dirty="0">
                <a:latin typeface="Courier New" panose="02070309020205020404" pitchFamily="49" charset="0"/>
              </a:rPr>
              <a:t>         // Declare x to be an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          // integer variable;</a:t>
            </a:r>
          </a:p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double radius;</a:t>
            </a:r>
            <a:r>
              <a:rPr lang="en-US" altLang="en-US" b="1" dirty="0">
                <a:latin typeface="Courier New" panose="02070309020205020404" pitchFamily="49" charset="0"/>
              </a:rPr>
              <a:t> // Declare radius to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              // be a double variable;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 a;</a:t>
            </a:r>
            <a:r>
              <a:rPr lang="en-US" altLang="en-US" b="1" dirty="0">
                <a:latin typeface="Courier New" panose="02070309020205020404" pitchFamily="49" charset="0"/>
              </a:rPr>
              <a:t>        // Declare a to be a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            // character variable;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Variables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If variables are of the same type, they can be declared together, as follows: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variable1, variable2, ...,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// Declare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and k as int variables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Variables often have initial values. You can declare a variable and initialize it in one step.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 = 1;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This is equivalent to the next two statements: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 = 1;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 also use a shorthand form to declare and initialize variables of the same type together.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j = 2;</a:t>
            </a:r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Variables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3"/>
            <a:ext cx="9689690" cy="506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Identify and fix the errors in the following code: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public static void main(String[]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+ 2;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612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247299CB2A4C9D4F047AF7104124" ma:contentTypeVersion="2" ma:contentTypeDescription="Create a new document." ma:contentTypeScope="" ma:versionID="6f9d73dad89b35f183bdf1fca3499945">
  <xsd:schema xmlns:xsd="http://www.w3.org/2001/XMLSchema" xmlns:xs="http://www.w3.org/2001/XMLSchema" xmlns:p="http://schemas.microsoft.com/office/2006/metadata/properties" xmlns:ns2="920e0171-2f1d-4322-a5d1-25b2cb999eaa" targetNamespace="http://schemas.microsoft.com/office/2006/metadata/properties" ma:root="true" ma:fieldsID="c536e62b5071fec1f196c0bbfe741d3f" ns2:_="">
    <xsd:import namespace="920e0171-2f1d-4322-a5d1-25b2cb999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e0171-2f1d-4322-a5d1-25b2cb999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49E7DE-7DA1-47ED-A5A3-6CE81B2FDE6C}"/>
</file>

<file path=customXml/itemProps2.xml><?xml version="1.0" encoding="utf-8"?>
<ds:datastoreItem xmlns:ds="http://schemas.openxmlformats.org/officeDocument/2006/customXml" ds:itemID="{A64F581E-2723-4510-95EE-BE8851C01D2B}"/>
</file>

<file path=customXml/itemProps3.xml><?xml version="1.0" encoding="utf-8"?>
<ds:datastoreItem xmlns:ds="http://schemas.openxmlformats.org/officeDocument/2006/customXml" ds:itemID="{8E899FA6-E499-4CF6-A646-67C4EDC53E57}"/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2812</Words>
  <Application>Microsoft Office PowerPoint</Application>
  <PresentationFormat>Widescreen</PresentationFormat>
  <Paragraphs>281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Nova Cond</vt:lpstr>
      <vt:lpstr>Century Gothic</vt:lpstr>
      <vt:lpstr>Courier New</vt:lpstr>
      <vt:lpstr>Impact</vt:lpstr>
      <vt:lpstr>TornVTI</vt:lpstr>
      <vt:lpstr>Picture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Virani</dc:creator>
  <cp:lastModifiedBy>Sagar Virani</cp:lastModifiedBy>
  <cp:revision>99</cp:revision>
  <dcterms:created xsi:type="dcterms:W3CDTF">2020-12-15T05:02:02Z</dcterms:created>
  <dcterms:modified xsi:type="dcterms:W3CDTF">2021-01-09T08:04:12Z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0x010100A0FD247299CB2A4C9D4F047AF7104124</vt:lpwstr>
  </property>
</Properties>
</file>