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0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4" r:id="rId35"/>
    <p:sldId id="345" r:id="rId36"/>
    <p:sldId id="343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09-Jan-21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09-Jan-21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05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Selections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Program can decide which statements to execute based on a condition.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For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ComputeArea.java</a:t>
            </a:r>
            <a:r>
              <a:rPr lang="en-US" b="1" dirty="0">
                <a:latin typeface="Century Gothic" panose="020B0502020202020204" pitchFamily="34" charset="0"/>
              </a:rPr>
              <a:t> program if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b="1" dirty="0">
                <a:latin typeface="Century Gothic" panose="020B0502020202020204" pitchFamily="34" charset="0"/>
              </a:rPr>
              <a:t> is negative it should display an invalid result.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Java provides selection statements: statements that let you choose actions with alternative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8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One-way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Statement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5"/>
            <a:ext cx="428095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Points to take care:</a:t>
            </a:r>
          </a:p>
        </p:txBody>
      </p:sp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F1EBB2AE-E963-4C50-91A9-0AD8D732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538992"/>
              </p:ext>
            </p:extLst>
          </p:nvPr>
        </p:nvGraphicFramePr>
        <p:xfrm>
          <a:off x="2232385" y="2410644"/>
          <a:ext cx="86042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name="Picture" r:id="rId4" imgW="5191828" imgH="558459" progId="Word.Picture.8">
                  <p:embed/>
                </p:oleObj>
              </mc:Choice>
              <mc:Fallback>
                <p:oleObj name="Picture" r:id="rId4" imgW="5191828" imgH="558459" progId="Word.Picture.8">
                  <p:embed/>
                  <p:pic>
                    <p:nvPicPr>
                      <p:cNvPr id="10247" name="Object 12">
                        <a:extLst>
                          <a:ext uri="{FF2B5EF4-FFF2-40B4-BE49-F238E27FC236}">
                            <a16:creationId xmlns:a16="http://schemas.microsoft.com/office/drawing/2014/main" id="{B24B6849-5282-44AB-A362-B7566BBC5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385" y="2410644"/>
                        <a:ext cx="8604250" cy="11080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>
            <a:extLst>
              <a:ext uri="{FF2B5EF4-FFF2-40B4-BE49-F238E27FC236}">
                <a16:creationId xmlns:a16="http://schemas.microsoft.com/office/drawing/2014/main" id="{D24917DC-2117-4921-9348-BAB251E01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196829"/>
              </p:ext>
            </p:extLst>
          </p:nvPr>
        </p:nvGraphicFramePr>
        <p:xfrm>
          <a:off x="2232385" y="4768082"/>
          <a:ext cx="86804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Picture" r:id="rId6" imgW="5748528" imgH="579120" progId="Word.Picture.8">
                  <p:embed/>
                </p:oleObj>
              </mc:Choice>
              <mc:Fallback>
                <p:oleObj name="Picture" r:id="rId6" imgW="5748528" imgH="579120" progId="Word.Picture.8">
                  <p:embed/>
                  <p:pic>
                    <p:nvPicPr>
                      <p:cNvPr id="10249" name="Object 14">
                        <a:extLst>
                          <a:ext uri="{FF2B5EF4-FFF2-40B4-BE49-F238E27FC236}">
                            <a16:creationId xmlns:a16="http://schemas.microsoft.com/office/drawing/2014/main" id="{24F1A82B-F26D-49CA-A9FD-1E0FAD59D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385" y="4768082"/>
                        <a:ext cx="8680450" cy="1054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3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Two-way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4"/>
            <a:ext cx="8680450" cy="5080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An if-else statement decides the execution path based on whether the condition is </a:t>
            </a:r>
            <a:r>
              <a:rPr lang="en-US" dirty="0">
                <a:solidFill>
                  <a:schemeClr val="accent2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Syntax: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-expression)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statement(s)-for-the-true-case;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statement(s)-for-the-false-case;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590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Two-way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5" y="1123525"/>
            <a:ext cx="2868428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Flowchart: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42BE7-C752-4F66-B429-D0E7DFE3F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385" y="2184296"/>
            <a:ext cx="82169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103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Two-way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4"/>
            <a:ext cx="8680450" cy="508032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(radius &gt;= 0) { 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area = radius * radius * 3.14159;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("The area for the “ + 		   “circle of radius " + radius + " is " + area);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("Negative input");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8678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Two-way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4"/>
            <a:ext cx="8680450" cy="508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Do it yourself: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Write an if statement that increases pay by 3% if score is greater than 90, otherwise increases pay by 1%.</a:t>
            </a:r>
          </a:p>
        </p:txBody>
      </p:sp>
    </p:spTree>
    <p:extLst>
      <p:ext uri="{BB962C8B-B14F-4D97-AF65-F5344CB8AC3E}">
        <p14:creationId xmlns:p14="http://schemas.microsoft.com/office/powerpoint/2010/main" val="281950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Nested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&amp; Multi-way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4"/>
            <a:ext cx="8680450" cy="508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statement in an if or if-else statement can be any legal Java statement, including another if or if-else statement.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inner if statement is said to be nested inside the outer if statement.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inner if statement can contain another if statement.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There is no limit to the depth of the nesting. </a:t>
            </a:r>
          </a:p>
        </p:txBody>
      </p:sp>
    </p:spTree>
    <p:extLst>
      <p:ext uri="{BB962C8B-B14F-4D97-AF65-F5344CB8AC3E}">
        <p14:creationId xmlns:p14="http://schemas.microsoft.com/office/powerpoint/2010/main" val="167967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Nested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&amp; Multi-way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4"/>
            <a:ext cx="8680450" cy="508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9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k) {</a:t>
            </a:r>
          </a:p>
          <a:p>
            <a:pPr algn="l">
              <a:lnSpc>
                <a:spcPct val="150000"/>
              </a:lnSpc>
            </a:pP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if (j &gt; k)</a:t>
            </a:r>
          </a:p>
          <a:p>
            <a:pPr algn="l">
              <a:lnSpc>
                <a:spcPct val="150000"/>
              </a:lnSpc>
            </a:pP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</a:t>
            </a:r>
            <a:r>
              <a:rPr lang="en-US" sz="19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9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j are greater 		     than k");</a:t>
            </a:r>
          </a:p>
          <a:p>
            <a:pPr algn="l">
              <a:lnSpc>
                <a:spcPct val="150000"/>
              </a:lnSpc>
            </a:pP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>
              <a:lnSpc>
                <a:spcPct val="150000"/>
              </a:lnSpc>
            </a:pP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algn="l">
              <a:lnSpc>
                <a:spcPct val="150000"/>
              </a:lnSpc>
            </a:pP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 </a:t>
            </a:r>
            <a:r>
              <a:rPr lang="en-US" sz="19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9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less than or 			     equal to k");</a:t>
            </a:r>
          </a:p>
        </p:txBody>
      </p:sp>
    </p:spTree>
    <p:extLst>
      <p:ext uri="{BB962C8B-B14F-4D97-AF65-F5344CB8AC3E}">
        <p14:creationId xmlns:p14="http://schemas.microsoft.com/office/powerpoint/2010/main" val="403398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Nested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&amp; Multi-way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4"/>
            <a:ext cx="8680450" cy="5080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endParaRPr lang="en-US" sz="19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ED98E174-CD55-4FF8-BDD5-1D29DF72A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00250"/>
            <a:ext cx="5791986" cy="446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57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Nested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&amp; Multi-way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5"/>
            <a:ext cx="2311481" cy="80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72611B28-6B11-4E2A-83EC-9043FE9AA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650564"/>
              </p:ext>
            </p:extLst>
          </p:nvPr>
        </p:nvGraphicFramePr>
        <p:xfrm>
          <a:off x="2322359" y="2072377"/>
          <a:ext cx="8909050" cy="367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Picture" r:id="rId4" imgW="4483100" imgH="1854200" progId="Word.Picture.8">
                  <p:embed/>
                </p:oleObj>
              </mc:Choice>
              <mc:Fallback>
                <p:oleObj name="Picture" r:id="rId4" imgW="4483100" imgH="1854200" progId="Word.Picture.8">
                  <p:embed/>
                  <p:pic>
                    <p:nvPicPr>
                      <p:cNvPr id="14342" name="Object 2">
                        <a:extLst>
                          <a:ext uri="{FF2B5EF4-FFF2-40B4-BE49-F238E27FC236}">
                            <a16:creationId xmlns:a16="http://schemas.microsoft.com/office/drawing/2014/main" id="{8EB7B900-72EA-4A80-9383-3A405D177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359" y="2072377"/>
                        <a:ext cx="8909050" cy="367188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88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Nested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&amp; Multi-way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5"/>
            <a:ext cx="3155542" cy="80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State the output: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FA0CD-6615-43CA-B386-750E77746E4C}"/>
              </a:ext>
            </a:extLst>
          </p:cNvPr>
          <p:cNvSpPr/>
          <p:nvPr/>
        </p:nvSpPr>
        <p:spPr>
          <a:xfrm>
            <a:off x="7927456" y="2448201"/>
            <a:ext cx="331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2, y =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8DE30-7A6D-4899-8888-DA343FC9E985}"/>
              </a:ext>
            </a:extLst>
          </p:cNvPr>
          <p:cNvSpPr/>
          <p:nvPr/>
        </p:nvSpPr>
        <p:spPr>
          <a:xfrm>
            <a:off x="2232384" y="24083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2)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2) {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z = x + y;</a:t>
            </a:r>
          </a:p>
          <a:p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System.out.println("z is " + z);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is " + x);</a:t>
            </a:r>
          </a:p>
        </p:txBody>
      </p:sp>
    </p:spTree>
    <p:extLst>
      <p:ext uri="{BB962C8B-B14F-4D97-AF65-F5344CB8AC3E}">
        <p14:creationId xmlns:p14="http://schemas.microsoft.com/office/powerpoint/2010/main" val="343708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Selections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ComputeArea.java can be modified as: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(radius &lt; 0)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("Incorrect input");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area = radius * radius * 3.14159;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("Area is " + area);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447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Nested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&amp; Multi-way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5"/>
            <a:ext cx="3155542" cy="80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State the output: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FA0CD-6615-43CA-B386-750E77746E4C}"/>
              </a:ext>
            </a:extLst>
          </p:cNvPr>
          <p:cNvSpPr/>
          <p:nvPr/>
        </p:nvSpPr>
        <p:spPr>
          <a:xfrm>
            <a:off x="7927456" y="2448201"/>
            <a:ext cx="331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3, y =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D38BF4-94EA-4D67-A30C-56AC1DC411E3}"/>
              </a:ext>
            </a:extLst>
          </p:cNvPr>
          <p:cNvSpPr/>
          <p:nvPr/>
        </p:nvSpPr>
        <p:spPr>
          <a:xfrm>
            <a:off x="2232384" y="24083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2)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2) {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z = x + y;</a:t>
            </a:r>
          </a:p>
          <a:p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System.out.println("z is " + z);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is " + x);</a:t>
            </a:r>
          </a:p>
        </p:txBody>
      </p:sp>
    </p:spTree>
    <p:extLst>
      <p:ext uri="{BB962C8B-B14F-4D97-AF65-F5344CB8AC3E}">
        <p14:creationId xmlns:p14="http://schemas.microsoft.com/office/powerpoint/2010/main" val="170494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fontScale="85000"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Nested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&amp; Multi-way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4" y="1123525"/>
            <a:ext cx="3155542" cy="803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State the output: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7ED7B-A94A-46BB-BED6-93EADAC8631F}"/>
              </a:ext>
            </a:extLst>
          </p:cNvPr>
          <p:cNvSpPr/>
          <p:nvPr/>
        </p:nvSpPr>
        <p:spPr>
          <a:xfrm>
            <a:off x="2232384" y="240834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2)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2) {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 z = x + y;</a:t>
            </a:r>
          </a:p>
          <a:p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l-P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System.out.println("z is " + z);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("x is " + x);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BFA0CD-6615-43CA-B386-750E77746E4C}"/>
              </a:ext>
            </a:extLst>
          </p:cNvPr>
          <p:cNvSpPr/>
          <p:nvPr/>
        </p:nvSpPr>
        <p:spPr>
          <a:xfrm>
            <a:off x="7927456" y="2448201"/>
            <a:ext cx="33126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3, y = 3</a:t>
            </a:r>
          </a:p>
        </p:txBody>
      </p:sp>
    </p:spTree>
    <p:extLst>
      <p:ext uri="{BB962C8B-B14F-4D97-AF65-F5344CB8AC3E}">
        <p14:creationId xmlns:p14="http://schemas.microsoft.com/office/powerpoint/2010/main" val="110811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Common Errors and Pitfalls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Forgetting Necessary Braces: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Adding a semicolon at the end of an if clause is a common mistake.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Multiple statements in if statement without braces in not allowed.</a:t>
            </a:r>
          </a:p>
          <a:p>
            <a:pPr algn="l">
              <a:lnSpc>
                <a:spcPct val="170000"/>
              </a:lnSpc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EA51A9-524B-4A5C-BE04-D6A697A14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03" y="2934581"/>
            <a:ext cx="8248361" cy="14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Common Errors and Pitfalls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Wrong semicolon at the end of if statement: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Adding a semicolon at the end of an if clause is a common mistake.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This mistake is hard to find, because it is not a compilation error or a runtime error, it is a logic error. 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This error often occurs when you use the next-line block style.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BAE794-800A-4F33-9D79-131E5BD7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417" y="2750202"/>
            <a:ext cx="8054175" cy="20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Common Errors and Pitfalls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3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Redundant Testing of Boolean Variables:</a:t>
            </a: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endParaRPr lang="en-US" b="1" dirty="0">
              <a:latin typeface="Century Gothic" panose="020B0502020202020204" pitchFamily="34" charset="0"/>
            </a:endParaRPr>
          </a:p>
          <a:p>
            <a:pPr algn="l"/>
            <a:r>
              <a:rPr lang="en-US" b="1" dirty="0">
                <a:latin typeface="Century Gothic" panose="020B0502020202020204" pitchFamily="34" charset="0"/>
              </a:rPr>
              <a:t> 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Using the = operator instead of the == operator to compare the equality of two items in a test condition is a common error.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It could lead to the following erroneous statement: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(even = true)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("It is even.");</a:t>
            </a:r>
          </a:p>
          <a:p>
            <a:pPr marL="342900" indent="-34290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This statement does not have compile errors. It assigns true to even, so that even is always true.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BE75B9C6-E66A-4A0F-B8C3-0B536C104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696847"/>
              </p:ext>
            </p:extLst>
          </p:nvPr>
        </p:nvGraphicFramePr>
        <p:xfrm>
          <a:off x="2319184" y="1675224"/>
          <a:ext cx="8915400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Picture" r:id="rId4" imgW="3730752" imgH="638556" progId="Word.Picture.8">
                  <p:embed/>
                </p:oleObj>
              </mc:Choice>
              <mc:Fallback>
                <p:oleObj name="Picture" r:id="rId4" imgW="3730752" imgH="638556" progId="Word.Picture.8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0B68C5F4-1145-4924-83A9-FD8038740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184" y="1675224"/>
                        <a:ext cx="8915400" cy="15335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348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Common Errors and Pitfalls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Dangling else Ambiguity: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153D4-4E7C-43AA-8ABF-0FB8F58BA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519" y="1606281"/>
            <a:ext cx="7451275" cy="18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Common Errors and Pitfalls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Equality Test of two Floating-point values: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Consider the following code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x = 1.0 – 0.1 – 0.1 – 0.1 – 0.1 – 0.1;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 == 0.5);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We cannot reliably test equality of two floating-point values.</a:t>
            </a:r>
          </a:p>
        </p:txBody>
      </p:sp>
    </p:spTree>
    <p:extLst>
      <p:ext uri="{BB962C8B-B14F-4D97-AF65-F5344CB8AC3E}">
        <p14:creationId xmlns:p14="http://schemas.microsoft.com/office/powerpoint/2010/main" val="21669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Common Errors and Pitfalls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Simplifying Boolean Variable Assignment: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527C63-1406-49D5-A06B-20C522A2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235" y="2180219"/>
            <a:ext cx="7601297" cy="16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6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Common Errors and Pitfalls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5350103" cy="5382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Avoiding Duplicate Code in Different Cases:</a:t>
            </a:r>
          </a:p>
          <a:p>
            <a:pPr algn="l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5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inState</a:t>
            </a: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tuition = 5000;</a:t>
            </a:r>
          </a:p>
          <a:p>
            <a:pPr algn="l">
              <a:lnSpc>
                <a:spcPct val="15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("The tuition is " + tuition);</a:t>
            </a:r>
          </a:p>
          <a:p>
            <a:pPr algn="l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algn="l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tuition = 15000;</a:t>
            </a:r>
          </a:p>
          <a:p>
            <a:pPr algn="l">
              <a:lnSpc>
                <a:spcPct val="15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("The tuition is " + tuition);</a:t>
            </a:r>
          </a:p>
          <a:p>
            <a:pPr algn="l"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4ADF5B-F4AE-4943-9AFE-499E8ADA4CC8}"/>
              </a:ext>
            </a:extLst>
          </p:cNvPr>
          <p:cNvSpPr/>
          <p:nvPr/>
        </p:nvSpPr>
        <p:spPr>
          <a:xfrm>
            <a:off x="7695033" y="1496657"/>
            <a:ext cx="4164037" cy="3525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This is not an error, but it should be better written as follows: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5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inState</a:t>
            </a: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tuition = 5000;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tuition = 15000;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("The tuition is " + tuition);</a:t>
            </a:r>
          </a:p>
        </p:txBody>
      </p:sp>
    </p:spTree>
    <p:extLst>
      <p:ext uri="{BB962C8B-B14F-4D97-AF65-F5344CB8AC3E}">
        <p14:creationId xmlns:p14="http://schemas.microsoft.com/office/powerpoint/2010/main" val="36146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Logical Operators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logical operators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!, &amp;&amp;, ||, and ^ </a:t>
            </a:r>
            <a:r>
              <a:rPr lang="en-US" b="1" dirty="0">
                <a:latin typeface="Century Gothic" panose="020B0502020202020204" pitchFamily="34" charset="0"/>
              </a:rPr>
              <a:t>can be used to create a compound Boolean expression.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89C6F2-6461-472F-BB74-49E4B878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23" y="2670158"/>
            <a:ext cx="6628804" cy="261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Selections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38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Selection statements use conditions that are Boolean expressions.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 Boolean expression is an expression that evaluates to a Boolean value: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13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Logical Operators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732D65-3DB6-47A3-BB22-F841C2186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630730"/>
              </p:ext>
            </p:extLst>
          </p:nvPr>
        </p:nvGraphicFramePr>
        <p:xfrm>
          <a:off x="1810400" y="1431925"/>
          <a:ext cx="9274990" cy="4224339"/>
        </p:xfrm>
        <a:graphic>
          <a:graphicData uri="http://schemas.openxmlformats.org/drawingml/2006/table">
            <a:tbl>
              <a:tblPr/>
              <a:tblGrid>
                <a:gridCol w="1028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08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!p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Example (assume age = 24, weight = 140)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8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!(age &gt; 18) is false, because (age &gt; 18) is true.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!(weight == 150) is true, because (weight == 150) is false.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822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Logical Operators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63A6F7-82EB-46E8-B6E9-9DE8074F8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7783"/>
              </p:ext>
            </p:extLst>
          </p:nvPr>
        </p:nvGraphicFramePr>
        <p:xfrm>
          <a:off x="2155824" y="1239838"/>
          <a:ext cx="9083676" cy="5538786"/>
        </p:xfrm>
        <a:graphic>
          <a:graphicData uri="http://schemas.openxmlformats.org/drawingml/2006/table">
            <a:tbl>
              <a:tblPr/>
              <a:tblGrid>
                <a:gridCol w="870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3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8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&amp;&amp; 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Example (assume age = 24, weight = 140)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(age &lt;= 18) &amp;&amp; (weight &lt; 140) is false, because (age &lt;= 18) and (weight &lt; 140) are both false.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3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(age &lt;= 18) &amp;&amp; (weight &gt;= 140) is false, because (age &lt;= 18) is false.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(age &gt; 18) &amp;&amp; (weight &gt; 140) is false, because (weight &gt; 140) is false.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9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(age &gt; 18) &amp;&amp; (weight &gt;= 140) is true, because both (age &gt; 18) and (weight &gt;= 140) are true.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498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Logical Operators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BBD7E6-E6BE-4B9B-80D0-52A911C4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385034"/>
              </p:ext>
            </p:extLst>
          </p:nvPr>
        </p:nvGraphicFramePr>
        <p:xfrm>
          <a:off x="1932039" y="1367527"/>
          <a:ext cx="8718550" cy="4590940"/>
        </p:xfrm>
        <a:graphic>
          <a:graphicData uri="http://schemas.openxmlformats.org/drawingml/2006/table">
            <a:tbl>
              <a:tblPr/>
              <a:tblGrid>
                <a:gridCol w="8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|| 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Example (assume age = 24,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weihgt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140)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(age &lt; 14) || (weight &lt;= 150) is false, because (age &lt; 14) and (weight &lt;= 150) both are false.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83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(age &gt; 34) || (weight &lt;= 140) is true, because (weight &lt;= 140) is true.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4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(age &gt; 14) || (weight &gt;= 150) is true, because (age &gt; 14) is true.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(age &gt; 14) || (weight &lt;= 150) is true, because (age &gt; 14) and (weight &lt;= 150) both are true.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172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Logical Operators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DE9EC7-B0F8-4CA0-8F42-C4763A625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92240"/>
              </p:ext>
            </p:extLst>
          </p:nvPr>
        </p:nvGraphicFramePr>
        <p:xfrm>
          <a:off x="1703264" y="1310335"/>
          <a:ext cx="9503764" cy="4879244"/>
        </p:xfrm>
        <a:graphic>
          <a:graphicData uri="http://schemas.openxmlformats.org/drawingml/2006/table">
            <a:tbl>
              <a:tblPr/>
              <a:tblGrid>
                <a:gridCol w="910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1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kumimoji="0" lang="en-US" alt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Example (assume age = 24, weight = 140)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79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(age &gt; 34) ^ (weight &gt; 140) is false, because (age &gt; 34) is false and (weight &gt; 140) is false.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8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(age &gt; 34) ^ (weight &gt;= 140) is true, because (age &gt; 34) is false but (weight &gt;= 140) is true.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7200" algn="l"/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(age &gt; 14) ^ (weight &gt; 140) is true, because (age &gt; 14) is true and (weight &gt; 140) is false.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938213" algn="ctr"/>
                          <a:tab pos="2025650" algn="ctr"/>
                          <a:tab pos="3052763" algn="ctr"/>
                          <a:tab pos="4090988" algn="ctr"/>
                        </a:tabLst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(age &lt; 34) ^ (weight &lt;= 140) is false, because (age &lt; 34) and (weight &lt;= 140) both are true.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294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switch statement executes statements based on the value of a variable or an expression.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Syntax: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switch (switch-expression) {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value1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  statement(s)</a:t>
            </a:r>
            <a:r>
              <a:rPr lang="en-US" b="1" dirty="0">
                <a:latin typeface="Century Gothic" panose="020B0502020202020204" pitchFamily="34" charset="0"/>
              </a:rPr>
              <a:t>1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	break;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value2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 statement(s)</a:t>
            </a:r>
            <a:r>
              <a:rPr lang="en-US" b="1" dirty="0">
                <a:latin typeface="Century Gothic" panose="020B0502020202020204" pitchFamily="34" charset="0"/>
              </a:rPr>
              <a:t>2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	break;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value3: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 statement(s)</a:t>
            </a:r>
            <a:r>
              <a:rPr lang="en-US" b="1" dirty="0">
                <a:latin typeface="Century Gothic" panose="020B0502020202020204" pitchFamily="34" charset="0"/>
              </a:rPr>
              <a:t>3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	break;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 err="1">
                <a:latin typeface="Century Gothic" panose="020B0502020202020204" pitchFamily="34" charset="0"/>
              </a:rPr>
              <a:t>valueN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  statement(s)</a:t>
            </a:r>
            <a:r>
              <a:rPr lang="en-US" b="1" dirty="0">
                <a:latin typeface="Century Gothic" panose="020B0502020202020204" pitchFamily="34" charset="0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	break;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default: statement(s)</a:t>
            </a:r>
            <a:r>
              <a:rPr lang="en-US" b="1" dirty="0">
                <a:latin typeface="Century Gothic" panose="020B0502020202020204" pitchFamily="34" charset="0"/>
              </a:rPr>
              <a:t>-for-default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63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switch statement observes the following rules: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he switch-expression must yield a value of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char, byte, short, int, or String type </a:t>
            </a:r>
            <a:r>
              <a:rPr lang="en-US" b="1" dirty="0">
                <a:latin typeface="Century Gothic" panose="020B0502020202020204" pitchFamily="34" charset="0"/>
              </a:rPr>
              <a:t>and must always be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enclosed in parentheses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value1, . . ., and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</a:rPr>
              <a:t>must have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same data type </a:t>
            </a:r>
            <a:r>
              <a:rPr lang="en-US" b="1" dirty="0">
                <a:latin typeface="Century Gothic" panose="020B0502020202020204" pitchFamily="34" charset="0"/>
              </a:rPr>
              <a:t>as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of the switch-expression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When the value in a case statement matches the value of the switch-expression, the statements starting from this case are executed until either a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 statement </a:t>
            </a:r>
            <a:r>
              <a:rPr lang="en-US" b="1" dirty="0">
                <a:latin typeface="Century Gothic" panose="020B0502020202020204" pitchFamily="34" charset="0"/>
              </a:rPr>
              <a:t>or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of the switch statement </a:t>
            </a:r>
            <a:r>
              <a:rPr lang="en-US" b="1" dirty="0">
                <a:latin typeface="Century Gothic" panose="020B0502020202020204" pitchFamily="34" charset="0"/>
              </a:rPr>
              <a:t>is reached.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 case</a:t>
            </a:r>
            <a:r>
              <a:rPr lang="en-US" b="1" dirty="0">
                <a:latin typeface="Century Gothic" panose="020B0502020202020204" pitchFamily="34" charset="0"/>
              </a:rPr>
              <a:t>, which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b="1" dirty="0">
                <a:latin typeface="Century Gothic" panose="020B0502020202020204" pitchFamily="34" charset="0"/>
              </a:rPr>
              <a:t>, can be used to perform actions when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of the specified cases matches the switch-expression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keyword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b="1" dirty="0">
                <a:latin typeface="Century Gothic" panose="020B0502020202020204" pitchFamily="34" charset="0"/>
              </a:rPr>
              <a:t>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b="1" dirty="0">
                <a:latin typeface="Century Gothic" panose="020B0502020202020204" pitchFamily="34" charset="0"/>
              </a:rPr>
              <a:t>. The break statement immediately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 the switch statement.</a:t>
            </a:r>
          </a:p>
        </p:txBody>
      </p:sp>
    </p:spTree>
    <p:extLst>
      <p:ext uri="{BB962C8B-B14F-4D97-AF65-F5344CB8AC3E}">
        <p14:creationId xmlns:p14="http://schemas.microsoft.com/office/powerpoint/2010/main" val="153696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switch statement executes statements based on the value of a variable or an expression.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switch (status) {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case 0:  compute tax for single filers;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break;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case 1:  compute tax for married jointly or qualifying widow(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er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);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break;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case 2:  compute tax for married filing separately;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break;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case 3:  compute tax for head of household;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break;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default: 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System.out.println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("Error: invalid status");</a:t>
            </a:r>
          </a:p>
          <a:p>
            <a:pPr lvl="3"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System.exit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(1);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36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314BD2A-C917-4A39-A0CD-C60856216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34" y="1123525"/>
            <a:ext cx="8064500" cy="533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5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4000" b="1" dirty="0">
                <a:latin typeface="Century Gothic" panose="020B0502020202020204" pitchFamily="34" charset="0"/>
              </a:rPr>
              <a:t> Statements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State the output of the following code (day has value between 0 to 6):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switch (day) {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1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2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3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4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5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 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System.out.println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("Weekday"); break;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0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		case </a:t>
            </a:r>
            <a:r>
              <a:rPr lang="en-US" b="1" dirty="0">
                <a:latin typeface="Century Gothic" panose="020B0502020202020204" pitchFamily="34" charset="0"/>
              </a:rPr>
              <a:t>6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: </a:t>
            </a:r>
            <a:r>
              <a:rPr lang="en-US" b="1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System.out.println</a:t>
            </a: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("Weekend");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07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Conditional Expressions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 conditional expression evaluates an expression based on a condition.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(x &gt; 0)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	y = 1;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y = -1;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We can use a conditional expression to achieve the same result.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(x &gt; 0)?1 : -1;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Conditional expressions are in a completely different style, with no explicit if in the statement.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Syntax: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 ? expression1 : expression2;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latin typeface="Century Gothic" panose="020B0502020202020204" pitchFamily="34" charset="0"/>
              </a:rPr>
              <a:t> of this conditional expression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expression1</a:t>
            </a:r>
            <a:r>
              <a:rPr lang="en-US" b="1" dirty="0">
                <a:latin typeface="Century Gothic" panose="020B0502020202020204" pitchFamily="34" charset="0"/>
              </a:rPr>
              <a:t> if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</a:t>
            </a:r>
            <a:r>
              <a:rPr lang="en-US" b="1" dirty="0">
                <a:latin typeface="Century Gothic" panose="020B0502020202020204" pitchFamily="34" charset="0"/>
              </a:rPr>
              <a:t>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entury Gothic" panose="020B0502020202020204" pitchFamily="34" charset="0"/>
              </a:rPr>
              <a:t>; otherwise, the result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expression2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944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4000" b="1" dirty="0">
                <a:latin typeface="Century Gothic" panose="020B0502020202020204" pitchFamily="34" charset="0"/>
              </a:rPr>
              <a:t>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5"/>
            <a:ext cx="9689690" cy="246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</a:t>
            </a:r>
            <a:r>
              <a:rPr lang="en-US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data type declares a variable with the value either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Java provides six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relational operators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(also known as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comparison operators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).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729EFA3-02E3-4C57-9982-1BBC8DEFD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992564"/>
              </p:ext>
            </p:extLst>
          </p:nvPr>
        </p:nvGraphicFramePr>
        <p:xfrm>
          <a:off x="2379509" y="3542249"/>
          <a:ext cx="8794750" cy="325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Picture" r:id="rId4" imgW="4228500" imgH="1563247" progId="Word.Picture.8">
                  <p:embed/>
                </p:oleObj>
              </mc:Choice>
              <mc:Fallback>
                <p:oleObj name="Picture" r:id="rId4" imgW="4228500" imgH="1563247" progId="Word.Picture.8">
                  <p:embed/>
                  <p:pic>
                    <p:nvPicPr>
                      <p:cNvPr id="7174" name="Object 6">
                        <a:extLst>
                          <a:ext uri="{FF2B5EF4-FFF2-40B4-BE49-F238E27FC236}">
                            <a16:creationId xmlns:a16="http://schemas.microsoft.com/office/drawing/2014/main" id="{8A235C25-C63B-48C7-8BAB-30014EC68C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509" y="3542249"/>
                        <a:ext cx="8794750" cy="325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Conditional Expressions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Examples: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Assign the larger number of variable num1 and num2 to max.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(num1 &gt; num2) ? num1 : num2;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Display the message “num is even” if num is even, and otherwise displays “num is odd.”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1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((num % 2 == 0) ? "num is even" : "num is odd");</a:t>
            </a:r>
          </a:p>
        </p:txBody>
      </p:sp>
    </p:spTree>
    <p:extLst>
      <p:ext uri="{BB962C8B-B14F-4D97-AF65-F5344CB8AC3E}">
        <p14:creationId xmlns:p14="http://schemas.microsoft.com/office/powerpoint/2010/main" val="197937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Operator Precedence &amp; Associativity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Operator precedence and associativity determine the order in which operators are evaluated.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Expression:</a:t>
            </a:r>
          </a:p>
          <a:p>
            <a:pPr algn="l">
              <a:lnSpc>
                <a:spcPct val="150000"/>
              </a:lnSpc>
            </a:pPr>
            <a:r>
              <a:rPr lang="en-US" sz="1400" b="1" dirty="0">
                <a:solidFill>
                  <a:schemeClr val="accent2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+ 4 * 4 &gt; 5 * (4 + 3) – 1 &amp;&amp; (4 - 3 &gt; 5)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What is its value? What is the execution order of the operators?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Operator Precedence &amp; Associativity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 expression in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parentheses</a:t>
            </a:r>
            <a:r>
              <a:rPr lang="en-US" b="1" dirty="0">
                <a:latin typeface="Century Gothic" panose="020B0502020202020204" pitchFamily="34" charset="0"/>
              </a:rPr>
              <a:t> is evaluated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Parentheses can be nested, in which case the expression in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parentheses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When evaluating an expression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without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parentheses</a:t>
            </a:r>
            <a:r>
              <a:rPr lang="en-US" b="1" dirty="0">
                <a:latin typeface="Century Gothic" panose="020B0502020202020204" pitchFamily="34" charset="0"/>
              </a:rPr>
              <a:t>,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lang="en-US" b="1" dirty="0">
                <a:latin typeface="Century Gothic" panose="020B0502020202020204" pitchFamily="34" charset="0"/>
              </a:rPr>
              <a:t> are applied according to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precedence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b="1" dirty="0">
                <a:latin typeface="Century Gothic" panose="020B0502020202020204" pitchFamily="34" charset="0"/>
              </a:rPr>
              <a:t> and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associativity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  <a:r>
              <a:rPr lang="en-US" b="1" dirty="0">
                <a:latin typeface="Century Gothic" panose="020B0502020202020204" pitchFamily="34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If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operators</a:t>
            </a:r>
            <a:r>
              <a:rPr lang="en-US" b="1" dirty="0">
                <a:latin typeface="Century Gothic" panose="020B0502020202020204" pitchFamily="34" charset="0"/>
              </a:rPr>
              <a:t> with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precedence</a:t>
            </a:r>
            <a:r>
              <a:rPr lang="en-US" b="1" dirty="0">
                <a:latin typeface="Century Gothic" panose="020B0502020202020204" pitchFamily="34" charset="0"/>
              </a:rPr>
              <a:t> are next to each other, their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associativity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determines</a:t>
            </a:r>
            <a:r>
              <a:rPr lang="en-US" b="1" dirty="0">
                <a:latin typeface="Century Gothic" panose="020B0502020202020204" pitchFamily="34" charset="0"/>
              </a:rPr>
              <a:t> the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evaluation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 operators </a:t>
            </a:r>
            <a:r>
              <a:rPr lang="en-US" b="1" dirty="0">
                <a:latin typeface="Century Gothic" panose="020B0502020202020204" pitchFamily="34" charset="0"/>
              </a:rPr>
              <a:t>except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assignment</a:t>
            </a:r>
            <a:r>
              <a:rPr lang="en-US" b="1" dirty="0">
                <a:latin typeface="Century Gothic" panose="020B0502020202020204" pitchFamily="34" charset="0"/>
              </a:rPr>
              <a:t> operators are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left-associative</a:t>
            </a:r>
            <a:r>
              <a:rPr lang="en-US" b="1" dirty="0">
                <a:latin typeface="Century Gothic" panose="020B0502020202020204" pitchFamily="34" charset="0"/>
              </a:rPr>
              <a:t>. </a:t>
            </a:r>
            <a:endParaRPr lang="en-US" sz="1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7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Operator Precedence &amp; Associativity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– b + c – 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equivalent to  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((a – b) + c) – d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 Assignment operators are right-associative.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Therefore, the expression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</a:rPr>
              <a:t>	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+= c = 5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is equivalent to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(b += (c = 5))</a:t>
            </a:r>
          </a:p>
        </p:txBody>
      </p:sp>
    </p:spTree>
    <p:extLst>
      <p:ext uri="{BB962C8B-B14F-4D97-AF65-F5344CB8AC3E}">
        <p14:creationId xmlns:p14="http://schemas.microsoft.com/office/powerpoint/2010/main" val="3248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Operator Precedence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3808A9D-DE0C-4F0F-8CE5-42F8C9CF0F66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120245" cy="538278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var++, var--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+, - (Unary plus and minus), ++var,--var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(type) Casting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 (Not)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*, /, % (Multiplication, division, and remainder)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+, - (Binary addition and subtraction)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&lt;, &lt;=, &gt;, &gt;= (Relational operators)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==, !=; (Equality)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 (Exclusive OR)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(Conditional AND) Short-circuit AND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|| (Conditional OR) Short-circuit OR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=, +=, -=, *=, /=, %= (Assignment operator)</a:t>
            </a:r>
          </a:p>
        </p:txBody>
      </p:sp>
    </p:spTree>
    <p:extLst>
      <p:ext uri="{BB962C8B-B14F-4D97-AF65-F5344CB8AC3E}">
        <p14:creationId xmlns:p14="http://schemas.microsoft.com/office/powerpoint/2010/main" val="196383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Operator Precedence &amp; Associativity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3" y="1123525"/>
            <a:ext cx="9274989" cy="538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71672BCD-7D92-4A25-86AD-F5F8DEE4C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701426"/>
              </p:ext>
            </p:extLst>
          </p:nvPr>
        </p:nvGraphicFramePr>
        <p:xfrm>
          <a:off x="3239729" y="1775250"/>
          <a:ext cx="8382000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4" imgW="4314444" imgH="2034540" progId="Word.Picture.8">
                  <p:embed/>
                </p:oleObj>
              </mc:Choice>
              <mc:Fallback>
                <p:oleObj r:id="rId4" imgW="4314444" imgH="2034540" progId="Word.Picture.8">
                  <p:embed/>
                  <p:pic>
                    <p:nvPicPr>
                      <p:cNvPr id="60423" name="Object 6">
                        <a:extLst>
                          <a:ext uri="{FF2B5EF4-FFF2-40B4-BE49-F238E27FC236}">
                            <a16:creationId xmlns:a16="http://schemas.microsoft.com/office/drawing/2014/main" id="{0268840A-0D0B-40DF-8EC9-D6171B6908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729" y="1775250"/>
                        <a:ext cx="8382000" cy="3959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5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476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en-US" b="1" dirty="0"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6000" b="1" dirty="0">
                <a:latin typeface="Century Gothic" panose="020B0502020202020204" pitchFamily="34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82163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4000" b="1" dirty="0">
                <a:latin typeface="Century Gothic" panose="020B0502020202020204" pitchFamily="34" charset="0"/>
              </a:rPr>
              <a:t>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16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result of the comparison is a Boolean value: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or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radius = 1;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(radius &gt; 0);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will display true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602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4000" b="1" dirty="0">
                <a:latin typeface="Century Gothic" panose="020B0502020202020204" pitchFamily="34" charset="0"/>
              </a:rPr>
              <a:t>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164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 variable that holds a Boolean value is known as a Boolean variable.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data type is used to declare Boolean variables.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 </a:t>
            </a:r>
            <a:r>
              <a:rPr lang="en-US" b="1" dirty="0" err="1">
                <a:latin typeface="Century Gothic" panose="020B0502020202020204" pitchFamily="34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variable can hold one of the two  values: true or false.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lightsOn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lightsOn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 are literals, just like a number such as 10.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They are treated as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reserved words 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and cannot be used as identifiers in the program. </a:t>
            </a:r>
          </a:p>
        </p:txBody>
      </p:sp>
    </p:spTree>
    <p:extLst>
      <p:ext uri="{BB962C8B-B14F-4D97-AF65-F5344CB8AC3E}">
        <p14:creationId xmlns:p14="http://schemas.microsoft.com/office/powerpoint/2010/main" val="26848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16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An if statement is a construct that enables a program to specify alternative paths of execution.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Java has several types of selection statements: 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one-way if statements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two-way if-else statements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nested if statements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multi-way if-else statements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 statements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419162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One-way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1936959" y="1123524"/>
            <a:ext cx="9689690" cy="516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A one-way if statement executes an action if and only if the condition is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Syntax: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-expression) {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statement(s);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5816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7474A-F62D-4AA8-BC4F-C18C74B3D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039" y="351693"/>
            <a:ext cx="9689690" cy="606949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One-way </a:t>
            </a:r>
            <a:r>
              <a:rPr lang="en-US" sz="4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4000" b="1" dirty="0">
                <a:latin typeface="Century Gothic" panose="020B0502020202020204" pitchFamily="34" charset="0"/>
              </a:rPr>
              <a:t> Statement</a:t>
            </a:r>
          </a:p>
        </p:txBody>
      </p:sp>
      <p:pic>
        <p:nvPicPr>
          <p:cNvPr id="1026" name="Picture 2" descr="How to develop a blockchain application if you only know Java | Corda">
            <a:extLst>
              <a:ext uri="{FF2B5EF4-FFF2-40B4-BE49-F238E27FC236}">
                <a16:creationId xmlns:a16="http://schemas.microsoft.com/office/drawing/2014/main" id="{7CFB9ECB-8B5A-4DAE-84A7-92360EEA7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34" y="10321"/>
            <a:ext cx="1693430" cy="948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74C396ED-87A8-4BEA-9332-A5A7330A64DA}"/>
              </a:ext>
            </a:extLst>
          </p:cNvPr>
          <p:cNvSpPr txBox="1">
            <a:spLocks/>
          </p:cNvSpPr>
          <p:nvPr/>
        </p:nvSpPr>
        <p:spPr>
          <a:xfrm>
            <a:off x="2232385" y="1123525"/>
            <a:ext cx="2868428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Flowchart: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C87A22BF-9202-44C8-BB77-9C7EB0D9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62" y="2082166"/>
            <a:ext cx="2460625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>
            <a:extLst>
              <a:ext uri="{FF2B5EF4-FFF2-40B4-BE49-F238E27FC236}">
                <a16:creationId xmlns:a16="http://schemas.microsoft.com/office/drawing/2014/main" id="{245C2F82-7D46-45EA-8280-C9E00613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844" y="2082165"/>
            <a:ext cx="50038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163557A-1FB8-49FC-99C4-F4881A9658D4}"/>
              </a:ext>
            </a:extLst>
          </p:cNvPr>
          <p:cNvSpPr txBox="1">
            <a:spLocks/>
          </p:cNvSpPr>
          <p:nvPr/>
        </p:nvSpPr>
        <p:spPr>
          <a:xfrm>
            <a:off x="5381209" y="1121177"/>
            <a:ext cx="2868428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cs typeface="Courier New" panose="02070309020205020404" pitchFamily="49" charset="0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67482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FD247299CB2A4C9D4F047AF7104124" ma:contentTypeVersion="2" ma:contentTypeDescription="Create a new document." ma:contentTypeScope="" ma:versionID="6f9d73dad89b35f183bdf1fca3499945">
  <xsd:schema xmlns:xsd="http://www.w3.org/2001/XMLSchema" xmlns:xs="http://www.w3.org/2001/XMLSchema" xmlns:p="http://schemas.microsoft.com/office/2006/metadata/properties" xmlns:ns2="920e0171-2f1d-4322-a5d1-25b2cb999eaa" targetNamespace="http://schemas.microsoft.com/office/2006/metadata/properties" ma:root="true" ma:fieldsID="c536e62b5071fec1f196c0bbfe741d3f" ns2:_="">
    <xsd:import namespace="920e0171-2f1d-4322-a5d1-25b2cb999e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e0171-2f1d-4322-a5d1-25b2cb999e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C9383C-C1FF-434E-B28F-AA85F1A42F13}"/>
</file>

<file path=customXml/itemProps2.xml><?xml version="1.0" encoding="utf-8"?>
<ds:datastoreItem xmlns:ds="http://schemas.openxmlformats.org/officeDocument/2006/customXml" ds:itemID="{FE2D03BB-D915-477A-A868-5EDE0AE67A2E}"/>
</file>

<file path=customXml/itemProps3.xml><?xml version="1.0" encoding="utf-8"?>
<ds:datastoreItem xmlns:ds="http://schemas.openxmlformats.org/officeDocument/2006/customXml" ds:itemID="{48CD86A9-16FB-4E1C-9975-35752110977A}"/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2657</Words>
  <Application>Microsoft Office PowerPoint</Application>
  <PresentationFormat>Widescreen</PresentationFormat>
  <Paragraphs>357</Paragraphs>
  <Slides>46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Arial Nova Cond</vt:lpstr>
      <vt:lpstr>Century Gothic</vt:lpstr>
      <vt:lpstr>Courier New</vt:lpstr>
      <vt:lpstr>Impact</vt:lpstr>
      <vt:lpstr>TornVTI</vt:lpstr>
      <vt:lpstr>Picture</vt:lpstr>
      <vt:lpstr>Microsoft Word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Virani</dc:creator>
  <cp:lastModifiedBy>Sagar Virani</cp:lastModifiedBy>
  <cp:revision>143</cp:revision>
  <dcterms:created xsi:type="dcterms:W3CDTF">2020-12-15T05:02:02Z</dcterms:created>
  <dcterms:modified xsi:type="dcterms:W3CDTF">2021-01-09T08:37:14Z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0x010100A0FD247299CB2A4C9D4F047AF7104124</vt:lpwstr>
  </property>
</Properties>
</file>