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8" r:id="rId10"/>
    <p:sldId id="317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50" r:id="rId42"/>
    <p:sldId id="349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0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09-Jan-21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05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77500" lnSpcReduction="2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Mathematical Functions, Character and 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Introduce mathematical functions, characters, string objects, and use them to develop programs.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Java provides many useful methods in the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 class</a:t>
            </a:r>
            <a:r>
              <a:rPr lang="en-US" b="1" dirty="0">
                <a:latin typeface="Century Gothic" panose="020B0502020202020204" pitchFamily="34" charset="0"/>
              </a:rPr>
              <a:t> for performing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common mathematical functions</a:t>
            </a:r>
            <a:r>
              <a:rPr lang="en-US" b="1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568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Rounding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For example,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Math.rint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(2.1)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2.0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Math.rint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(2.0)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2.0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Math.rint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(-2.0)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–2.0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Math.rint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(-2.1)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-2.0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Math.rint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(2.5)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2.0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Math.rint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(-2.5)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-2.0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Math.round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(2.6f)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Math.round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(2.0)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 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Math.round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(-2.0f)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-2  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Math.round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(-2.6)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-3 </a:t>
            </a:r>
          </a:p>
        </p:txBody>
      </p:sp>
    </p:spTree>
    <p:extLst>
      <p:ext uri="{BB962C8B-B14F-4D97-AF65-F5344CB8AC3E}">
        <p14:creationId xmlns:p14="http://schemas.microsoft.com/office/powerpoint/2010/main" val="322162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alt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min, max, and abs </a:t>
            </a:r>
            <a:r>
              <a:rPr lang="en-US" altLang="en-US" sz="4000" b="1" dirty="0">
                <a:latin typeface="Century Gothic" panose="020B0502020202020204" pitchFamily="34" charset="0"/>
              </a:rPr>
              <a:t>Methods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The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b="1" dirty="0"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b="1" dirty="0">
                <a:latin typeface="Century Gothic" panose="020B0502020202020204" pitchFamily="34" charset="0"/>
              </a:rPr>
              <a:t> methods return the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minimum</a:t>
            </a:r>
            <a:r>
              <a:rPr lang="en-US" b="1" dirty="0"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maximum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b="1" dirty="0">
                <a:latin typeface="Century Gothic" panose="020B0502020202020204" pitchFamily="34" charset="0"/>
              </a:rPr>
              <a:t> of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b="1" dirty="0">
                <a:latin typeface="Century Gothic" panose="020B0502020202020204" pitchFamily="34" charset="0"/>
              </a:rPr>
              <a:t> (int, long, float, or double).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max(4.4, 5.0) returns 5.0, and min(3, 2) returns 2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The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b="1" dirty="0">
                <a:latin typeface="Century Gothic" panose="020B0502020202020204" pitchFamily="34" charset="0"/>
              </a:rPr>
              <a:t> returns the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absolute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entury Gothic" panose="020B0502020202020204" pitchFamily="34" charset="0"/>
              </a:rPr>
              <a:t> of the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b="1" dirty="0">
                <a:latin typeface="Century Gothic" panose="020B0502020202020204" pitchFamily="34" charset="0"/>
              </a:rPr>
              <a:t> (int, long, float, or double).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For example,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(2, 3)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(2.5, 3)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4.0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Math.min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(2.5, 4.6)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2.5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(-2.1)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2.1</a:t>
            </a:r>
          </a:p>
        </p:txBody>
      </p:sp>
    </p:spTree>
    <p:extLst>
      <p:ext uri="{BB962C8B-B14F-4D97-AF65-F5344CB8AC3E}">
        <p14:creationId xmlns:p14="http://schemas.microsoft.com/office/powerpoint/2010/main" val="320587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The</a:t>
            </a:r>
            <a:r>
              <a:rPr lang="en-US" alt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random </a:t>
            </a:r>
            <a:r>
              <a:rPr lang="en-US" altLang="en-US" sz="4000" b="1" dirty="0">
                <a:latin typeface="Century Gothic" panose="020B0502020202020204" pitchFamily="34" charset="0"/>
              </a:rPr>
              <a:t>Method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 It generates a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greater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equal to 0.0 and less than 1.0 </a:t>
            </a:r>
            <a:r>
              <a:rPr lang="en-US" b="1" dirty="0">
                <a:latin typeface="Century Gothic" panose="020B0502020202020204" pitchFamily="34" charset="0"/>
              </a:rPr>
              <a:t>(0 &lt;= </a:t>
            </a:r>
            <a:r>
              <a:rPr lang="en-US" b="1" dirty="0" err="1">
                <a:latin typeface="Century Gothic" panose="020B0502020202020204" pitchFamily="34" charset="0"/>
              </a:rPr>
              <a:t>Math.random</a:t>
            </a:r>
            <a:r>
              <a:rPr lang="en-US" b="1" dirty="0">
                <a:latin typeface="Century Gothic" panose="020B0502020202020204" pitchFamily="34" charset="0"/>
              </a:rPr>
              <a:t>() &lt; 1.0).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We can use it to write a simple expression to generate random numbers in any range.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For example,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(int)(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* 10)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50 + (int)(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* 50)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In general,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* b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5DD2C7-C044-41DB-9FB1-E1D34AE1D4B0}"/>
              </a:ext>
            </a:extLst>
          </p:cNvPr>
          <p:cNvSpPr/>
          <p:nvPr/>
        </p:nvSpPr>
        <p:spPr>
          <a:xfrm>
            <a:off x="8004516" y="4009294"/>
            <a:ext cx="3938954" cy="6069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Century Gothic" panose="020B0502020202020204" pitchFamily="34" charset="0"/>
              </a:rPr>
              <a:t>Returns a random integer between 0 and 9.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A14FB-435C-478A-8B0B-8CFFB451D560}"/>
              </a:ext>
            </a:extLst>
          </p:cNvPr>
          <p:cNvSpPr/>
          <p:nvPr/>
        </p:nvSpPr>
        <p:spPr>
          <a:xfrm>
            <a:off x="8002168" y="4811156"/>
            <a:ext cx="3938954" cy="6069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Century Gothic" panose="020B0502020202020204" pitchFamily="34" charset="0"/>
              </a:rPr>
              <a:t>Returns a random integer between 50 and 59.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A38650-1E71-4E98-87C7-01ED603713C7}"/>
              </a:ext>
            </a:extLst>
          </p:cNvPr>
          <p:cNvSpPr/>
          <p:nvPr/>
        </p:nvSpPr>
        <p:spPr>
          <a:xfrm>
            <a:off x="8013888" y="5877957"/>
            <a:ext cx="3938954" cy="6069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Century Gothic" panose="020B0502020202020204" pitchFamily="34" charset="0"/>
              </a:rPr>
              <a:t>Returns a random integer between a and b.</a:t>
            </a:r>
          </a:p>
        </p:txBody>
      </p:sp>
    </p:spTree>
    <p:extLst>
      <p:ext uri="{BB962C8B-B14F-4D97-AF65-F5344CB8AC3E}">
        <p14:creationId xmlns:p14="http://schemas.microsoft.com/office/powerpoint/2010/main" val="266622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Character Data Type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 character data type represents a single character.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The character data type,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latin typeface="Century Gothic" panose="020B0502020202020204" pitchFamily="34" charset="0"/>
              </a:rPr>
              <a:t>, is used to represent a single character.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 character literal is enclosed in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quotation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</a:t>
            </a:r>
            <a:r>
              <a:rPr lang="en-US" b="1" dirty="0">
                <a:latin typeface="Century Gothic" panose="020B0502020202020204" pitchFamily="34" charset="0"/>
              </a:rPr>
              <a:t>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Consider the following code: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letter = 'A’;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numChar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'4';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DA5E43-A214-4CD0-AC3B-61D27645C27E}"/>
              </a:ext>
            </a:extLst>
          </p:cNvPr>
          <p:cNvSpPr/>
          <p:nvPr/>
        </p:nvSpPr>
        <p:spPr>
          <a:xfrm>
            <a:off x="7010399" y="4410001"/>
            <a:ext cx="4346917" cy="6069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Century Gothic" panose="020B0502020202020204" pitchFamily="34" charset="0"/>
              </a:rPr>
              <a:t>Assigns character A to the char variable letter.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A56CA3-630C-447E-93FB-0DE034E4D917}"/>
              </a:ext>
            </a:extLst>
          </p:cNvPr>
          <p:cNvSpPr/>
          <p:nvPr/>
        </p:nvSpPr>
        <p:spPr>
          <a:xfrm>
            <a:off x="7010399" y="5213901"/>
            <a:ext cx="4346917" cy="6419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Century Gothic" panose="020B0502020202020204" pitchFamily="34" charset="0"/>
              </a:rPr>
              <a:t>Assigns digit character 4 to the char variable </a:t>
            </a:r>
            <a:r>
              <a:rPr lang="en-US" sz="1400" b="1" dirty="0" err="1">
                <a:latin typeface="Century Gothic" panose="020B0502020202020204" pitchFamily="34" charset="0"/>
              </a:rPr>
              <a:t>numChar</a:t>
            </a:r>
            <a:r>
              <a:rPr lang="en-US" sz="1400" b="1" dirty="0">
                <a:latin typeface="Century Gothic" panose="020B0502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7904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Unicode and ASCII Code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Mapping a character to its binary representation is called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en-US" b="1" dirty="0">
                <a:latin typeface="Century Gothic" panose="020B0502020202020204" pitchFamily="34" charset="0"/>
              </a:rPr>
              <a:t>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Java supports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Unicode</a:t>
            </a:r>
            <a:r>
              <a:rPr lang="en-US" b="1" dirty="0">
                <a:latin typeface="Century Gothic" panose="020B0502020202020204" pitchFamily="34" charset="0"/>
              </a:rPr>
              <a:t>, an encoding scheme established by the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Unicode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Consortium</a:t>
            </a:r>
            <a:r>
              <a:rPr lang="en-US" b="1" dirty="0">
                <a:latin typeface="Century Gothic" panose="020B0502020202020204" pitchFamily="34" charset="0"/>
              </a:rPr>
              <a:t> to support the interchange, processing, and display of written texts in the world’s diverse languages.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Unicode – originally designed as a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16-bit (65,536) character</a:t>
            </a:r>
            <a:r>
              <a:rPr lang="en-US" b="1" dirty="0">
                <a:latin typeface="Century Gothic" panose="020B0502020202020204" pitchFamily="34" charset="0"/>
              </a:rPr>
              <a:t> encoding.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Unicode – extended  to allow up to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1,112,064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  <a:r>
              <a:rPr lang="en-US" b="1" dirty="0">
                <a:latin typeface="Century Gothic" panose="020B0502020202020204" pitchFamily="34" charset="0"/>
              </a:rPr>
              <a:t>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Those characters that go beyond the original 16-bit limit are called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supplementary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  <a:r>
              <a:rPr lang="en-US" b="1" dirty="0">
                <a:latin typeface="Century Gothic" panose="020B0502020202020204" pitchFamily="34" charset="0"/>
              </a:rPr>
              <a:t>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Java supports the supplementary characters.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We will consider only the original 16-bit Unicode characters. 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34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Unicode and ASCII Code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 16-bit Unicode takes two bytes, preceded by \u, expressed in four hexadecimal digits that run from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\u0000 </a:t>
            </a:r>
            <a:r>
              <a:rPr lang="en-US" b="1" dirty="0">
                <a:latin typeface="Century Gothic" panose="020B0502020202020204" pitchFamily="34" charset="0"/>
              </a:rPr>
              <a:t>to \</a:t>
            </a:r>
            <a:r>
              <a:rPr lang="en-US" b="1" dirty="0" err="1">
                <a:latin typeface="Century Gothic" panose="020B0502020202020204" pitchFamily="34" charset="0"/>
              </a:rPr>
              <a:t>uFFFF</a:t>
            </a:r>
            <a:r>
              <a:rPr lang="en-US" b="1" dirty="0">
                <a:latin typeface="Century Gothic" panose="020B0502020202020204" pitchFamily="34" charset="0"/>
              </a:rPr>
              <a:t>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The </a:t>
            </a:r>
            <a:r>
              <a:rPr lang="en-US" b="1" dirty="0" err="1">
                <a:latin typeface="Century Gothic" panose="020B0502020202020204" pitchFamily="34" charset="0"/>
              </a:rPr>
              <a:t>Unicodes</a:t>
            </a:r>
            <a:r>
              <a:rPr lang="en-US" b="1" dirty="0">
                <a:latin typeface="Century Gothic" panose="020B0502020202020204" pitchFamily="34" charset="0"/>
              </a:rPr>
              <a:t> for the Greek letters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α </a:t>
            </a:r>
            <a:r>
              <a:rPr lang="el-GR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γ</a:t>
            </a:r>
            <a:r>
              <a:rPr lang="en-US" b="1" dirty="0">
                <a:latin typeface="Century Gothic" panose="020B0502020202020204" pitchFamily="34" charset="0"/>
              </a:rPr>
              <a:t> are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\u03b1 	\u03b2 \u03b4.</a:t>
            </a:r>
          </a:p>
        </p:txBody>
      </p:sp>
    </p:spTree>
    <p:extLst>
      <p:ext uri="{BB962C8B-B14F-4D97-AF65-F5344CB8AC3E}">
        <p14:creationId xmlns:p14="http://schemas.microsoft.com/office/powerpoint/2010/main" val="70826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Unicode and ASCII Code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34062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Most computers use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ASCII (American Standard Code for Information Interchange)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It is a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8-bit encoding scheme </a:t>
            </a:r>
            <a:r>
              <a:rPr lang="en-US" b="1" dirty="0">
                <a:latin typeface="Century Gothic" panose="020B0502020202020204" pitchFamily="34" charset="0"/>
              </a:rPr>
              <a:t>for representing all uppercase and lowercase letters, digits, punctuation marks, and control characters.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Unicode</a:t>
            </a:r>
            <a:r>
              <a:rPr lang="en-US" b="1" dirty="0">
                <a:latin typeface="Century Gothic" panose="020B0502020202020204" pitchFamily="34" charset="0"/>
              </a:rPr>
              <a:t> includes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en-US" b="1" dirty="0">
                <a:latin typeface="Century Gothic" panose="020B0502020202020204" pitchFamily="34" charset="0"/>
              </a:rPr>
              <a:t> code, with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\u0000 </a:t>
            </a:r>
            <a:r>
              <a:rPr lang="en-US" b="1" dirty="0">
                <a:latin typeface="Century Gothic" panose="020B0502020202020204" pitchFamily="34" charset="0"/>
              </a:rPr>
              <a:t>to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\u007F </a:t>
            </a:r>
            <a:r>
              <a:rPr lang="en-US" b="1" dirty="0">
                <a:latin typeface="Century Gothic" panose="020B0502020202020204" pitchFamily="34" charset="0"/>
              </a:rPr>
              <a:t>corresponding to the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128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  <a:r>
              <a:rPr lang="en-US" b="1" dirty="0">
                <a:latin typeface="Century Gothic" panose="020B0502020202020204" pitchFamily="34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950D4681-7B50-466C-B2C8-8C83D0807B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085201"/>
              </p:ext>
            </p:extLst>
          </p:nvPr>
        </p:nvGraphicFramePr>
        <p:xfrm>
          <a:off x="2430309" y="4529797"/>
          <a:ext cx="869315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Picture" r:id="rId4" imgW="3725889" imgH="851894" progId="Word.Picture.8">
                  <p:embed/>
                </p:oleObj>
              </mc:Choice>
              <mc:Fallback>
                <p:oleObj name="Picture" r:id="rId4" imgW="3725889" imgH="851894" progId="Word.Picture.8">
                  <p:embed/>
                  <p:pic>
                    <p:nvPicPr>
                      <p:cNvPr id="18438" name="Object 2">
                        <a:extLst>
                          <a:ext uri="{FF2B5EF4-FFF2-40B4-BE49-F238E27FC236}">
                            <a16:creationId xmlns:a16="http://schemas.microsoft.com/office/drawing/2014/main" id="{5201459D-7F1B-45B1-9F0B-CB3B81B2EE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309" y="4529797"/>
                        <a:ext cx="8693150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56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925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Escape Sequence for Special Characters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A0E5A8F3-4FDC-4431-A206-00568178C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115" y="1310335"/>
            <a:ext cx="8745537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58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925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Escape Sequence for Special Characters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99592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Can you write a statement like this?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 said "Java is fun"");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Java uses a special notation to represent special characters, called an escape sequence, consists of a backslash ( \) followed by a character or a combination of digits.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\t 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is an escape sequence for the Tab character and 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\u03b1 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is an escape sequence to represent a Unicode.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The symbols in an escape sequence are interpreted as a whole rather than individually.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An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escape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is considered as a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 said \"Java is fun\"");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Output: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 said "Java is fun"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21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Casting between </a:t>
            </a:r>
            <a:r>
              <a:rPr lang="en-US" alt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4000" b="1" dirty="0">
                <a:latin typeface="Century Gothic" panose="020B0502020202020204" pitchFamily="34" charset="0"/>
              </a:rPr>
              <a:t> and Numeric Types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263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 Gothic" panose="020B0502020202020204" pitchFamily="34" charset="0"/>
              </a:rPr>
              <a:t>When an integer is cast into a char, only its lower 16 bits of data are used; the other part is ignored.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 Gothic" panose="020B0502020202020204" pitchFamily="34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sz="1400" b="1" dirty="0">
                <a:latin typeface="Century Gothic" panose="020B0502020202020204" pitchFamily="34" charset="0"/>
              </a:rPr>
              <a:t>	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(char)0XAB0041;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The lower 16 bits hex code 0041 is assigned to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character A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 Gothic" panose="020B0502020202020204" pitchFamily="34" charset="0"/>
              </a:rPr>
              <a:t>When a floating-point value is cast into a char, the floating-point value is first cast into an  int, which is then cast into a char.</a:t>
            </a:r>
          </a:p>
          <a:p>
            <a:pPr algn="l">
              <a:lnSpc>
                <a:spcPct val="150000"/>
              </a:lnSpc>
            </a:pPr>
            <a:r>
              <a:rPr lang="en-US" sz="1400" b="1" dirty="0">
                <a:latin typeface="Century Gothic" panose="020B0502020202020204" pitchFamily="34" charset="0"/>
              </a:rPr>
              <a:t>	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(char)65.25;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Decimal 65 is assigned to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character A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 Gothic" panose="020B0502020202020204" pitchFamily="34" charset="0"/>
              </a:rPr>
              <a:t>When a char is cast into a numeric type, the character’s Unicode is cast into the specified numeric type.</a:t>
            </a:r>
          </a:p>
          <a:p>
            <a:pPr algn="l">
              <a:lnSpc>
                <a:spcPct val="150000"/>
              </a:lnSpc>
            </a:pPr>
            <a:r>
              <a:rPr lang="en-US" sz="1400" b="1" dirty="0">
                <a:latin typeface="Century Gothic" panose="020B0502020202020204" pitchFamily="34" charset="0"/>
              </a:rPr>
              <a:t>	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(int)'A';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The Unicode of character A is assigned to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65</a:t>
            </a:r>
          </a:p>
        </p:txBody>
      </p:sp>
    </p:spTree>
    <p:extLst>
      <p:ext uri="{BB962C8B-B14F-4D97-AF65-F5344CB8AC3E}">
        <p14:creationId xmlns:p14="http://schemas.microsoft.com/office/powerpoint/2010/main" val="169151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77500" lnSpcReduction="2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Mathematical Functions, Character and 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Methods of Math </a:t>
            </a:r>
            <a:r>
              <a:rPr lang="en-US" b="1" dirty="0" err="1">
                <a:latin typeface="Century Gothic" panose="020B0502020202020204" pitchFamily="34" charset="0"/>
              </a:rPr>
              <a:t>calss</a:t>
            </a:r>
            <a:r>
              <a:rPr lang="en-US" b="1" dirty="0">
                <a:latin typeface="Century Gothic" panose="020B0502020202020204" pitchFamily="34" charset="0"/>
              </a:rPr>
              <a:t> can be categorized as: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Trigonometric methods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Exponent 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Service methods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Service methods include the rounding, min, max, absolute, and random methods.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In addition to methods, the Math class provides two useful double constants,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en-US" b="1" dirty="0"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>
                <a:latin typeface="Century Gothic" panose="020B0502020202020204" pitchFamily="34" charset="0"/>
              </a:rPr>
              <a:t> (the base of natural logarithms).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We can use these constants as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entury Gothic" panose="020B0502020202020204" pitchFamily="34" charset="0"/>
              </a:rPr>
              <a:t>and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Math.E</a:t>
            </a:r>
            <a:r>
              <a:rPr lang="en-US" b="1" dirty="0">
                <a:latin typeface="Century Gothic" panose="020B0502020202020204" pitchFamily="34" charset="0"/>
              </a:rPr>
              <a:t> in any program.</a:t>
            </a:r>
          </a:p>
        </p:txBody>
      </p:sp>
    </p:spTree>
    <p:extLst>
      <p:ext uri="{BB962C8B-B14F-4D97-AF65-F5344CB8AC3E}">
        <p14:creationId xmlns:p14="http://schemas.microsoft.com/office/powerpoint/2010/main" val="19021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Casting between </a:t>
            </a:r>
            <a:r>
              <a:rPr lang="en-US" alt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4000" b="1" dirty="0">
                <a:latin typeface="Century Gothic" panose="020B0502020202020204" pitchFamily="34" charset="0"/>
              </a:rPr>
              <a:t> and Numeric Types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263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 Gothic" panose="020B0502020202020204" pitchFamily="34" charset="0"/>
              </a:rPr>
              <a:t>Implicit casting can be used if the result of a casting fits into the target variable. Otherwise, explicit casting must be used.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 Gothic" panose="020B0502020202020204" pitchFamily="34" charset="0"/>
              </a:rPr>
              <a:t>Example: </a:t>
            </a:r>
          </a:p>
          <a:p>
            <a:pPr algn="l">
              <a:lnSpc>
                <a:spcPct val="150000"/>
              </a:lnSpc>
            </a:pPr>
            <a:r>
              <a:rPr lang="en-US" sz="1400" b="1" dirty="0">
                <a:latin typeface="Century Gothic" panose="020B0502020202020204" pitchFamily="34" charset="0"/>
              </a:rPr>
              <a:t>	since the Unicode of 'a' is 97, which is within the range of a byte, these implicit castings are fine:</a:t>
            </a:r>
          </a:p>
          <a:p>
            <a:pPr algn="l">
              <a:lnSpc>
                <a:spcPct val="150000"/>
              </a:lnSpc>
            </a:pPr>
            <a:r>
              <a:rPr lang="en-US" sz="1400" b="1" dirty="0">
                <a:latin typeface="Century Gothic" panose="020B0502020202020204" pitchFamily="34" charset="0"/>
              </a:rPr>
              <a:t>	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 b = 'a’;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1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'a';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 Gothic" panose="020B0502020202020204" pitchFamily="34" charset="0"/>
              </a:rPr>
              <a:t>But the following casting is incorrect, because the Unicode \uFFF4 cannot fit into a byte:</a:t>
            </a:r>
          </a:p>
          <a:p>
            <a:pPr algn="l">
              <a:lnSpc>
                <a:spcPct val="150000"/>
              </a:lnSpc>
            </a:pPr>
            <a:r>
              <a:rPr lang="en-US" sz="1400" b="1" dirty="0">
                <a:latin typeface="Century Gothic" panose="020B0502020202020204" pitchFamily="34" charset="0"/>
              </a:rPr>
              <a:t>	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 b = '\uFFF4';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 Gothic" panose="020B0502020202020204" pitchFamily="34" charset="0"/>
              </a:rPr>
              <a:t>To force this assignment, use explicit casting, as follows:</a:t>
            </a:r>
          </a:p>
          <a:p>
            <a:pPr algn="l">
              <a:lnSpc>
                <a:spcPct val="150000"/>
              </a:lnSpc>
            </a:pPr>
            <a:r>
              <a:rPr lang="en-US" sz="1400" b="1" dirty="0">
                <a:latin typeface="Century Gothic" panose="020B0502020202020204" pitchFamily="34" charset="0"/>
              </a:rPr>
              <a:t>	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 b = (byte)'\uFFF4';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 Gothic" panose="020B0502020202020204" pitchFamily="34" charset="0"/>
              </a:rPr>
              <a:t>Any positive integer between 0 and FFFF in hexadecimal can be cast into a character implicitly. Any number not in this range must be cast into a char explicitly.</a:t>
            </a:r>
          </a:p>
        </p:txBody>
      </p:sp>
    </p:spTree>
    <p:extLst>
      <p:ext uri="{BB962C8B-B14F-4D97-AF65-F5344CB8AC3E}">
        <p14:creationId xmlns:p14="http://schemas.microsoft.com/office/powerpoint/2010/main" val="178216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Casting between </a:t>
            </a:r>
            <a:r>
              <a:rPr lang="en-US" alt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4000" b="1" dirty="0">
                <a:latin typeface="Century Gothic" panose="020B0502020202020204" pitchFamily="34" charset="0"/>
              </a:rPr>
              <a:t> and Numeric Types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</a:rPr>
              <a:t>What will be the output of the following code:</a:t>
            </a:r>
          </a:p>
          <a:p>
            <a:pPr algn="l">
              <a:lnSpc>
                <a:spcPct val="15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'2' + '3'; </a:t>
            </a:r>
          </a:p>
          <a:p>
            <a:pPr algn="l">
              <a:lnSpc>
                <a:spcPct val="15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" +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j = 2 + 'a’;</a:t>
            </a:r>
          </a:p>
          <a:p>
            <a:pPr algn="l">
              <a:lnSpc>
                <a:spcPct val="15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 is " + j);</a:t>
            </a:r>
          </a:p>
          <a:p>
            <a:pPr algn="l">
              <a:lnSpc>
                <a:spcPct val="15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 + " is the Unicode for character "</a:t>
            </a:r>
          </a:p>
          <a:p>
            <a:pPr algn="l">
              <a:lnSpc>
                <a:spcPct val="15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+ (char)j);</a:t>
            </a:r>
          </a:p>
          <a:p>
            <a:pPr algn="l">
              <a:lnSpc>
                <a:spcPct val="15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("Chapter " + '2');</a:t>
            </a:r>
          </a:p>
        </p:txBody>
      </p:sp>
    </p:spTree>
    <p:extLst>
      <p:ext uri="{BB962C8B-B14F-4D97-AF65-F5344CB8AC3E}">
        <p14:creationId xmlns:p14="http://schemas.microsoft.com/office/powerpoint/2010/main" val="135488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Comparing and Testing Characters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</a:rPr>
              <a:t>Two characters can be compared using the relational operators just like comparing two numbers.</a:t>
            </a:r>
          </a:p>
          <a:p>
            <a:pPr algn="l">
              <a:lnSpc>
                <a:spcPct val="15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'A' &amp;&amp;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'Z') </a:t>
            </a:r>
          </a:p>
          <a:p>
            <a:pPr algn="l">
              <a:lnSpc>
                <a:spcPct val="15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 is an uppercase letter"); </a:t>
            </a:r>
          </a:p>
          <a:p>
            <a:pPr algn="l">
              <a:lnSpc>
                <a:spcPct val="15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if 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'a' &amp;&amp;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'z’) </a:t>
            </a:r>
          </a:p>
          <a:p>
            <a:pPr algn="l">
              <a:lnSpc>
                <a:spcPct val="15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 is a lowercase letter"); </a:t>
            </a:r>
          </a:p>
          <a:p>
            <a:pPr algn="l">
              <a:lnSpc>
                <a:spcPct val="15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if 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'0' &amp;&amp;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'9’) </a:t>
            </a:r>
          </a:p>
          <a:p>
            <a:pPr algn="l">
              <a:lnSpc>
                <a:spcPct val="15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 is a numeric character");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Comparing and Testing Characters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DC4E8854-DFB9-475B-B2AA-6D8CB20B75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782500"/>
              </p:ext>
            </p:extLst>
          </p:nvPr>
        </p:nvGraphicFramePr>
        <p:xfrm>
          <a:off x="2452534" y="1572602"/>
          <a:ext cx="864870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Picture" r:id="rId4" imgW="4023656" imgH="1640348" progId="Word.Picture.8">
                  <p:embed/>
                </p:oleObj>
              </mc:Choice>
              <mc:Fallback>
                <p:oleObj name="Picture" r:id="rId4" imgW="4023656" imgH="1640348" progId="Word.Picture.8">
                  <p:embed/>
                  <p:pic>
                    <p:nvPicPr>
                      <p:cNvPr id="24581" name="Object 3">
                        <a:extLst>
                          <a:ext uri="{FF2B5EF4-FFF2-40B4-BE49-F238E27FC236}">
                            <a16:creationId xmlns:a16="http://schemas.microsoft.com/office/drawing/2014/main" id="{365AEAA7-1980-4E8B-B9A9-A387DE5864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534" y="1572602"/>
                        <a:ext cx="8648700" cy="322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232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The String Type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EA3C8B4-91AE-4DF2-BA2C-339E984D2D9C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108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 string is a sequence of characters.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To represent a string of characters, use the data type called String.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Example: 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message = "Welcome to Java"; 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declares message to be a string with the value "Welcome 	to Java".</a:t>
            </a:r>
          </a:p>
          <a:p>
            <a:pPr algn="l">
              <a:lnSpc>
                <a:spcPct val="150000"/>
              </a:lnSpc>
            </a:pPr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01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The String Type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EA3C8B4-91AE-4DF2-BA2C-339E984D2D9C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108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String is a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predefined class </a:t>
            </a:r>
            <a:r>
              <a:rPr lang="en-US" b="1" dirty="0">
                <a:latin typeface="Century Gothic" panose="020B0502020202020204" pitchFamily="34" charset="0"/>
              </a:rPr>
              <a:t>in the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b="1" dirty="0">
                <a:latin typeface="Century Gothic" panose="020B0502020202020204" pitchFamily="34" charset="0"/>
              </a:rPr>
              <a:t>, just like the classes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b="1" dirty="0"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b="1" dirty="0">
                <a:latin typeface="Century Gothic" panose="020B0502020202020204" pitchFamily="34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The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b="1" dirty="0">
                <a:latin typeface="Century Gothic" panose="020B0502020202020204" pitchFamily="34" charset="0"/>
              </a:rPr>
              <a:t> type is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a primitive type</a:t>
            </a:r>
            <a:r>
              <a:rPr lang="en-US" b="1" dirty="0">
                <a:latin typeface="Century Gothic" panose="020B0502020202020204" pitchFamily="34" charset="0"/>
              </a:rPr>
              <a:t>. It is known as a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b="1" dirty="0">
                <a:latin typeface="Century Gothic" panose="020B0502020202020204" pitchFamily="34" charset="0"/>
              </a:rPr>
              <a:t>. </a:t>
            </a:r>
          </a:p>
          <a:p>
            <a:pPr algn="l">
              <a:lnSpc>
                <a:spcPct val="150000"/>
              </a:lnSpc>
            </a:pPr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10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Simple Methods for String Objects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1D370209-55A2-4E3A-AD1C-7840A677E7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265347"/>
              </p:ext>
            </p:extLst>
          </p:nvPr>
        </p:nvGraphicFramePr>
        <p:xfrm>
          <a:off x="2213615" y="1468267"/>
          <a:ext cx="9126538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Picture" r:id="rId4" imgW="4184449" imgH="1315679" progId="Word.Picture.8">
                  <p:embed/>
                </p:oleObj>
              </mc:Choice>
              <mc:Fallback>
                <p:oleObj name="Picture" r:id="rId4" imgW="4184449" imgH="1315679" progId="Word.Picture.8">
                  <p:embed/>
                  <p:pic>
                    <p:nvPicPr>
                      <p:cNvPr id="26632" name="Object 6">
                        <a:extLst>
                          <a:ext uri="{FF2B5EF4-FFF2-40B4-BE49-F238E27FC236}">
                            <a16:creationId xmlns:a16="http://schemas.microsoft.com/office/drawing/2014/main" id="{8D79F1F1-EB36-4015-96B7-6451344F67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3615" y="1468267"/>
                        <a:ext cx="9126538" cy="28797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773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Getting String Length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EA3C8B4-91AE-4DF2-BA2C-339E984D2D9C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108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Example:	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String message = "Welcome to Java";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length of " + message + 	" is " +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message.length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Output: 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length of Welcome to Java is 15</a:t>
            </a:r>
          </a:p>
          <a:p>
            <a:pPr algn="l">
              <a:lnSpc>
                <a:spcPct val="150000"/>
              </a:lnSpc>
            </a:pPr>
            <a:endParaRPr lang="en-US" b="1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90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Getting characters from a String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EA3C8B4-91AE-4DF2-BA2C-339E984D2D9C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2126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Example:	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String message = "Welcome to Java";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first character in message is " +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message.charAt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(0));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Output: 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first character in message is W</a:t>
            </a:r>
          </a:p>
          <a:p>
            <a:pPr algn="l">
              <a:lnSpc>
                <a:spcPct val="150000"/>
              </a:lnSpc>
            </a:pPr>
            <a:endParaRPr lang="en-US" b="1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B997BB7-D41F-4973-98B7-C983B3626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734" y="3737401"/>
            <a:ext cx="900430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12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Converting Strings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EA3C8B4-91AE-4DF2-BA2C-339E984D2D9C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14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Example:	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converted string is " + “Welcome”.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converted string is " + “Welcome”.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converted string is " + “Welcome to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Java“.trim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Output: 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converted string is welcome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The converted string is WELCOME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trimmed string is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WelcometoJava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5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Trigonometric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6A1957F-A161-4AF7-A2EE-BFFA942F9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1662111"/>
            <a:ext cx="8942709" cy="38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0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String Concatenation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EA3C8B4-91AE-4DF2-BA2C-339E984D2D9C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14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To concatenate strings s1 and s2 into s3: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s3 = s1.concat(s2);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Because string concatenation is heavily used in programming, Java provides a convenient way to accomplish it.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We can use the plus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(+)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operator to concatenate two strings.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s3 = s1 + s2;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message + " and " + "HTML";</a:t>
            </a:r>
          </a:p>
        </p:txBody>
      </p:sp>
    </p:spTree>
    <p:extLst>
      <p:ext uri="{BB962C8B-B14F-4D97-AF65-F5344CB8AC3E}">
        <p14:creationId xmlns:p14="http://schemas.microsoft.com/office/powerpoint/2010/main" val="329429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String Concatenation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EA3C8B4-91AE-4DF2-BA2C-339E984D2D9C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14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The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operator can also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concatenate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a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with a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The number is first converted into a string and then concatenated.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Note: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At least one of the operands must be a string in order for concatenation to take place.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message = "Welcome " + "to " + "Java";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String s = "Chapter" + 2;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String s1 = "Supplement" + 'B';</a:t>
            </a:r>
          </a:p>
        </p:txBody>
      </p:sp>
    </p:spTree>
    <p:extLst>
      <p:ext uri="{BB962C8B-B14F-4D97-AF65-F5344CB8AC3E}">
        <p14:creationId xmlns:p14="http://schemas.microsoft.com/office/powerpoint/2010/main" val="155898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String Concatenation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EA3C8B4-91AE-4DF2-BA2C-339E984D2D9C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14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The augmented += operator can also be used for string concatenation.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If message string is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"Welcome to Java”,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+= " and Java is fun";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New value of message is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"Welcome to Java and Java is fun"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152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String Concatenation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EA3C8B4-91AE-4DF2-BA2C-339E984D2D9C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14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= 1 and j = 2, what is the output of the following statement?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j is " +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j);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Output: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j is 12"</a:t>
            </a:r>
            <a:endParaRPr lang="en-US" b="1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To force </a:t>
            </a:r>
            <a:r>
              <a:rPr lang="en-US" b="1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+ j to be executed first, enclose </a:t>
            </a:r>
            <a:r>
              <a:rPr lang="en-US" b="1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+ j in the parentheses, as follows: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j is " + 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j));</a:t>
            </a:r>
          </a:p>
        </p:txBody>
      </p:sp>
    </p:spTree>
    <p:extLst>
      <p:ext uri="{BB962C8B-B14F-4D97-AF65-F5344CB8AC3E}">
        <p14:creationId xmlns:p14="http://schemas.microsoft.com/office/powerpoint/2010/main" val="316496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Reading a String from Console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EA3C8B4-91AE-4DF2-BA2C-339E984D2D9C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14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To read a string from the console, invoke the next() method on a Scanner object.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input = new Scanner(System.in);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three words separated by spaces: ");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String s1 =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String s2 =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String s3 =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("s1 is " + s1);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("s2 is " + s2);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("s3 is " + s3);</a:t>
            </a:r>
          </a:p>
        </p:txBody>
      </p:sp>
    </p:spTree>
    <p:extLst>
      <p:ext uri="{BB962C8B-B14F-4D97-AF65-F5344CB8AC3E}">
        <p14:creationId xmlns:p14="http://schemas.microsoft.com/office/powerpoint/2010/main" val="304693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Reading a String from Console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EA3C8B4-91AE-4DF2-BA2C-339E984D2D9C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14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The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next()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method reads a string that ends with a whitespace character.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We can use the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method to read an entire line of text.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The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method reads a string that ends with the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pressed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input = new Scanner(System.in);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a line: ");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String s =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input.nextLine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line entered is " + s);</a:t>
            </a:r>
          </a:p>
        </p:txBody>
      </p:sp>
    </p:spTree>
    <p:extLst>
      <p:ext uri="{BB962C8B-B14F-4D97-AF65-F5344CB8AC3E}">
        <p14:creationId xmlns:p14="http://schemas.microsoft.com/office/powerpoint/2010/main" val="96388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Reading a String from Console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EA3C8B4-91AE-4DF2-BA2C-339E984D2D9C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14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Important Note: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To avoid input errors, do not use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after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nextByte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nextShort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nextLong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nextFloat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nextDouble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next().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The reasons will be explained later on when we will discuss, ‘How Does Scanner Work?’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51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Reading a String from Console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EA3C8B4-91AE-4DF2-BA2C-339E984D2D9C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14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Important Note: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To avoid input errors, do not use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after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nextByte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nextShort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nextLong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nextFloat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nextDouble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next().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The reasons will be explained later on when we will discuss, ‘How Does Scanner Work?’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8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Comparing Strings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AE4F2BE-92B3-4AB2-8F0D-AAE83DD05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3" y="2064433"/>
            <a:ext cx="10149922" cy="272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7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Comparing Strings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EA3C8B4-91AE-4DF2-BA2C-339E984D2D9C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14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6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(string1 == string2)</a:t>
            </a:r>
          </a:p>
          <a:p>
            <a:pPr algn="l">
              <a:lnSpc>
                <a:spcPct val="160000"/>
              </a:lnSpc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("string1 and string2 are the same object");</a:t>
            </a:r>
          </a:p>
          <a:p>
            <a:pPr algn="l">
              <a:lnSpc>
                <a:spcPct val="160000"/>
              </a:lnSpc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algn="l">
              <a:lnSpc>
                <a:spcPct val="160000"/>
              </a:lnSpc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("string1 and string2 are different objects");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The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operator checks only whether string1 and string2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the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; it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does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tell you whether they have the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. 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Therefore, you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cannot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use the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operator to find out whether two string variables have the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17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Trigonometric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The parameter for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sin, cos, and tan</a:t>
            </a:r>
            <a:r>
              <a:rPr lang="en-US" b="1" dirty="0">
                <a:latin typeface="Century Gothic" panose="020B0502020202020204" pitchFamily="34" charset="0"/>
              </a:rPr>
              <a:t> is an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b="1" dirty="0">
                <a:latin typeface="Century Gothic" panose="020B0502020202020204" pitchFamily="34" charset="0"/>
              </a:rPr>
              <a:t> in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radians</a:t>
            </a:r>
            <a:r>
              <a:rPr lang="en-US" b="1" dirty="0">
                <a:latin typeface="Century Gothic" panose="020B0502020202020204" pitchFamily="34" charset="0"/>
              </a:rPr>
              <a:t>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The return value for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b="1" dirty="0">
                <a:latin typeface="Century Gothic" panose="020B0502020202020204" pitchFamily="34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and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b="1" dirty="0">
                <a:latin typeface="Century Gothic" panose="020B0502020202020204" pitchFamily="34" charset="0"/>
              </a:rPr>
              <a:t> is a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degree</a:t>
            </a:r>
            <a:r>
              <a:rPr lang="en-US" b="1" dirty="0">
                <a:latin typeface="Century Gothic" panose="020B0502020202020204" pitchFamily="34" charset="0"/>
              </a:rPr>
              <a:t> in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radians</a:t>
            </a:r>
            <a:r>
              <a:rPr lang="en-US" b="1" dirty="0">
                <a:latin typeface="Century Gothic" panose="020B0502020202020204" pitchFamily="34" charset="0"/>
              </a:rPr>
              <a:t> in the range between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l-GR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π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 and </a:t>
            </a:r>
            <a:r>
              <a:rPr lang="el-GR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π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en-US" b="1" dirty="0">
                <a:latin typeface="Century Gothic" panose="020B0502020202020204" pitchFamily="34" charset="0"/>
              </a:rPr>
              <a:t>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degree</a:t>
            </a:r>
            <a:r>
              <a:rPr lang="en-US" b="1" dirty="0">
                <a:latin typeface="Century Gothic" panose="020B0502020202020204" pitchFamily="34" charset="0"/>
              </a:rPr>
              <a:t> is equal to </a:t>
            </a:r>
            <a:r>
              <a:rPr lang="el-GR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π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/180 </a:t>
            </a:r>
            <a:r>
              <a:rPr lang="en-US" b="1" dirty="0">
                <a:latin typeface="Century Gothic" panose="020B0502020202020204" pitchFamily="34" charset="0"/>
              </a:rPr>
              <a:t>in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radians</a:t>
            </a:r>
            <a:r>
              <a:rPr lang="en-US" b="1" dirty="0">
                <a:latin typeface="Century Gothic" panose="020B0502020202020204" pitchFamily="34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 degrees</a:t>
            </a:r>
            <a:r>
              <a:rPr lang="en-US" b="1" dirty="0">
                <a:latin typeface="Century Gothic" panose="020B0502020202020204" pitchFamily="34" charset="0"/>
              </a:rPr>
              <a:t> is equal to </a:t>
            </a:r>
            <a:r>
              <a:rPr lang="el-GR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π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en-US" b="1" dirty="0">
                <a:latin typeface="Century Gothic" panose="020B0502020202020204" pitchFamily="34" charset="0"/>
              </a:rPr>
              <a:t> in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radians</a:t>
            </a:r>
            <a:r>
              <a:rPr lang="en-US" b="1" dirty="0">
                <a:latin typeface="Century Gothic" panose="020B0502020202020204" pitchFamily="34" charset="0"/>
              </a:rPr>
              <a:t>, and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degrees</a:t>
            </a:r>
            <a:r>
              <a:rPr lang="en-US" b="1" dirty="0">
                <a:latin typeface="Century Gothic" panose="020B0502020202020204" pitchFamily="34" charset="0"/>
              </a:rPr>
              <a:t> is equal to </a:t>
            </a:r>
            <a:r>
              <a:rPr lang="el-GR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π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/6</a:t>
            </a:r>
            <a:r>
              <a:rPr lang="en-US" b="1" dirty="0">
                <a:latin typeface="Century Gothic" panose="020B0502020202020204" pitchFamily="34" charset="0"/>
              </a:rPr>
              <a:t> in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radians</a:t>
            </a:r>
            <a:r>
              <a:rPr lang="en-US" b="1" dirty="0">
                <a:latin typeface="Century Gothic" panose="020B0502020202020204" pitchFamily="34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1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Comparing Strings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EA3C8B4-91AE-4DF2-BA2C-339E984D2D9C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14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6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(string1.equals(string2))</a:t>
            </a:r>
          </a:p>
          <a:p>
            <a:pPr algn="l">
              <a:lnSpc>
                <a:spcPct val="160000"/>
              </a:lnSpc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("string1 and string2 have the same contents");</a:t>
            </a:r>
          </a:p>
          <a:p>
            <a:pPr algn="l">
              <a:lnSpc>
                <a:spcPct val="160000"/>
              </a:lnSpc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algn="l">
              <a:lnSpc>
                <a:spcPct val="160000"/>
              </a:lnSpc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("string1 and string2 are not equal");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Example:</a:t>
            </a:r>
          </a:p>
          <a:p>
            <a:pPr algn="l">
              <a:lnSpc>
                <a:spcPct val="160000"/>
              </a:lnSpc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String s1 = "Welcome to Java";</a:t>
            </a:r>
          </a:p>
          <a:p>
            <a:pPr algn="l">
              <a:lnSpc>
                <a:spcPct val="160000"/>
              </a:lnSpc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String s2 = "Welcome to Java";</a:t>
            </a:r>
          </a:p>
          <a:p>
            <a:pPr algn="l">
              <a:lnSpc>
                <a:spcPct val="160000"/>
              </a:lnSpc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String s3 = "Welcome to C++";</a:t>
            </a:r>
          </a:p>
          <a:p>
            <a:pPr algn="l">
              <a:lnSpc>
                <a:spcPct val="160000"/>
              </a:lnSpc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(s1.equals(s2)); //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l">
              <a:lnSpc>
                <a:spcPct val="160000"/>
              </a:lnSpc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(s1.equals(s3)); //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29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Comparing Strings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EA3C8B4-91AE-4DF2-BA2C-339E984D2D9C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14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The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method can also be used to compare two strings. 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Example:</a:t>
            </a:r>
          </a:p>
          <a:p>
            <a:pPr algn="l">
              <a:lnSpc>
                <a:spcPct val="160000"/>
              </a:lnSpc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s1.compareTo(s2)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The method returns the value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if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is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to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, a value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 than 0 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if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is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lexicographically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(i.e., in terms of Unicode ordering)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, and a value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greater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dirty="0">
                <a:solidFill>
                  <a:schemeClr val="accent2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if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is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lexicographically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greater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Example:</a:t>
            </a:r>
          </a:p>
          <a:p>
            <a:pPr algn="l">
              <a:lnSpc>
                <a:spcPct val="160000"/>
              </a:lnSpc>
            </a:pP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s1 is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and s2 is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abg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, and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s1.compareTo(s2)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returns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algn="l">
              <a:lnSpc>
                <a:spcPct val="16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23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Comparing Strings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EA3C8B4-91AE-4DF2-BA2C-339E984D2D9C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14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Example:</a:t>
            </a:r>
          </a:p>
          <a:p>
            <a:pPr algn="l">
              <a:lnSpc>
                <a:spcPct val="160000"/>
              </a:lnSpc>
            </a:pP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"Welcome to Java".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("We") returns true.</a:t>
            </a:r>
          </a:p>
          <a:p>
            <a:pPr algn="l">
              <a:lnSpc>
                <a:spcPct val="16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"Welcome to Java".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("we") returns false.</a:t>
            </a:r>
          </a:p>
          <a:p>
            <a:pPr algn="l">
              <a:lnSpc>
                <a:spcPct val="16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"Welcome to Java".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returns true.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18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Obtaining Substrings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F85907-FA94-4E44-9A2F-AECA93871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039" y="1651820"/>
            <a:ext cx="9689690" cy="14600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422779-698C-4EF5-B855-78AC12EDCC12}"/>
              </a:ext>
            </a:extLst>
          </p:cNvPr>
          <p:cNvSpPr/>
          <p:nvPr/>
        </p:nvSpPr>
        <p:spPr>
          <a:xfrm>
            <a:off x="6679790" y="2797277"/>
            <a:ext cx="265471" cy="2507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1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Obtaining Substrings</a:t>
            </a:r>
            <a:endParaRPr lang="en-US" sz="4000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aakmnuh0">
            <a:extLst>
              <a:ext uri="{FF2B5EF4-FFF2-40B4-BE49-F238E27FC236}">
                <a16:creationId xmlns:a16="http://schemas.microsoft.com/office/drawing/2014/main" id="{107A8A20-DDEB-4D36-9864-9F487BB23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078" y="1440595"/>
            <a:ext cx="8329612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1CF1D8A0-395E-4A6D-98D4-08CDD10C0FBD}"/>
              </a:ext>
            </a:extLst>
          </p:cNvPr>
          <p:cNvSpPr txBox="1">
            <a:spLocks/>
          </p:cNvSpPr>
          <p:nvPr/>
        </p:nvSpPr>
        <p:spPr>
          <a:xfrm>
            <a:off x="1932039" y="3840481"/>
            <a:ext cx="9689690" cy="2427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Example:</a:t>
            </a:r>
            <a:endParaRPr 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6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String message = "Welcome to Java";</a:t>
            </a:r>
          </a:p>
          <a:p>
            <a:pPr algn="l">
              <a:lnSpc>
                <a:spcPct val="16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String message =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message.substring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11) + "HTML";</a:t>
            </a:r>
          </a:p>
          <a:p>
            <a:pPr algn="l">
              <a:lnSpc>
                <a:spcPct val="16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The string message now becomes Welcome to HTML.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60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Finding a Character or a Substring in a String</a:t>
            </a:r>
            <a:endParaRPr lang="en-US" sz="4000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399A06-13C0-48B7-A4FE-6C62C9B19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150" y="1647312"/>
            <a:ext cx="9331468" cy="311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8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Finding a Character or a Substring in a String</a:t>
            </a:r>
            <a:endParaRPr lang="en-US" sz="4000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C372845-A5CA-445E-8348-AA660EF5B48B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14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Example:</a:t>
            </a:r>
            <a:endParaRPr 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6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"Welcome to Java".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('W')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</a:t>
            </a:r>
          </a:p>
          <a:p>
            <a:pPr algn="l">
              <a:lnSpc>
                <a:spcPct val="16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"Welcome to Java".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('o')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4.</a:t>
            </a:r>
          </a:p>
          <a:p>
            <a:pPr algn="l">
              <a:lnSpc>
                <a:spcPct val="16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"Welcome to Java".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('o', 5)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9.</a:t>
            </a:r>
          </a:p>
          <a:p>
            <a:pPr algn="l">
              <a:lnSpc>
                <a:spcPct val="16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"Welcome to Java".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("come")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3.</a:t>
            </a:r>
          </a:p>
          <a:p>
            <a:pPr algn="l">
              <a:lnSpc>
                <a:spcPct val="16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"Welcome to Java".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("Java", 5)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11.</a:t>
            </a:r>
          </a:p>
          <a:p>
            <a:pPr algn="l">
              <a:lnSpc>
                <a:spcPct val="16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"Welcome to Java".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("java", 5)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-1.</a:t>
            </a:r>
          </a:p>
        </p:txBody>
      </p:sp>
    </p:spTree>
    <p:extLst>
      <p:ext uri="{BB962C8B-B14F-4D97-AF65-F5344CB8AC3E}">
        <p14:creationId xmlns:p14="http://schemas.microsoft.com/office/powerpoint/2010/main" val="420308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Finding a Character or a Substring in a String</a:t>
            </a:r>
            <a:endParaRPr lang="en-US" sz="4000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C372845-A5CA-445E-8348-AA660EF5B48B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14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Example:</a:t>
            </a:r>
            <a:endParaRPr 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6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"Welcome to Java".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('W')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</a:t>
            </a:r>
          </a:p>
          <a:p>
            <a:pPr algn="l">
              <a:lnSpc>
                <a:spcPct val="16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"Welcome to Java".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('o')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9.</a:t>
            </a:r>
          </a:p>
          <a:p>
            <a:pPr algn="l">
              <a:lnSpc>
                <a:spcPct val="16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"Welcome to Java".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('o', 5)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4.</a:t>
            </a:r>
          </a:p>
          <a:p>
            <a:pPr algn="l">
              <a:lnSpc>
                <a:spcPct val="16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"Welcome to Java".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("come")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3.</a:t>
            </a:r>
          </a:p>
          <a:p>
            <a:pPr algn="l">
              <a:lnSpc>
                <a:spcPct val="16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"Welcome to Java".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("Java", 5)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-1.</a:t>
            </a:r>
          </a:p>
          <a:p>
            <a:pPr algn="l">
              <a:lnSpc>
                <a:spcPct val="160000"/>
              </a:lnSpc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"Welcome to Java".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("Java")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11.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1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Finding a Character or a Substring in a String</a:t>
            </a:r>
            <a:endParaRPr lang="en-US" sz="4000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C372845-A5CA-445E-8348-AA660EF5B48B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1464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 String s contains the first name and last name separated by a space. Write a code to extract the first name and last name from the string:</a:t>
            </a:r>
            <a:endParaRPr 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0568D9-CE5E-4FD7-B4A0-488A88660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374" y="3419827"/>
            <a:ext cx="5135020" cy="23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2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92500"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Conversion between Strings and Numbers</a:t>
            </a:r>
            <a:endParaRPr lang="en-US" sz="4000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C372845-A5CA-445E-8348-AA660EF5B48B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009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 To convert a string into an int value, use the 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method, as follows:</a:t>
            </a:r>
          </a:p>
          <a:p>
            <a:pPr algn="l">
              <a:lnSpc>
                <a:spcPct val="160000"/>
              </a:lnSpc>
            </a:pP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intString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where </a:t>
            </a:r>
            <a:r>
              <a:rPr lang="en-US" sz="1800" b="1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intString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is a numeric string such 	as "123".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To convert a string into a double value, use the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Double.parseDouble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method, as follows:</a:t>
            </a:r>
          </a:p>
          <a:p>
            <a:pPr algn="l">
              <a:lnSpc>
                <a:spcPct val="160000"/>
              </a:lnSpc>
            </a:pP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doubleValue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Double.parseDouble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doubleString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where </a:t>
            </a:r>
            <a:r>
              <a:rPr lang="en-US" sz="1800" b="1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doubleString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is a 	numeric string such as "123.45".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If the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is not a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, the conversion would cause a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. 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The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and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are both included in the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package, and thus they are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automatically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imported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.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You can convert a number into a string, simply use the string concatenating operator as follows:</a:t>
            </a:r>
          </a:p>
          <a:p>
            <a:pPr algn="l">
              <a:lnSpc>
                <a:spcPct val="160000"/>
              </a:lnSpc>
            </a:pP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 = number + "";</a:t>
            </a:r>
          </a:p>
        </p:txBody>
      </p:sp>
    </p:spTree>
    <p:extLst>
      <p:ext uri="{BB962C8B-B14F-4D97-AF65-F5344CB8AC3E}">
        <p14:creationId xmlns:p14="http://schemas.microsoft.com/office/powerpoint/2010/main" val="381040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Trigonometric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For example,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Math.toDegrees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2)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90.0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Math.toRadians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(30) returns 0.5236 (same as </a:t>
            </a:r>
            <a:r>
              <a:rPr lang="el-GR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π/6)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Math.sin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 returns 0.0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Math.sin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Math.toRadians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(270)) returns -1.0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Math.sin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6) returns 0.5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Math.sin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2) returns 1.0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Math.cos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 returns 1.0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Math.cos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6) returns 0.866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Math.cos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2) returns 0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Math.asin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(0.5) returns 0.523598333 (same as </a:t>
            </a:r>
            <a:r>
              <a:rPr lang="el-GR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π/6)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Math.acos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(0.5) returns 1.0472 (same as </a:t>
            </a:r>
            <a:r>
              <a:rPr lang="el-GR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π/3)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Math.atan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(1.0) returns 0.785398 (same as </a:t>
            </a:r>
            <a:r>
              <a:rPr lang="el-GR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π/4)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73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6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b="1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b="1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6000" b="1" dirty="0">
                <a:latin typeface="Century Gothic" panose="020B0502020202020204" pitchFamily="3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2163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Exponent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4537FB-2ABF-43A2-9550-23BE2FDF8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572" y="2694396"/>
            <a:ext cx="9578623" cy="24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9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Exponent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For example,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Math.exp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2.71828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Math.log(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Math.E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1.0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Math.log10(10)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1.0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(2,3)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8.0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(3, 2)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9.0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(4.5,2.5)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22.91765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2.0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(10.5)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4.24</a:t>
            </a:r>
          </a:p>
        </p:txBody>
      </p:sp>
    </p:spTree>
    <p:extLst>
      <p:ext uri="{BB962C8B-B14F-4D97-AF65-F5344CB8AC3E}">
        <p14:creationId xmlns:p14="http://schemas.microsoft.com/office/powerpoint/2010/main" val="67460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Rounding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353B0D-D894-4740-8D75-CE8FEA620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155" y="2638758"/>
            <a:ext cx="9689690" cy="158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0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Rounding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For example,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(2.1)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3.0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(2.0)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2.0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(-2.0)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–2.0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(-2.1)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-2.0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(2.1)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2.0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(2.0)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2.0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(-2.0)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–2.0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(-2.1)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-3.0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8827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FD247299CB2A4C9D4F047AF7104124" ma:contentTypeVersion="2" ma:contentTypeDescription="Create a new document." ma:contentTypeScope="" ma:versionID="6f9d73dad89b35f183bdf1fca3499945">
  <xsd:schema xmlns:xsd="http://www.w3.org/2001/XMLSchema" xmlns:xs="http://www.w3.org/2001/XMLSchema" xmlns:p="http://schemas.microsoft.com/office/2006/metadata/properties" xmlns:ns2="920e0171-2f1d-4322-a5d1-25b2cb999eaa" targetNamespace="http://schemas.microsoft.com/office/2006/metadata/properties" ma:root="true" ma:fieldsID="c536e62b5071fec1f196c0bbfe741d3f" ns2:_="">
    <xsd:import namespace="920e0171-2f1d-4322-a5d1-25b2cb999e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0e0171-2f1d-4322-a5d1-25b2cb999e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4E907E-EE1D-4649-AED3-4B8FD13D9B02}"/>
</file>

<file path=customXml/itemProps2.xml><?xml version="1.0" encoding="utf-8"?>
<ds:datastoreItem xmlns:ds="http://schemas.openxmlformats.org/officeDocument/2006/customXml" ds:itemID="{4C65DF8F-2CA1-4CDA-A135-9A79E6C84B80}"/>
</file>

<file path=customXml/itemProps3.xml><?xml version="1.0" encoding="utf-8"?>
<ds:datastoreItem xmlns:ds="http://schemas.openxmlformats.org/officeDocument/2006/customXml" ds:itemID="{12088A60-1CFC-4814-ADB1-34DE82E67F53}"/>
</file>

<file path=docProps/app.xml><?xml version="1.0" encoding="utf-8"?>
<Properties xmlns="http://schemas.openxmlformats.org/officeDocument/2006/extended-properties" xmlns:vt="http://schemas.openxmlformats.org/officeDocument/2006/docPropsVTypes">
  <TotalTime>5904</TotalTime>
  <Words>3470</Words>
  <Application>Microsoft Office PowerPoint</Application>
  <PresentationFormat>Widescreen</PresentationFormat>
  <Paragraphs>336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Arial Nova Cond</vt:lpstr>
      <vt:lpstr>Century Gothic</vt:lpstr>
      <vt:lpstr>Courier New</vt:lpstr>
      <vt:lpstr>Impact</vt:lpstr>
      <vt:lpstr>TornVTI</vt:lpstr>
      <vt:lpstr>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Virani</dc:creator>
  <cp:lastModifiedBy>Sagar Virani</cp:lastModifiedBy>
  <cp:revision>176</cp:revision>
  <dcterms:created xsi:type="dcterms:W3CDTF">2020-12-15T05:02:02Z</dcterms:created>
  <dcterms:modified xsi:type="dcterms:W3CDTF">2021-01-09T08:51:08Z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0x010100A0FD247299CB2A4C9D4F047AF7104124</vt:lpwstr>
  </property>
</Properties>
</file>