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311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09-Jan-21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Loops are constructs that control repeated executions of a block of statements.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concept of looping is fundamental to programming.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provides three types of loop statements: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loops, do-while loops</a:t>
            </a:r>
            <a:r>
              <a:rPr lang="en-US" b="1" dirty="0">
                <a:latin typeface="Century Gothic" panose="020B0502020202020204" pitchFamily="34" charset="0"/>
              </a:rPr>
              <a:t>,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loops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6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Which loop to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EBF4829-4EC9-481E-AC1E-4C31E111BCF7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93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Use the one that is most intuitive and comfortable for you.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In general,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  <a:r>
              <a:rPr lang="en-US" b="1" dirty="0">
                <a:latin typeface="Century Gothic" panose="020B0502020202020204" pitchFamily="34" charset="0"/>
              </a:rPr>
              <a:t> may be used if the number of repetitions is known, as, for example, when you need to print a message 100 times.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loop </a:t>
            </a:r>
            <a:r>
              <a:rPr lang="en-US" b="1" dirty="0">
                <a:latin typeface="Century Gothic" panose="020B0502020202020204" pitchFamily="34" charset="0"/>
              </a:rPr>
              <a:t>may be used if the number of repetitions is not known, as in the case of reading the numbers until the input is 0.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 loop </a:t>
            </a:r>
            <a:r>
              <a:rPr lang="en-US" b="1" dirty="0">
                <a:latin typeface="Century Gothic" panose="020B0502020202020204" pitchFamily="34" charset="0"/>
              </a:rPr>
              <a:t>can be used to replace a while loop if the loop body must be executed before testing the continuation condition.</a:t>
            </a:r>
          </a:p>
        </p:txBody>
      </p:sp>
    </p:spTree>
    <p:extLst>
      <p:ext uri="{BB962C8B-B14F-4D97-AF65-F5344CB8AC3E}">
        <p14:creationId xmlns:p14="http://schemas.microsoft.com/office/powerpoint/2010/main" val="38712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Using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4000" b="1" dirty="0">
                <a:latin typeface="Century Gothic" panose="020B0502020202020204" pitchFamily="34" charset="0"/>
              </a:rPr>
              <a:t> and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4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EBF4829-4EC9-481E-AC1E-4C31E111BCF7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93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break will immediately terminate the loop.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int number = 0;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(number &lt; 20)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number++;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sum += number;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if (sum &gt;= 100)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number is " + number);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sum is " + sum);</a:t>
            </a:r>
          </a:p>
        </p:txBody>
      </p:sp>
    </p:spTree>
    <p:extLst>
      <p:ext uri="{BB962C8B-B14F-4D97-AF65-F5344CB8AC3E}">
        <p14:creationId xmlns:p14="http://schemas.microsoft.com/office/powerpoint/2010/main" val="19099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Using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4000" b="1" dirty="0">
                <a:latin typeface="Century Gothic" panose="020B0502020202020204" pitchFamily="34" charset="0"/>
              </a:rPr>
              <a:t> and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4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EBF4829-4EC9-481E-AC1E-4C31E111BCF7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934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continue statement ends the current iteration so that the rest of the statement in the loop body is not executed.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int number = 0;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(number &lt; 20)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number++;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(number == 10 || number == 11)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continue;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sum += number;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sum is " + sum);</a:t>
            </a:r>
          </a:p>
        </p:txBody>
      </p:sp>
    </p:spTree>
    <p:extLst>
      <p:ext uri="{BB962C8B-B14F-4D97-AF65-F5344CB8AC3E}">
        <p14:creationId xmlns:p14="http://schemas.microsoft.com/office/powerpoint/2010/main" val="3641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6000" b="1" dirty="0">
                <a:latin typeface="Century Gothic" panose="020B0502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2163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The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b="1" dirty="0">
                <a:latin typeface="Century Gothic" panose="020B0502020202020204" pitchFamily="34" charset="0"/>
              </a:rPr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2069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(loop-continuation-condition) 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// Loop body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Statement(s);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7CCFE581-3EDC-464F-B184-83AC1077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21" y="3429000"/>
            <a:ext cx="2879725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1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The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b="1" dirty="0">
                <a:latin typeface="Century Gothic" panose="020B0502020202020204" pitchFamily="34" charset="0"/>
              </a:rPr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245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(count &lt; 100) 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Java!");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count++;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C1F0F255-D8D6-41D3-A34E-BC2DCC1B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678" y="3582001"/>
            <a:ext cx="3826412" cy="288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2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The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sz="4000" b="1" dirty="0">
                <a:latin typeface="Century Gothic" panose="020B0502020202020204" pitchFamily="34" charset="0"/>
              </a:rPr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2069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Loop body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Statement(s);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while (loop-continuation-condition);</a:t>
            </a:r>
          </a:p>
          <a:p>
            <a:pPr algn="l">
              <a:lnSpc>
                <a:spcPct val="150000"/>
              </a:lnSpc>
            </a:pP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B67B940-1BD4-494B-AB45-7536ED6D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61" y="3313365"/>
            <a:ext cx="2319046" cy="319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The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sz="4000" b="1" dirty="0">
                <a:latin typeface="Century Gothic" panose="020B0502020202020204" pitchFamily="34" charset="0"/>
              </a:rPr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245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to Java!");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count++;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while (count &lt; 100);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0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The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000" b="1" dirty="0">
                <a:latin typeface="Century Gothic" panose="020B0502020202020204" pitchFamily="34" charset="0"/>
              </a:rPr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245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(initial-action; loop-continuation-condition; action-after-each-iteration) {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// loop body;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Statement(s);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0CB8545D-0C32-46FB-BD5B-AC70A0725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9"/>
          <a:stretch/>
        </p:blipFill>
        <p:spPr bwMode="auto">
          <a:xfrm>
            <a:off x="5324697" y="3429000"/>
            <a:ext cx="2264905" cy="304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73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The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000" b="1" dirty="0">
                <a:latin typeface="Century Gothic" panose="020B0502020202020204" pitchFamily="34" charset="0"/>
              </a:rPr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245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pPr algn="l">
              <a:lnSpc>
                <a:spcPct val="150000"/>
              </a:lnSpc>
            </a:pP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 = 0; i &lt; 100; i++) {	 </a:t>
            </a:r>
          </a:p>
          <a:p>
            <a:pPr algn="l">
              <a:lnSpc>
                <a:spcPct val="150000"/>
              </a:lnSpc>
            </a:pP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System.out.println("Welcome to Java!"); </a:t>
            </a:r>
          </a:p>
          <a:p>
            <a:pPr algn="l">
              <a:lnSpc>
                <a:spcPct val="150000"/>
              </a:lnSpc>
            </a:pP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0CB8545D-0C32-46FB-BD5B-AC70A0725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4" r="330"/>
          <a:stretch/>
        </p:blipFill>
        <p:spPr bwMode="auto">
          <a:xfrm>
            <a:off x="5610910" y="3181284"/>
            <a:ext cx="2331947" cy="304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3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The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000" b="1" dirty="0">
                <a:latin typeface="Century Gothic" panose="020B0502020202020204" pitchFamily="34" charset="0"/>
              </a:rPr>
              <a:t>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391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1; i &lt; 100; System.out.println(i++));</a:t>
            </a:r>
          </a:p>
          <a:p>
            <a:pPr algn="l">
              <a:lnSpc>
                <a:spcPct val="150000"/>
              </a:lnSpc>
            </a:pP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i = 0, j = 0; (i + j &lt; 10); i++, j++) {</a:t>
            </a:r>
          </a:p>
          <a:p>
            <a:pPr algn="l">
              <a:lnSpc>
                <a:spcPct val="150000"/>
              </a:lnSpc>
            </a:pP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// Do something</a:t>
            </a:r>
          </a:p>
          <a:p>
            <a:pPr algn="l">
              <a:lnSpc>
                <a:spcPct val="150000"/>
              </a:lnSpc>
            </a:pPr>
            <a:r>
              <a:rPr lang="nn-NO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DBF0505-5202-44CA-8922-C2B794B6E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59214"/>
              </p:ext>
            </p:extLst>
          </p:nvPr>
        </p:nvGraphicFramePr>
        <p:xfrm>
          <a:off x="2786936" y="4802946"/>
          <a:ext cx="84582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icture" r:id="rId4" imgW="3203448" imgH="612648" progId="Word.Picture.8">
                  <p:embed/>
                </p:oleObj>
              </mc:Choice>
              <mc:Fallback>
                <p:oleObj name="Picture" r:id="rId4" imgW="3203448" imgH="612648" progId="Word.Picture.8">
                  <p:embed/>
                  <p:pic>
                    <p:nvPicPr>
                      <p:cNvPr id="36870" name="Object 4">
                        <a:extLst>
                          <a:ext uri="{FF2B5EF4-FFF2-40B4-BE49-F238E27FC236}">
                            <a16:creationId xmlns:a16="http://schemas.microsoft.com/office/drawing/2014/main" id="{F08DE28D-DA10-4AE8-B7AB-C516B48E9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936" y="4802946"/>
                        <a:ext cx="8458200" cy="16129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7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Which loop to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8ACF2016-F17F-42F3-9EC5-A120BDEA2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729781"/>
              </p:ext>
            </p:extLst>
          </p:nvPr>
        </p:nvGraphicFramePr>
        <p:xfrm>
          <a:off x="2281084" y="1430881"/>
          <a:ext cx="8991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Picture" r:id="rId4" imgW="5375148" imgH="612648" progId="Word.Picture.8">
                  <p:embed/>
                </p:oleObj>
              </mc:Choice>
              <mc:Fallback>
                <p:oleObj name="Picture" r:id="rId4" imgW="5375148" imgH="612648" progId="Word.Picture.8">
                  <p:embed/>
                  <p:pic>
                    <p:nvPicPr>
                      <p:cNvPr id="39946" name="Object 14">
                        <a:extLst>
                          <a:ext uri="{FF2B5EF4-FFF2-40B4-BE49-F238E27FC236}">
                            <a16:creationId xmlns:a16="http://schemas.microsoft.com/office/drawing/2014/main" id="{354405D4-B0F0-43C5-B353-8E4A130F9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084" y="1430881"/>
                        <a:ext cx="8991600" cy="1022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BE3FF0E2-0910-4743-A94F-6A2E22B7C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425753"/>
              </p:ext>
            </p:extLst>
          </p:nvPr>
        </p:nvGraphicFramePr>
        <p:xfrm>
          <a:off x="2396971" y="3985669"/>
          <a:ext cx="87598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Picture" r:id="rId6" imgW="5277612" imgH="870204" progId="Word.Picture.8">
                  <p:embed/>
                </p:oleObj>
              </mc:Choice>
              <mc:Fallback>
                <p:oleObj name="Picture" r:id="rId6" imgW="5277612" imgH="870204" progId="Word.Picture.8">
                  <p:embed/>
                  <p:pic>
                    <p:nvPicPr>
                      <p:cNvPr id="39944" name="Object 12">
                        <a:extLst>
                          <a:ext uri="{FF2B5EF4-FFF2-40B4-BE49-F238E27FC236}">
                            <a16:creationId xmlns:a16="http://schemas.microsoft.com/office/drawing/2014/main" id="{FD9185CC-94D2-4AB2-8189-80EB1CA3B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971" y="3985669"/>
                        <a:ext cx="8759825" cy="14414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64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D247299CB2A4C9D4F047AF7104124" ma:contentTypeVersion="2" ma:contentTypeDescription="Create a new document." ma:contentTypeScope="" ma:versionID="6f9d73dad89b35f183bdf1fca3499945">
  <xsd:schema xmlns:xsd="http://www.w3.org/2001/XMLSchema" xmlns:xs="http://www.w3.org/2001/XMLSchema" xmlns:p="http://schemas.microsoft.com/office/2006/metadata/properties" xmlns:ns2="920e0171-2f1d-4322-a5d1-25b2cb999eaa" targetNamespace="http://schemas.microsoft.com/office/2006/metadata/properties" ma:root="true" ma:fieldsID="c536e62b5071fec1f196c0bbfe741d3f" ns2:_="">
    <xsd:import namespace="920e0171-2f1d-4322-a5d1-25b2cb999e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e0171-2f1d-4322-a5d1-25b2cb999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F6702A-051C-4053-AC8D-CAABCDD87CE3}"/>
</file>

<file path=customXml/itemProps2.xml><?xml version="1.0" encoding="utf-8"?>
<ds:datastoreItem xmlns:ds="http://schemas.openxmlformats.org/officeDocument/2006/customXml" ds:itemID="{9148071C-0EF5-429C-BF10-05AE49CFC62E}"/>
</file>

<file path=customXml/itemProps3.xml><?xml version="1.0" encoding="utf-8"?>
<ds:datastoreItem xmlns:ds="http://schemas.openxmlformats.org/officeDocument/2006/customXml" ds:itemID="{AE9B2F29-D31B-4D9F-B9F5-E6D2DBB81FC4}"/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591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Nova Cond</vt:lpstr>
      <vt:lpstr>Century Gothic</vt:lpstr>
      <vt:lpstr>Courier New</vt:lpstr>
      <vt:lpstr>Impact</vt:lpstr>
      <vt:lpstr>TornVTI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Virani</dc:creator>
  <cp:lastModifiedBy>Sagar Virani</cp:lastModifiedBy>
  <cp:revision>178</cp:revision>
  <dcterms:created xsi:type="dcterms:W3CDTF">2020-12-15T05:02:02Z</dcterms:created>
  <dcterms:modified xsi:type="dcterms:W3CDTF">2021-01-09T08:54:59Z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0x010100A0FD247299CB2A4C9D4F047AF7104124</vt:lpwstr>
  </property>
</Properties>
</file>