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288" r:id="rId9"/>
    <p:sldId id="300" r:id="rId10"/>
    <p:sldId id="301" r:id="rId11"/>
    <p:sldId id="302" r:id="rId12"/>
    <p:sldId id="303" r:id="rId13"/>
    <p:sldId id="304" r:id="rId14"/>
    <p:sldId id="289" r:id="rId15"/>
    <p:sldId id="306" r:id="rId16"/>
    <p:sldId id="305" r:id="rId17"/>
    <p:sldId id="307" r:id="rId18"/>
    <p:sldId id="292" r:id="rId19"/>
    <p:sldId id="308" r:id="rId20"/>
    <p:sldId id="309" r:id="rId21"/>
    <p:sldId id="310" r:id="rId22"/>
    <p:sldId id="290" r:id="rId23"/>
    <p:sldId id="291" r:id="rId24"/>
    <p:sldId id="311" r:id="rId25"/>
    <p:sldId id="312" r:id="rId2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0D9FD6F-722C-AEE8-FFA3-307FAE13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06504A48-F072-06E9-2407-762BC4264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8CA877D-A69A-457E-8F7D-C9ADC3D76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2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863EB59-9884-D5CC-F188-FF1DB1EC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383101AE-304F-28BA-A14C-5ED217711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19A06BA-123C-DBD4-7487-C5EF4AB75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2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74F7BD7-EDE4-72FD-DB17-856C83C8C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D9318F7-CD11-C72C-7095-702085024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D81C4C0-F822-2D04-8B07-353D0AF6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6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0566D-E750-4A10-EEFB-6A7A0FD6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B432A04-CC9B-BF7F-D5BB-657F74A95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7E91BD4-B507-D2AB-2A4D-71BD11B47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0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4BC3B44-EA57-9C0A-9B20-0663FE4D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5FFB314C-7B53-016B-0BB4-67AFABDEF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F9080842-2B2F-A152-4F46-9F7980925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8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11DB26D-C964-238A-39CB-5A697BE5C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AEC9B1A6-C421-0A98-D9BB-23854422B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A5F0CF43-FD02-BE42-A5DD-6EAC2CCA1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2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96372D1-6CDF-222D-6277-F78DACA6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2BD329AA-2C00-1D5B-F09F-87A886933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381ADAD-5AA9-8FBF-268E-5BC2273CA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1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141975D-3CD8-7FC9-0E9F-ACCB9551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EE4A2D3-9B73-74C0-17DB-6888E42DB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65E276C-1A9C-8C54-8EF6-679FE83C3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14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CFF073C-68F8-5C8D-594C-D644066E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7E13ED6A-EAB3-1FDB-6BEC-1B35E3A5E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D8BE0FB6-20ED-9BE7-3307-2F4D96C16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78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216AC36-2CE4-644A-AE39-50D9B64C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BFB7F2E-AC7E-F359-F9FA-6BAF37FCA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C8A14FD-1558-F1CD-1415-17325B14B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1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889328B-3B03-749C-0668-EC47E555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49761FA6-5909-B1FA-1A78-E2EC98E52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4DF4469A-C612-7FD4-1BFE-872226F8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D3B67-10D3-9255-8812-730D1D82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F7578058-F814-0AE4-F689-B33CF81A0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DB0615-14C0-4389-6BB2-25B936B39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85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B54CAB8-EE59-06C1-6A3C-C74EA8E9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5A4A1F2-E32B-BA3D-B618-7DD25E5D5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F58D261-A304-3483-735B-BA84B226C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30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93A28F3-CC2A-FF0C-6CEB-E59616DDF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441C3E11-5F67-AA9A-003C-EBA1CA69E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CF5DE437-7EF1-AD12-30A0-491ABAC52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6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A161AE5-D89E-6C79-5B99-D65AF722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6EF7365-22F8-160C-244B-91EA2FB8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8B334FE-F6D2-E0B7-7F6A-A3936A052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17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1A132009-CD73-885D-F46E-AF9DE0AB9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12B932D-C842-D46B-E109-13C061C30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7DCB5B3-A17B-7FF2-31BC-2771941FB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3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30D2E99-CB9C-F970-0603-61A606A6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716EA09F-6E09-0E23-FA1A-31631043D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1A141E06-0BBA-8099-8876-CC9388DDA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0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4C15B19-ED9E-3E45-F52E-0F1754A8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2E7429EC-1C8B-58C1-DF78-D4BB7AF70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7BB94E7E-13C8-36C1-5453-A690D00B6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7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FFA8041-D4A0-B2C1-D0FF-1C93CB3C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C9D3D0FE-AD51-6FAF-D8D3-6DC788828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6EF32094-AC49-9AEB-B400-91B6D967A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8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5A8B962-ADB2-2348-0919-7B573998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385F526-BAEA-0CDA-9996-999B23508F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7DB8D1B7-4A9B-3BCA-340F-5D91DF2C5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7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3C89E2F-BCEC-0983-46AC-569FEE49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64CC1F4-E699-0856-DE2D-7E2D13D07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C475E5C-5EDB-AFBE-7F35-C6FB2603C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3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561D8D1-8CDD-B37A-2608-F06FEAAE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807011E-399C-AD85-EA3F-958D1DEA1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C46D3E-DA0E-17D0-73FB-DF7271C8F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2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A41B075-7150-CE87-78F2-5F0F3569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2D9D66F6-2658-4A92-4288-E69F16607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FD6DA81-B040-F32B-C4AC-1C823DF60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7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CE01A6E-DB48-7A40-7A1D-F54FCFBB2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C706A45-E42E-E171-ECBD-A36B17FDE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15D0AAD-BA5F-6328-CC6A-1A9A8FB25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 Accidents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Ahmed Osama Helmy 		Abdallah Ahmed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Aliaa </a:t>
            </a:r>
            <a:r>
              <a:rPr lang="en-US" sz="1700" dirty="0" err="1">
                <a:solidFill>
                  <a:schemeClr val="accent1"/>
                </a:solidFill>
              </a:rPr>
              <a:t>Gheis</a:t>
            </a:r>
            <a:r>
              <a:rPr lang="en-US" sz="1700" dirty="0">
                <a:solidFill>
                  <a:schemeClr val="accent1"/>
                </a:solidFill>
              </a:rPr>
              <a:t> 			Omar Mahmoud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CB248D-D9EE-D258-D485-A396AFB47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6190541-11B4-85E6-315C-4F99444DD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Month.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ED8E3-674C-1522-0923-E8CFDD79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75" y="1053008"/>
            <a:ext cx="6858000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484DD18-2CE3-E4B2-E57C-F3E89197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889F344-87E3-44DC-12AC-3EBB8571A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Hour.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95EF6-2AA3-893F-8B71-FAD85281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934654"/>
            <a:ext cx="5204460" cy="3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3A05CC-3ADA-80D4-7E3F-45D3D53F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52EE856-0521-5EB5-5D45-286AFD4D7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Year.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A6FCF-3D48-9A0C-2502-21186329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"/>
          <a:stretch/>
        </p:blipFill>
        <p:spPr bwMode="auto">
          <a:xfrm>
            <a:off x="1178500" y="1079036"/>
            <a:ext cx="6813550" cy="3378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59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80D4301-AE1D-9F67-3682-173207FF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C86C1A1-0269-B27F-E4F6-434B6BB30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Weekends and Weekdays behavior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AA18-FE09-B0A5-6540-F77CAE26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66" y="1104767"/>
            <a:ext cx="5608674" cy="3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A86C8068-D54A-1354-7898-5157164E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DE3275C-7E05-C117-A532-69A2A9E348AA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Weather Effect on Accidents</a:t>
            </a:r>
          </a:p>
        </p:txBody>
      </p:sp>
    </p:spTree>
    <p:extLst>
      <p:ext uri="{BB962C8B-B14F-4D97-AF65-F5344CB8AC3E}">
        <p14:creationId xmlns:p14="http://schemas.microsoft.com/office/powerpoint/2010/main" val="34811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4EAE35-2F14-C075-6279-99C587D8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D234F922-8C7B-05FD-C8C1-167B42803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Temperature  &amp; Severity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6EDE7-8602-7203-C5CD-CAA2951F3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"/>
          <a:stretch/>
        </p:blipFill>
        <p:spPr bwMode="auto">
          <a:xfrm>
            <a:off x="2674620" y="1044893"/>
            <a:ext cx="3794760" cy="3053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0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31DB789-DAA1-E5E4-A0B9-C698A62F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3C5512C-2198-C687-FD30-83CC5FF06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Humidity &amp; Severity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3D0EC-1EFB-271E-52A0-E8C459846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17270"/>
            <a:ext cx="37338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332D7B-79E2-0FD2-9AA7-FF882071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C60A4B9-66B2-A2B2-2AF8-DEDC90E90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Visibility &amp; Severity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B5E23-C609-22C7-4574-42B746C6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990600"/>
            <a:ext cx="371094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7AA937E-F99A-8A97-5EA8-587DA7E4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E990A598-16F0-4F24-69A2-7FC11F695254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Location</a:t>
            </a:r>
          </a:p>
        </p:txBody>
      </p:sp>
    </p:spTree>
    <p:extLst>
      <p:ext uri="{BB962C8B-B14F-4D97-AF65-F5344CB8AC3E}">
        <p14:creationId xmlns:p14="http://schemas.microsoft.com/office/powerpoint/2010/main" val="386929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886677-D378-7C4E-22A8-77EAFCC7C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5CD78862-7699-4D03-7413-6738C8131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6F6350CC-AE8A-70FC-7CC1-D36F7E5FD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/>
          <a:stretch/>
        </p:blipFill>
        <p:spPr bwMode="auto">
          <a:xfrm>
            <a:off x="1542414" y="824290"/>
            <a:ext cx="6565265" cy="3244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5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35AE045-0285-C49D-4DB7-06BEDEDD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6E00B4CC-E126-E915-A534-570C8D959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Definition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8BDC34F6-D5CE-382E-B483-6C2B7CDEBEB6}"/>
              </a:ext>
            </a:extLst>
          </p:cNvPr>
          <p:cNvSpPr txBox="1"/>
          <p:nvPr/>
        </p:nvSpPr>
        <p:spPr>
          <a:xfrm>
            <a:off x="754663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Road safety is a critical concern, and understanding accident patterns can help cities improve traffic management and reduce accident rates.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project aims to analyze accident data to identify high-risk locations, contributing factors, and potential mitigation strategies.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By leveraging big data processing, we will extract valuable insights for transportation authorities and urban planners.</a:t>
            </a:r>
          </a:p>
        </p:txBody>
      </p:sp>
    </p:spTree>
    <p:extLst>
      <p:ext uri="{BB962C8B-B14F-4D97-AF65-F5344CB8AC3E}">
        <p14:creationId xmlns:p14="http://schemas.microsoft.com/office/powerpoint/2010/main" val="197320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FFE4C1-6356-6319-AC72-B4ACB809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0F19D7-77B9-C216-0D63-F9434C310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A1F8B-0047-93A6-6E30-4B2C0629B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909"/>
          <a:stretch/>
        </p:blipFill>
        <p:spPr bwMode="auto">
          <a:xfrm>
            <a:off x="1023389" y="965661"/>
            <a:ext cx="7097221" cy="351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144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E94932-6CDE-E672-5B9A-F744AFF1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C4D5A4-55E6-FB55-F57D-1B9023E33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5 Clusters in US with Accidents</a:t>
            </a:r>
          </a:p>
        </p:txBody>
      </p:sp>
      <p:pic>
        <p:nvPicPr>
          <p:cNvPr id="3" name="Picture 2" descr="A map of different colors&#10;&#10;AI-generated content may be incorrect.">
            <a:extLst>
              <a:ext uri="{FF2B5EF4-FFF2-40B4-BE49-F238E27FC236}">
                <a16:creationId xmlns:a16="http://schemas.microsoft.com/office/drawing/2014/main" id="{C9569946-B1E0-7B37-39C9-1ABFCD67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16" y="986443"/>
            <a:ext cx="5532742" cy="4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9644C86-5507-4C63-C146-5B953AD1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90D13B7-BB7A-BA46-8897-B364788EF65D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Road Conditions &amp; Accidents</a:t>
            </a:r>
          </a:p>
        </p:txBody>
      </p:sp>
    </p:spTree>
    <p:extLst>
      <p:ext uri="{BB962C8B-B14F-4D97-AF65-F5344CB8AC3E}">
        <p14:creationId xmlns:p14="http://schemas.microsoft.com/office/powerpoint/2010/main" val="28183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1AAB9E6-75A8-F89F-C9D0-BA10E396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F528D19A-1AF9-6825-834D-C5F5563A90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95836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F3CF30-E033-821C-3E2D-F121F6E4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6CDA8B9-5E6E-ABAD-5CCF-BA94B91C0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Databricks</a:t>
            </a: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D913E95-6F86-395C-9577-D9986072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896625"/>
            <a:ext cx="6858000" cy="261874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BB706-9281-408C-6ABA-D031D324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7" y="3572505"/>
            <a:ext cx="285750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F3584-3017-7230-2455-20C00032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788CC642-B683-C844-F275-916E07F54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Fully Distributed Mode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2F4EE5-4746-0352-3C39-EE7C3413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5" y="1087125"/>
            <a:ext cx="3035899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DF5C4A-E34E-C4B3-84CD-DACA03994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75" y="1479111"/>
            <a:ext cx="3911100" cy="248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2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995D53E-71CB-3380-C82E-B05817A9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A73EFB93-7913-ADD8-560A-B146FFA63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Data to Insights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62EE1213-75EB-6E85-584C-BC6D62D6FC29}"/>
              </a:ext>
            </a:extLst>
          </p:cNvPr>
          <p:cNvSpPr txBox="1"/>
          <p:nvPr/>
        </p:nvSpPr>
        <p:spPr>
          <a:xfrm>
            <a:off x="749347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Exploration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Visualization </a:t>
            </a:r>
          </a:p>
          <a:p>
            <a:pPr marL="171450" lvl="8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Cleaning </a:t>
            </a:r>
          </a:p>
          <a:p>
            <a:pPr marL="171450" lvl="4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Engineering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Aggregation or using models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 &amp; Extracting Insights </a:t>
            </a:r>
          </a:p>
        </p:txBody>
      </p:sp>
    </p:spTree>
    <p:extLst>
      <p:ext uri="{BB962C8B-B14F-4D97-AF65-F5344CB8AC3E}">
        <p14:creationId xmlns:p14="http://schemas.microsoft.com/office/powerpoint/2010/main" val="35910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B18D5AA6-A464-1D77-31C0-9C398FEA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148A1BA-E5BC-1560-D0AC-9BEADE55D475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Data Exploration/Visualization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343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0B4D082-C222-AAAA-10C8-A36B69DD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64EE1488-CC61-F8FF-C7A3-C00A5D778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Nulls in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DCABF-B646-6ADA-E915-9F26DCFD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5"/>
          <a:stretch/>
        </p:blipFill>
        <p:spPr>
          <a:xfrm>
            <a:off x="3997915" y="1042692"/>
            <a:ext cx="4864397" cy="3444360"/>
          </a:xfrm>
          <a:prstGeom prst="rect">
            <a:avLst/>
          </a:prstGeom>
        </p:spPr>
      </p:pic>
      <p:grpSp>
        <p:nvGrpSpPr>
          <p:cNvPr id="4" name="Google Shape;148;p17">
            <a:extLst>
              <a:ext uri="{FF2B5EF4-FFF2-40B4-BE49-F238E27FC236}">
                <a16:creationId xmlns:a16="http://schemas.microsoft.com/office/drawing/2014/main" id="{CEFD78E2-9E0F-7F04-BDE0-5CA1C9667BF8}"/>
              </a:ext>
            </a:extLst>
          </p:cNvPr>
          <p:cNvGrpSpPr/>
          <p:nvPr/>
        </p:nvGrpSpPr>
        <p:grpSpPr>
          <a:xfrm>
            <a:off x="710274" y="1797510"/>
            <a:ext cx="2001027" cy="1355045"/>
            <a:chOff x="710274" y="1563888"/>
            <a:chExt cx="2001027" cy="645173"/>
          </a:xfrm>
        </p:grpSpPr>
        <p:sp>
          <p:nvSpPr>
            <p:cNvPr id="5" name="Google Shape;149;p17">
              <a:extLst>
                <a:ext uri="{FF2B5EF4-FFF2-40B4-BE49-F238E27FC236}">
                  <a16:creationId xmlns:a16="http://schemas.microsoft.com/office/drawing/2014/main" id="{04C4930F-7843-EEF0-E008-B062C14028FF}"/>
                </a:ext>
              </a:extLst>
            </p:cNvPr>
            <p:cNvSpPr txBox="1"/>
            <p:nvPr/>
          </p:nvSpPr>
          <p:spPr>
            <a:xfrm>
              <a:off x="710274" y="1728875"/>
              <a:ext cx="2001027" cy="480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a lot of missing values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151;p17">
              <a:extLst>
                <a:ext uri="{FF2B5EF4-FFF2-40B4-BE49-F238E27FC236}">
                  <a16:creationId xmlns:a16="http://schemas.microsoft.com/office/drawing/2014/main" id="{C759B382-E2FC-8DE3-6031-A57A17765999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58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846910-AAFB-24FC-A0DE-D43CA100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1302C25-826B-1D38-79B7-5388BB635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Severity Distribution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57181E86-1A01-2D85-E407-55DE7B2C490B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7F6E7A67-BD01-0E0A-D1E1-2E1317859C44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Severity 2 is dominating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933AE608-FFFB-BCF7-583A-26B9F5E37752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0DFF62-F5E0-EF47-44BD-245844CB9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22" y="1512461"/>
            <a:ext cx="4879953" cy="30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C272C9-7D07-F582-687A-D3207C55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B83CB107-B79F-7CBB-6F91-88F7B7F26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FDAE4366-8E28-AC66-E9EE-65AD572C072A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EED6B0F2-B973-ED66-FF65-0513885ECBFA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outliers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FD19A924-D8D4-52A3-6249-7F42DB3425C8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913D89-33B9-153E-7BB2-D0228616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5"/>
          <a:stretch/>
        </p:blipFill>
        <p:spPr>
          <a:xfrm>
            <a:off x="2909892" y="969817"/>
            <a:ext cx="3118010" cy="3633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D0384-1F66-E521-577D-DC3298FD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97"/>
          <a:stretch/>
        </p:blipFill>
        <p:spPr>
          <a:xfrm>
            <a:off x="5912234" y="969817"/>
            <a:ext cx="3060857" cy="190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25C3A-E16C-D936-30BB-7485EE74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612" y="2822977"/>
            <a:ext cx="2902099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E7CE4F7-1B3E-5E94-3D70-5C6E7376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316ECC9-0C5B-CCEC-C2C7-762B9FDCE4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Time</a:t>
            </a:r>
          </a:p>
        </p:txBody>
      </p:sp>
    </p:spTree>
    <p:extLst>
      <p:ext uri="{BB962C8B-B14F-4D97-AF65-F5344CB8AC3E}">
        <p14:creationId xmlns:p14="http://schemas.microsoft.com/office/powerpoint/2010/main" val="31339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1BC93F-0B45-6680-1F45-A0015111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E49083A-02D7-6C01-0829-21033498B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Season.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FE2C4-8807-DB81-9EF5-BE77CE988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"/>
          <a:stretch/>
        </p:blipFill>
        <p:spPr bwMode="auto">
          <a:xfrm>
            <a:off x="2105247" y="982640"/>
            <a:ext cx="5056017" cy="3745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33569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188</Words>
  <Application>Microsoft Office PowerPoint</Application>
  <PresentationFormat>On-screen Show (16:9)</PresentationFormat>
  <Paragraphs>37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Arial</vt:lpstr>
      <vt:lpstr>Fira Sans Extra Condensed Medium</vt:lpstr>
      <vt:lpstr>Data Charts Infographics by Slidesgo</vt:lpstr>
      <vt:lpstr>US Accidents Analysis</vt:lpstr>
      <vt:lpstr>Problem Definition</vt:lpstr>
      <vt:lpstr>From Data to Insights</vt:lpstr>
      <vt:lpstr>PowerPoint Presentation</vt:lpstr>
      <vt:lpstr>Nulls in Data</vt:lpstr>
      <vt:lpstr>Severity Distribution</vt:lpstr>
      <vt:lpstr>Outliers</vt:lpstr>
      <vt:lpstr>PowerPoint Presentation</vt:lpstr>
      <vt:lpstr>Accident Trends by Season.</vt:lpstr>
      <vt:lpstr>Accident Trends by Month.</vt:lpstr>
      <vt:lpstr>Accident Trends by Hour.</vt:lpstr>
      <vt:lpstr>Accident Trends by Year.</vt:lpstr>
      <vt:lpstr>Weekends and Weekdays behavior</vt:lpstr>
      <vt:lpstr>PowerPoint Presentation</vt:lpstr>
      <vt:lpstr>Temperature  &amp; Severity</vt:lpstr>
      <vt:lpstr>Humidity &amp; Severity</vt:lpstr>
      <vt:lpstr>Visibility &amp; Severity</vt:lpstr>
      <vt:lpstr>PowerPoint Presentation</vt:lpstr>
      <vt:lpstr>PowerPoint Presentation</vt:lpstr>
      <vt:lpstr>PowerPoint Presentation</vt:lpstr>
      <vt:lpstr>Top 5 Clusters in US with Accidents</vt:lpstr>
      <vt:lpstr>PowerPoint Presentation</vt:lpstr>
      <vt:lpstr>PowerPoint Presentation</vt:lpstr>
      <vt:lpstr>Azure Databricks</vt:lpstr>
      <vt:lpstr>Fully Distributed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Helmy</cp:lastModifiedBy>
  <cp:revision>48</cp:revision>
  <dcterms:modified xsi:type="dcterms:W3CDTF">2025-04-28T17:33:52Z</dcterms:modified>
</cp:coreProperties>
</file>