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18" r:id="rId9"/>
    <p:sldId id="319" r:id="rId10"/>
    <p:sldId id="320" r:id="rId11"/>
    <p:sldId id="321" r:id="rId12"/>
    <p:sldId id="323" r:id="rId13"/>
    <p:sldId id="328" r:id="rId14"/>
    <p:sldId id="322" r:id="rId15"/>
    <p:sldId id="324" r:id="rId16"/>
    <p:sldId id="325" r:id="rId17"/>
    <p:sldId id="326" r:id="rId18"/>
    <p:sldId id="327" r:id="rId19"/>
    <p:sldId id="288" r:id="rId20"/>
    <p:sldId id="300" r:id="rId21"/>
    <p:sldId id="301" r:id="rId22"/>
    <p:sldId id="302" r:id="rId23"/>
    <p:sldId id="303" r:id="rId24"/>
    <p:sldId id="304" r:id="rId25"/>
    <p:sldId id="289" r:id="rId26"/>
    <p:sldId id="306" r:id="rId27"/>
    <p:sldId id="305" r:id="rId28"/>
    <p:sldId id="307" r:id="rId29"/>
    <p:sldId id="292" r:id="rId30"/>
    <p:sldId id="308" r:id="rId31"/>
    <p:sldId id="309" r:id="rId32"/>
    <p:sldId id="310" r:id="rId33"/>
    <p:sldId id="330" r:id="rId34"/>
    <p:sldId id="290" r:id="rId35"/>
    <p:sldId id="316" r:id="rId36"/>
    <p:sldId id="317" r:id="rId37"/>
    <p:sldId id="314" r:id="rId38"/>
    <p:sldId id="313" r:id="rId39"/>
    <p:sldId id="315" r:id="rId40"/>
    <p:sldId id="329" r:id="rId41"/>
    <p:sldId id="331" r:id="rId42"/>
    <p:sldId id="311" r:id="rId43"/>
    <p:sldId id="312" r:id="rId4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hyperlink" Target="https://www.visualcapitalist.com/charted-the-hottest-and-coldest-temperatures-in-u-s-history/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apitalist.com/charted-the-hottest-and-coldest-temperatures-in-u-s-history/" TargetMode="External"/><Relationship Id="rId7" Type="http://schemas.openxmlformats.org/officeDocument/2006/relationships/image" Target="../media/image17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5D11C-6E03-40B1-9893-F5B186C5F64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E4300B-281A-4EF4-B179-78FE0D285184}">
      <dgm:prSet/>
      <dgm:spPr/>
      <dgm:t>
        <a:bodyPr/>
        <a:lstStyle/>
        <a:p>
          <a:r>
            <a:rPr lang="en-US" b="0" i="0"/>
            <a:t>Eliminates columns that don’t provide meaningful data for modeling or analysis.</a:t>
          </a:r>
          <a:endParaRPr lang="en-US"/>
        </a:p>
      </dgm:t>
    </dgm:pt>
    <dgm:pt modelId="{B0F8F474-FD6E-4603-9480-315EC2827152}" type="parTrans" cxnId="{E38A4765-9420-4B1B-B853-8BB56C861767}">
      <dgm:prSet/>
      <dgm:spPr/>
      <dgm:t>
        <a:bodyPr/>
        <a:lstStyle/>
        <a:p>
          <a:endParaRPr lang="en-US"/>
        </a:p>
      </dgm:t>
    </dgm:pt>
    <dgm:pt modelId="{531B9113-3AAB-42DB-AA84-86A1C8848CF3}" type="sibTrans" cxnId="{E38A4765-9420-4B1B-B853-8BB56C861767}">
      <dgm:prSet/>
      <dgm:spPr/>
      <dgm:t>
        <a:bodyPr/>
        <a:lstStyle/>
        <a:p>
          <a:endParaRPr lang="en-US"/>
        </a:p>
      </dgm:t>
    </dgm:pt>
    <dgm:pt modelId="{09A10CD4-8A46-4B40-9F5F-914DD7606005}">
      <dgm:prSet/>
      <dgm:spPr/>
      <dgm:t>
        <a:bodyPr/>
        <a:lstStyle/>
        <a:p>
          <a:r>
            <a:rPr lang="en-US" b="0" i="0"/>
            <a:t>Columns such as ID, Source, Description, Street, City, Zipcode, Airport_Code, etc., are dropped as they are not useful for analysis or prediction tasks.</a:t>
          </a:r>
          <a:endParaRPr lang="en-US"/>
        </a:p>
      </dgm:t>
    </dgm:pt>
    <dgm:pt modelId="{87B3776C-17C6-4C9C-9BEE-C8960F7FCF7D}" type="parTrans" cxnId="{881345E6-553E-4522-AA57-F01F22CB5CCE}">
      <dgm:prSet/>
      <dgm:spPr/>
      <dgm:t>
        <a:bodyPr/>
        <a:lstStyle/>
        <a:p>
          <a:endParaRPr lang="en-US"/>
        </a:p>
      </dgm:t>
    </dgm:pt>
    <dgm:pt modelId="{811001E9-8439-48DD-9D81-D4A2AF612DC4}" type="sibTrans" cxnId="{881345E6-553E-4522-AA57-F01F22CB5CCE}">
      <dgm:prSet/>
      <dgm:spPr/>
      <dgm:t>
        <a:bodyPr/>
        <a:lstStyle/>
        <a:p>
          <a:endParaRPr lang="en-US"/>
        </a:p>
      </dgm:t>
    </dgm:pt>
    <dgm:pt modelId="{8B220AE0-43BF-44FA-A492-792E0DC7C9B9}" type="pres">
      <dgm:prSet presAssocID="{F635D11C-6E03-40B1-9893-F5B186C5F647}" presName="root" presStyleCnt="0">
        <dgm:presLayoutVars>
          <dgm:dir/>
          <dgm:resizeHandles val="exact"/>
        </dgm:presLayoutVars>
      </dgm:prSet>
      <dgm:spPr/>
    </dgm:pt>
    <dgm:pt modelId="{E133336E-2C43-48DE-8F52-9729573BE74B}" type="pres">
      <dgm:prSet presAssocID="{F635D11C-6E03-40B1-9893-F5B186C5F647}" presName="container" presStyleCnt="0">
        <dgm:presLayoutVars>
          <dgm:dir/>
          <dgm:resizeHandles val="exact"/>
        </dgm:presLayoutVars>
      </dgm:prSet>
      <dgm:spPr/>
    </dgm:pt>
    <dgm:pt modelId="{CAB7DEEB-AACE-474D-8705-36A51D64E0DF}" type="pres">
      <dgm:prSet presAssocID="{D1E4300B-281A-4EF4-B179-78FE0D285184}" presName="compNode" presStyleCnt="0"/>
      <dgm:spPr/>
    </dgm:pt>
    <dgm:pt modelId="{4DC5319B-8D19-4274-9D13-06FCE3FF52C2}" type="pres">
      <dgm:prSet presAssocID="{D1E4300B-281A-4EF4-B179-78FE0D285184}" presName="iconBgRect" presStyleLbl="bgShp" presStyleIdx="0" presStyleCnt="2"/>
      <dgm:spPr/>
    </dgm:pt>
    <dgm:pt modelId="{B7318145-F9FF-4CF5-9896-4FB67EA0FB8F}" type="pres">
      <dgm:prSet presAssocID="{D1E4300B-281A-4EF4-B179-78FE0D2851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158813-B653-4772-9437-5E7CBEDE9578}" type="pres">
      <dgm:prSet presAssocID="{D1E4300B-281A-4EF4-B179-78FE0D285184}" presName="spaceRect" presStyleCnt="0"/>
      <dgm:spPr/>
    </dgm:pt>
    <dgm:pt modelId="{6EB08C12-83B0-43B8-A0EE-4F92605E57F5}" type="pres">
      <dgm:prSet presAssocID="{D1E4300B-281A-4EF4-B179-78FE0D285184}" presName="textRect" presStyleLbl="revTx" presStyleIdx="0" presStyleCnt="2">
        <dgm:presLayoutVars>
          <dgm:chMax val="1"/>
          <dgm:chPref val="1"/>
        </dgm:presLayoutVars>
      </dgm:prSet>
      <dgm:spPr/>
    </dgm:pt>
    <dgm:pt modelId="{4A8741B7-B592-4C80-B693-0EBD8AE85DE6}" type="pres">
      <dgm:prSet presAssocID="{531B9113-3AAB-42DB-AA84-86A1C8848CF3}" presName="sibTrans" presStyleLbl="sibTrans2D1" presStyleIdx="0" presStyleCnt="0"/>
      <dgm:spPr/>
    </dgm:pt>
    <dgm:pt modelId="{A2A0956A-4FD8-45E1-9FB3-3D9F0605E313}" type="pres">
      <dgm:prSet presAssocID="{09A10CD4-8A46-4B40-9F5F-914DD7606005}" presName="compNode" presStyleCnt="0"/>
      <dgm:spPr/>
    </dgm:pt>
    <dgm:pt modelId="{7AC883E4-BB83-47A3-95AC-32CFB803B527}" type="pres">
      <dgm:prSet presAssocID="{09A10CD4-8A46-4B40-9F5F-914DD7606005}" presName="iconBgRect" presStyleLbl="bgShp" presStyleIdx="1" presStyleCnt="2"/>
      <dgm:spPr/>
    </dgm:pt>
    <dgm:pt modelId="{416224D7-63C2-48B0-BA6B-0367B524C7B5}" type="pres">
      <dgm:prSet presAssocID="{09A10CD4-8A46-4B40-9F5F-914DD76060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77FE4E7-7402-40D6-8AC0-D8DA21CB5BE7}" type="pres">
      <dgm:prSet presAssocID="{09A10CD4-8A46-4B40-9F5F-914DD7606005}" presName="spaceRect" presStyleCnt="0"/>
      <dgm:spPr/>
    </dgm:pt>
    <dgm:pt modelId="{13003652-4905-4301-80DF-AAA1DD3D80FA}" type="pres">
      <dgm:prSet presAssocID="{09A10CD4-8A46-4B40-9F5F-914DD76060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8A4765-9420-4B1B-B853-8BB56C861767}" srcId="{F635D11C-6E03-40B1-9893-F5B186C5F647}" destId="{D1E4300B-281A-4EF4-B179-78FE0D285184}" srcOrd="0" destOrd="0" parTransId="{B0F8F474-FD6E-4603-9480-315EC2827152}" sibTransId="{531B9113-3AAB-42DB-AA84-86A1C8848CF3}"/>
    <dgm:cxn modelId="{A1699B9F-1752-4C09-9F7B-40F8E259A4FA}" type="presOf" srcId="{F635D11C-6E03-40B1-9893-F5B186C5F647}" destId="{8B220AE0-43BF-44FA-A492-792E0DC7C9B9}" srcOrd="0" destOrd="0" presId="urn:microsoft.com/office/officeart/2018/2/layout/IconCircleList"/>
    <dgm:cxn modelId="{483125CA-90F8-4570-9ED1-73DD6AFB74D8}" type="presOf" srcId="{09A10CD4-8A46-4B40-9F5F-914DD7606005}" destId="{13003652-4905-4301-80DF-AAA1DD3D80FA}" srcOrd="0" destOrd="0" presId="urn:microsoft.com/office/officeart/2018/2/layout/IconCircleList"/>
    <dgm:cxn modelId="{981D03CD-FC5B-4DC4-984C-1D61D8955132}" type="presOf" srcId="{D1E4300B-281A-4EF4-B179-78FE0D285184}" destId="{6EB08C12-83B0-43B8-A0EE-4F92605E57F5}" srcOrd="0" destOrd="0" presId="urn:microsoft.com/office/officeart/2018/2/layout/IconCircleList"/>
    <dgm:cxn modelId="{881345E6-553E-4522-AA57-F01F22CB5CCE}" srcId="{F635D11C-6E03-40B1-9893-F5B186C5F647}" destId="{09A10CD4-8A46-4B40-9F5F-914DD7606005}" srcOrd="1" destOrd="0" parTransId="{87B3776C-17C6-4C9C-9BEE-C8960F7FCF7D}" sibTransId="{811001E9-8439-48DD-9D81-D4A2AF612DC4}"/>
    <dgm:cxn modelId="{8B4370F1-903C-42D8-9B20-FE255028C6F0}" type="presOf" srcId="{531B9113-3AAB-42DB-AA84-86A1C8848CF3}" destId="{4A8741B7-B592-4C80-B693-0EBD8AE85DE6}" srcOrd="0" destOrd="0" presId="urn:microsoft.com/office/officeart/2018/2/layout/IconCircleList"/>
    <dgm:cxn modelId="{0323D00F-3779-4B6D-ADE0-0694F3C39B13}" type="presParOf" srcId="{8B220AE0-43BF-44FA-A492-792E0DC7C9B9}" destId="{E133336E-2C43-48DE-8F52-9729573BE74B}" srcOrd="0" destOrd="0" presId="urn:microsoft.com/office/officeart/2018/2/layout/IconCircleList"/>
    <dgm:cxn modelId="{DD7610F6-8AA4-474A-A40D-8235F8CD1FFE}" type="presParOf" srcId="{E133336E-2C43-48DE-8F52-9729573BE74B}" destId="{CAB7DEEB-AACE-474D-8705-36A51D64E0DF}" srcOrd="0" destOrd="0" presId="urn:microsoft.com/office/officeart/2018/2/layout/IconCircleList"/>
    <dgm:cxn modelId="{29CA7502-E888-4F41-8DF2-7AB707C7F6C1}" type="presParOf" srcId="{CAB7DEEB-AACE-474D-8705-36A51D64E0DF}" destId="{4DC5319B-8D19-4274-9D13-06FCE3FF52C2}" srcOrd="0" destOrd="0" presId="urn:microsoft.com/office/officeart/2018/2/layout/IconCircleList"/>
    <dgm:cxn modelId="{33C2FDCB-5B29-4007-BBBF-9331D5B56430}" type="presParOf" srcId="{CAB7DEEB-AACE-474D-8705-36A51D64E0DF}" destId="{B7318145-F9FF-4CF5-9896-4FB67EA0FB8F}" srcOrd="1" destOrd="0" presId="urn:microsoft.com/office/officeart/2018/2/layout/IconCircleList"/>
    <dgm:cxn modelId="{5CCC94BC-258E-4F4E-8C89-C71F194E5684}" type="presParOf" srcId="{CAB7DEEB-AACE-474D-8705-36A51D64E0DF}" destId="{85158813-B653-4772-9437-5E7CBEDE9578}" srcOrd="2" destOrd="0" presId="urn:microsoft.com/office/officeart/2018/2/layout/IconCircleList"/>
    <dgm:cxn modelId="{B6AECBEF-9157-4AC1-9D42-664B856EBAE4}" type="presParOf" srcId="{CAB7DEEB-AACE-474D-8705-36A51D64E0DF}" destId="{6EB08C12-83B0-43B8-A0EE-4F92605E57F5}" srcOrd="3" destOrd="0" presId="urn:microsoft.com/office/officeart/2018/2/layout/IconCircleList"/>
    <dgm:cxn modelId="{6ED1B1AC-FE18-480F-83E0-2B06A2E5206F}" type="presParOf" srcId="{E133336E-2C43-48DE-8F52-9729573BE74B}" destId="{4A8741B7-B592-4C80-B693-0EBD8AE85DE6}" srcOrd="1" destOrd="0" presId="urn:microsoft.com/office/officeart/2018/2/layout/IconCircleList"/>
    <dgm:cxn modelId="{41866610-8ED1-4354-84A7-39E9CD7E63E5}" type="presParOf" srcId="{E133336E-2C43-48DE-8F52-9729573BE74B}" destId="{A2A0956A-4FD8-45E1-9FB3-3D9F0605E313}" srcOrd="2" destOrd="0" presId="urn:microsoft.com/office/officeart/2018/2/layout/IconCircleList"/>
    <dgm:cxn modelId="{758AD8AF-32E7-49BF-9F6B-C7E4767FF5F1}" type="presParOf" srcId="{A2A0956A-4FD8-45E1-9FB3-3D9F0605E313}" destId="{7AC883E4-BB83-47A3-95AC-32CFB803B527}" srcOrd="0" destOrd="0" presId="urn:microsoft.com/office/officeart/2018/2/layout/IconCircleList"/>
    <dgm:cxn modelId="{AB885EDB-F4A1-40EA-B235-C633718D7034}" type="presParOf" srcId="{A2A0956A-4FD8-45E1-9FB3-3D9F0605E313}" destId="{416224D7-63C2-48B0-BA6B-0367B524C7B5}" srcOrd="1" destOrd="0" presId="urn:microsoft.com/office/officeart/2018/2/layout/IconCircleList"/>
    <dgm:cxn modelId="{74F18DB2-8F61-4092-A3B2-32E07BF6118E}" type="presParOf" srcId="{A2A0956A-4FD8-45E1-9FB3-3D9F0605E313}" destId="{B77FE4E7-7402-40D6-8AC0-D8DA21CB5BE7}" srcOrd="2" destOrd="0" presId="urn:microsoft.com/office/officeart/2018/2/layout/IconCircleList"/>
    <dgm:cxn modelId="{4D9D92E5-7C5A-48D4-BC5D-F28D4692622A}" type="presParOf" srcId="{A2A0956A-4FD8-45E1-9FB3-3D9F0605E313}" destId="{13003652-4905-4301-80DF-AAA1DD3D80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5D11C-6E03-40B1-9893-F5B186C5F64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E4300B-281A-4EF4-B179-78FE0D285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Dropping Columns like </a:t>
          </a:r>
          <a:r>
            <a:rPr lang="en-US" dirty="0" err="1"/>
            <a:t>End_Lat</a:t>
          </a:r>
          <a:r>
            <a:rPr lang="en-US" dirty="0"/>
            <a:t> &amp; </a:t>
          </a:r>
          <a:r>
            <a:rPr lang="en-US" dirty="0" err="1"/>
            <a:t>End_Lng</a:t>
          </a:r>
          <a:r>
            <a:rPr lang="en-US" dirty="0"/>
            <a:t> as the percentage of missing values was greater than 40%</a:t>
          </a:r>
        </a:p>
      </dgm:t>
    </dgm:pt>
    <dgm:pt modelId="{B0F8F474-FD6E-4603-9480-315EC2827152}" type="parTrans" cxnId="{E38A4765-9420-4B1B-B853-8BB56C861767}">
      <dgm:prSet/>
      <dgm:spPr/>
      <dgm:t>
        <a:bodyPr/>
        <a:lstStyle/>
        <a:p>
          <a:endParaRPr lang="en-US"/>
        </a:p>
      </dgm:t>
    </dgm:pt>
    <dgm:pt modelId="{531B9113-3AAB-42DB-AA84-86A1C8848CF3}" type="sibTrans" cxnId="{E38A4765-9420-4B1B-B853-8BB56C861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C66095-18D2-4363-A790-13C6221B6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Imputing </a:t>
          </a:r>
          <a:r>
            <a:rPr lang="en-US" dirty="0"/>
            <a:t>missing values in numeric columns by inserting the </a:t>
          </a:r>
          <a:r>
            <a:rPr lang="en-US"/>
            <a:t>mean value</a:t>
          </a:r>
          <a:endParaRPr lang="en-US" dirty="0"/>
        </a:p>
      </dgm:t>
    </dgm:pt>
    <dgm:pt modelId="{0D94479E-D7EE-4CA8-A8E3-CACC8A396D17}" type="parTrans" cxnId="{7A5058A5-1696-41FD-A860-ADBA2B8F9000}">
      <dgm:prSet/>
      <dgm:spPr/>
      <dgm:t>
        <a:bodyPr/>
        <a:lstStyle/>
        <a:p>
          <a:endParaRPr lang="en-US"/>
        </a:p>
      </dgm:t>
    </dgm:pt>
    <dgm:pt modelId="{879B7011-7F76-4553-B907-28589BD2C25C}" type="sibTrans" cxnId="{7A5058A5-1696-41FD-A860-ADBA2B8F90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F9E76F-2317-439A-96BE-2565B7B3F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Imputing </a:t>
          </a:r>
          <a:r>
            <a:rPr lang="en-US" dirty="0"/>
            <a:t>missing values in categorical columns by inserting the mode value</a:t>
          </a:r>
        </a:p>
      </dgm:t>
    </dgm:pt>
    <dgm:pt modelId="{BCFB02D5-09C5-4D3A-9487-918BB6909595}" type="parTrans" cxnId="{3F07F4F0-77FA-470F-86FE-1AADC5A80B8C}">
      <dgm:prSet/>
      <dgm:spPr/>
      <dgm:t>
        <a:bodyPr/>
        <a:lstStyle/>
        <a:p>
          <a:endParaRPr lang="en-US"/>
        </a:p>
      </dgm:t>
    </dgm:pt>
    <dgm:pt modelId="{D7E5940A-94AA-4FDF-9E73-DEEA1ED08931}" type="sibTrans" cxnId="{3F07F4F0-77FA-470F-86FE-1AADC5A80B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220AE0-43BF-44FA-A492-792E0DC7C9B9}" type="pres">
      <dgm:prSet presAssocID="{F635D11C-6E03-40B1-9893-F5B186C5F647}" presName="root" presStyleCnt="0">
        <dgm:presLayoutVars>
          <dgm:dir/>
          <dgm:resizeHandles val="exact"/>
        </dgm:presLayoutVars>
      </dgm:prSet>
      <dgm:spPr/>
    </dgm:pt>
    <dgm:pt modelId="{E133336E-2C43-48DE-8F52-9729573BE74B}" type="pres">
      <dgm:prSet presAssocID="{F635D11C-6E03-40B1-9893-F5B186C5F647}" presName="container" presStyleCnt="0">
        <dgm:presLayoutVars>
          <dgm:dir/>
          <dgm:resizeHandles val="exact"/>
        </dgm:presLayoutVars>
      </dgm:prSet>
      <dgm:spPr/>
    </dgm:pt>
    <dgm:pt modelId="{CAB7DEEB-AACE-474D-8705-36A51D64E0DF}" type="pres">
      <dgm:prSet presAssocID="{D1E4300B-281A-4EF4-B179-78FE0D285184}" presName="compNode" presStyleCnt="0"/>
      <dgm:spPr/>
    </dgm:pt>
    <dgm:pt modelId="{4DC5319B-8D19-4274-9D13-06FCE3FF52C2}" type="pres">
      <dgm:prSet presAssocID="{D1E4300B-281A-4EF4-B179-78FE0D285184}" presName="iconBgRect" presStyleLbl="bgShp" presStyleIdx="0" presStyleCnt="3"/>
      <dgm:spPr/>
    </dgm:pt>
    <dgm:pt modelId="{B7318145-F9FF-4CF5-9896-4FB67EA0FB8F}" type="pres">
      <dgm:prSet presAssocID="{D1E4300B-281A-4EF4-B179-78FE0D2851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158813-B653-4772-9437-5E7CBEDE9578}" type="pres">
      <dgm:prSet presAssocID="{D1E4300B-281A-4EF4-B179-78FE0D285184}" presName="spaceRect" presStyleCnt="0"/>
      <dgm:spPr/>
    </dgm:pt>
    <dgm:pt modelId="{6EB08C12-83B0-43B8-A0EE-4F92605E57F5}" type="pres">
      <dgm:prSet presAssocID="{D1E4300B-281A-4EF4-B179-78FE0D285184}" presName="textRect" presStyleLbl="revTx" presStyleIdx="0" presStyleCnt="3">
        <dgm:presLayoutVars>
          <dgm:chMax val="1"/>
          <dgm:chPref val="1"/>
        </dgm:presLayoutVars>
      </dgm:prSet>
      <dgm:spPr/>
    </dgm:pt>
    <dgm:pt modelId="{4A8741B7-B592-4C80-B693-0EBD8AE85DE6}" type="pres">
      <dgm:prSet presAssocID="{531B9113-3AAB-42DB-AA84-86A1C8848CF3}" presName="sibTrans" presStyleLbl="sibTrans2D1" presStyleIdx="0" presStyleCnt="0"/>
      <dgm:spPr/>
    </dgm:pt>
    <dgm:pt modelId="{8921708A-9D24-46CA-A115-64A5F8DEEC32}" type="pres">
      <dgm:prSet presAssocID="{86C66095-18D2-4363-A790-13C6221B6F1C}" presName="compNode" presStyleCnt="0"/>
      <dgm:spPr/>
    </dgm:pt>
    <dgm:pt modelId="{A5929A22-556B-4800-BF93-C388CE0FDF45}" type="pres">
      <dgm:prSet presAssocID="{86C66095-18D2-4363-A790-13C6221B6F1C}" presName="iconBgRect" presStyleLbl="bgShp" presStyleIdx="1" presStyleCnt="3"/>
      <dgm:spPr/>
    </dgm:pt>
    <dgm:pt modelId="{9244B990-2276-447A-9565-5DB2509045BB}" type="pres">
      <dgm:prSet presAssocID="{86C66095-18D2-4363-A790-13C6221B6F1C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223FDEB2-032C-4170-9154-0B12FEDF2E71}" type="pres">
      <dgm:prSet presAssocID="{86C66095-18D2-4363-A790-13C6221B6F1C}" presName="spaceRect" presStyleCnt="0"/>
      <dgm:spPr/>
    </dgm:pt>
    <dgm:pt modelId="{70DB8B48-9B6F-4CE3-8EB4-FDD35C34A1A7}" type="pres">
      <dgm:prSet presAssocID="{86C66095-18D2-4363-A790-13C6221B6F1C}" presName="textRect" presStyleLbl="revTx" presStyleIdx="1" presStyleCnt="3">
        <dgm:presLayoutVars>
          <dgm:chMax val="1"/>
          <dgm:chPref val="1"/>
        </dgm:presLayoutVars>
      </dgm:prSet>
      <dgm:spPr/>
    </dgm:pt>
    <dgm:pt modelId="{D824FF25-3312-4464-B998-1AAA3F157DC0}" type="pres">
      <dgm:prSet presAssocID="{879B7011-7F76-4553-B907-28589BD2C25C}" presName="sibTrans" presStyleLbl="sibTrans2D1" presStyleIdx="0" presStyleCnt="0"/>
      <dgm:spPr/>
    </dgm:pt>
    <dgm:pt modelId="{4ABA1CEF-04CD-41B6-A933-4873649CFD69}" type="pres">
      <dgm:prSet presAssocID="{F5F9E76F-2317-439A-96BE-2565B7B3F2B3}" presName="compNode" presStyleCnt="0"/>
      <dgm:spPr/>
    </dgm:pt>
    <dgm:pt modelId="{7E0E8E8B-2C9B-45B0-9CBE-A8C992E52852}" type="pres">
      <dgm:prSet presAssocID="{F5F9E76F-2317-439A-96BE-2565B7B3F2B3}" presName="iconBgRect" presStyleLbl="bgShp" presStyleIdx="2" presStyleCnt="3"/>
      <dgm:spPr/>
    </dgm:pt>
    <dgm:pt modelId="{38954225-9F96-4DCB-AA31-4A175747A04B}" type="pres">
      <dgm:prSet presAssocID="{F5F9E76F-2317-439A-96BE-2565B7B3F2B3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E699F0E2-C01F-4223-9445-5F86F85EF2C8}" type="pres">
      <dgm:prSet presAssocID="{F5F9E76F-2317-439A-96BE-2565B7B3F2B3}" presName="spaceRect" presStyleCnt="0"/>
      <dgm:spPr/>
    </dgm:pt>
    <dgm:pt modelId="{9D5EB5BA-AD65-45A9-AAF4-2C7C53B2D9A4}" type="pres">
      <dgm:prSet presAssocID="{F5F9E76F-2317-439A-96BE-2565B7B3F2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A3B907-EC79-4CFF-B043-B54F1C45E31F}" type="presOf" srcId="{86C66095-18D2-4363-A790-13C6221B6F1C}" destId="{70DB8B48-9B6F-4CE3-8EB4-FDD35C34A1A7}" srcOrd="0" destOrd="0" presId="urn:microsoft.com/office/officeart/2018/2/layout/IconCircleList"/>
    <dgm:cxn modelId="{E38A4765-9420-4B1B-B853-8BB56C861767}" srcId="{F635D11C-6E03-40B1-9893-F5B186C5F647}" destId="{D1E4300B-281A-4EF4-B179-78FE0D285184}" srcOrd="0" destOrd="0" parTransId="{B0F8F474-FD6E-4603-9480-315EC2827152}" sibTransId="{531B9113-3AAB-42DB-AA84-86A1C8848CF3}"/>
    <dgm:cxn modelId="{50F5794B-CD84-4EC6-9367-BD3405CEF50D}" type="presOf" srcId="{879B7011-7F76-4553-B907-28589BD2C25C}" destId="{D824FF25-3312-4464-B998-1AAA3F157DC0}" srcOrd="0" destOrd="0" presId="urn:microsoft.com/office/officeart/2018/2/layout/IconCircleList"/>
    <dgm:cxn modelId="{2700927C-EAB3-4044-8036-D92FEB2E17AF}" type="presOf" srcId="{F5F9E76F-2317-439A-96BE-2565B7B3F2B3}" destId="{9D5EB5BA-AD65-45A9-AAF4-2C7C53B2D9A4}" srcOrd="0" destOrd="0" presId="urn:microsoft.com/office/officeart/2018/2/layout/IconCircleList"/>
    <dgm:cxn modelId="{A1699B9F-1752-4C09-9F7B-40F8E259A4FA}" type="presOf" srcId="{F635D11C-6E03-40B1-9893-F5B186C5F647}" destId="{8B220AE0-43BF-44FA-A492-792E0DC7C9B9}" srcOrd="0" destOrd="0" presId="urn:microsoft.com/office/officeart/2018/2/layout/IconCircleList"/>
    <dgm:cxn modelId="{7A5058A5-1696-41FD-A860-ADBA2B8F9000}" srcId="{F635D11C-6E03-40B1-9893-F5B186C5F647}" destId="{86C66095-18D2-4363-A790-13C6221B6F1C}" srcOrd="1" destOrd="0" parTransId="{0D94479E-D7EE-4CA8-A8E3-CACC8A396D17}" sibTransId="{879B7011-7F76-4553-B907-28589BD2C25C}"/>
    <dgm:cxn modelId="{981D03CD-FC5B-4DC4-984C-1D61D8955132}" type="presOf" srcId="{D1E4300B-281A-4EF4-B179-78FE0D285184}" destId="{6EB08C12-83B0-43B8-A0EE-4F92605E57F5}" srcOrd="0" destOrd="0" presId="urn:microsoft.com/office/officeart/2018/2/layout/IconCircleList"/>
    <dgm:cxn modelId="{3F07F4F0-77FA-470F-86FE-1AADC5A80B8C}" srcId="{F635D11C-6E03-40B1-9893-F5B186C5F647}" destId="{F5F9E76F-2317-439A-96BE-2565B7B3F2B3}" srcOrd="2" destOrd="0" parTransId="{BCFB02D5-09C5-4D3A-9487-918BB6909595}" sibTransId="{D7E5940A-94AA-4FDF-9E73-DEEA1ED08931}"/>
    <dgm:cxn modelId="{8B4370F1-903C-42D8-9B20-FE255028C6F0}" type="presOf" srcId="{531B9113-3AAB-42DB-AA84-86A1C8848CF3}" destId="{4A8741B7-B592-4C80-B693-0EBD8AE85DE6}" srcOrd="0" destOrd="0" presId="urn:microsoft.com/office/officeart/2018/2/layout/IconCircleList"/>
    <dgm:cxn modelId="{0323D00F-3779-4B6D-ADE0-0694F3C39B13}" type="presParOf" srcId="{8B220AE0-43BF-44FA-A492-792E0DC7C9B9}" destId="{E133336E-2C43-48DE-8F52-9729573BE74B}" srcOrd="0" destOrd="0" presId="urn:microsoft.com/office/officeart/2018/2/layout/IconCircleList"/>
    <dgm:cxn modelId="{DD7610F6-8AA4-474A-A40D-8235F8CD1FFE}" type="presParOf" srcId="{E133336E-2C43-48DE-8F52-9729573BE74B}" destId="{CAB7DEEB-AACE-474D-8705-36A51D64E0DF}" srcOrd="0" destOrd="0" presId="urn:microsoft.com/office/officeart/2018/2/layout/IconCircleList"/>
    <dgm:cxn modelId="{29CA7502-E888-4F41-8DF2-7AB707C7F6C1}" type="presParOf" srcId="{CAB7DEEB-AACE-474D-8705-36A51D64E0DF}" destId="{4DC5319B-8D19-4274-9D13-06FCE3FF52C2}" srcOrd="0" destOrd="0" presId="urn:microsoft.com/office/officeart/2018/2/layout/IconCircleList"/>
    <dgm:cxn modelId="{33C2FDCB-5B29-4007-BBBF-9331D5B56430}" type="presParOf" srcId="{CAB7DEEB-AACE-474D-8705-36A51D64E0DF}" destId="{B7318145-F9FF-4CF5-9896-4FB67EA0FB8F}" srcOrd="1" destOrd="0" presId="urn:microsoft.com/office/officeart/2018/2/layout/IconCircleList"/>
    <dgm:cxn modelId="{5CCC94BC-258E-4F4E-8C89-C71F194E5684}" type="presParOf" srcId="{CAB7DEEB-AACE-474D-8705-36A51D64E0DF}" destId="{85158813-B653-4772-9437-5E7CBEDE9578}" srcOrd="2" destOrd="0" presId="urn:microsoft.com/office/officeart/2018/2/layout/IconCircleList"/>
    <dgm:cxn modelId="{B6AECBEF-9157-4AC1-9D42-664B856EBAE4}" type="presParOf" srcId="{CAB7DEEB-AACE-474D-8705-36A51D64E0DF}" destId="{6EB08C12-83B0-43B8-A0EE-4F92605E57F5}" srcOrd="3" destOrd="0" presId="urn:microsoft.com/office/officeart/2018/2/layout/IconCircleList"/>
    <dgm:cxn modelId="{6ED1B1AC-FE18-480F-83E0-2B06A2E5206F}" type="presParOf" srcId="{E133336E-2C43-48DE-8F52-9729573BE74B}" destId="{4A8741B7-B592-4C80-B693-0EBD8AE85DE6}" srcOrd="1" destOrd="0" presId="urn:microsoft.com/office/officeart/2018/2/layout/IconCircleList"/>
    <dgm:cxn modelId="{9CCA3359-2454-46F8-82F0-FFAE9475EBFE}" type="presParOf" srcId="{E133336E-2C43-48DE-8F52-9729573BE74B}" destId="{8921708A-9D24-46CA-A115-64A5F8DEEC32}" srcOrd="2" destOrd="0" presId="urn:microsoft.com/office/officeart/2018/2/layout/IconCircleList"/>
    <dgm:cxn modelId="{34869AFA-9751-45EA-928F-88B6E738FBC9}" type="presParOf" srcId="{8921708A-9D24-46CA-A115-64A5F8DEEC32}" destId="{A5929A22-556B-4800-BF93-C388CE0FDF45}" srcOrd="0" destOrd="0" presId="urn:microsoft.com/office/officeart/2018/2/layout/IconCircleList"/>
    <dgm:cxn modelId="{8A2D3FB9-FA81-4277-8D2C-5BCA16AA8414}" type="presParOf" srcId="{8921708A-9D24-46CA-A115-64A5F8DEEC32}" destId="{9244B990-2276-447A-9565-5DB2509045BB}" srcOrd="1" destOrd="0" presId="urn:microsoft.com/office/officeart/2018/2/layout/IconCircleList"/>
    <dgm:cxn modelId="{95558B8F-82A4-4FAB-AEE8-85C48BCE2B83}" type="presParOf" srcId="{8921708A-9D24-46CA-A115-64A5F8DEEC32}" destId="{223FDEB2-032C-4170-9154-0B12FEDF2E71}" srcOrd="2" destOrd="0" presId="urn:microsoft.com/office/officeart/2018/2/layout/IconCircleList"/>
    <dgm:cxn modelId="{69D26211-6D3F-4C1C-9FE1-094972E74EE6}" type="presParOf" srcId="{8921708A-9D24-46CA-A115-64A5F8DEEC32}" destId="{70DB8B48-9B6F-4CE3-8EB4-FDD35C34A1A7}" srcOrd="3" destOrd="0" presId="urn:microsoft.com/office/officeart/2018/2/layout/IconCircleList"/>
    <dgm:cxn modelId="{7ED834CF-248F-45BD-AA4C-4DC4C567F24F}" type="presParOf" srcId="{E133336E-2C43-48DE-8F52-9729573BE74B}" destId="{D824FF25-3312-4464-B998-1AAA3F157DC0}" srcOrd="3" destOrd="0" presId="urn:microsoft.com/office/officeart/2018/2/layout/IconCircleList"/>
    <dgm:cxn modelId="{C34FE2E6-C9CC-427D-A8B6-9455C6C76FDF}" type="presParOf" srcId="{E133336E-2C43-48DE-8F52-9729573BE74B}" destId="{4ABA1CEF-04CD-41B6-A933-4873649CFD69}" srcOrd="4" destOrd="0" presId="urn:microsoft.com/office/officeart/2018/2/layout/IconCircleList"/>
    <dgm:cxn modelId="{765F6F1F-CE00-4C22-8375-0CC31F3A0F90}" type="presParOf" srcId="{4ABA1CEF-04CD-41B6-A933-4873649CFD69}" destId="{7E0E8E8B-2C9B-45B0-9CBE-A8C992E52852}" srcOrd="0" destOrd="0" presId="urn:microsoft.com/office/officeart/2018/2/layout/IconCircleList"/>
    <dgm:cxn modelId="{F6BA46CD-4BD6-4743-ADD6-D77A4A36987B}" type="presParOf" srcId="{4ABA1CEF-04CD-41B6-A933-4873649CFD69}" destId="{38954225-9F96-4DCB-AA31-4A175747A04B}" srcOrd="1" destOrd="0" presId="urn:microsoft.com/office/officeart/2018/2/layout/IconCircleList"/>
    <dgm:cxn modelId="{CB0A388D-1B42-4152-9095-C41FA13AFEA6}" type="presParOf" srcId="{4ABA1CEF-04CD-41B6-A933-4873649CFD69}" destId="{E699F0E2-C01F-4223-9445-5F86F85EF2C8}" srcOrd="2" destOrd="0" presId="urn:microsoft.com/office/officeart/2018/2/layout/IconCircleList"/>
    <dgm:cxn modelId="{59C54216-45EA-4687-81C1-580FB0A64B54}" type="presParOf" srcId="{4ABA1CEF-04CD-41B6-A933-4873649CFD69}" destId="{9D5EB5BA-AD65-45A9-AAF4-2C7C53B2D9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9FF3B-D684-4265-B649-E8159F8474CF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7B06557-DE7C-411C-8FF4-1243CF492A77}">
      <dgm:prSet/>
      <dgm:spPr/>
      <dgm:t>
        <a:bodyPr/>
        <a:lstStyle/>
        <a:p>
          <a:r>
            <a:rPr lang="en-US" b="0" i="0"/>
            <a:t>Eliminating records with temperature higher than 56.7 C as reported in this </a:t>
          </a:r>
          <a:r>
            <a:rPr lang="en-US" b="0" i="0" u="sng">
              <a:hlinkClick xmlns:r="http://schemas.openxmlformats.org/officeDocument/2006/relationships" r:id="rId1"/>
            </a:rPr>
            <a:t>article</a:t>
          </a:r>
          <a:r>
            <a:rPr lang="en-US" b="0" i="0"/>
            <a:t> that the maximum US temperature was 134.4°F (56.7°C)  </a:t>
          </a:r>
          <a:endParaRPr lang="en-US"/>
        </a:p>
      </dgm:t>
    </dgm:pt>
    <dgm:pt modelId="{D22A6CF3-F928-4736-9E9A-204CB08537A3}" type="parTrans" cxnId="{2C70D78D-B4DC-4B78-BCB3-82D55862D6D3}">
      <dgm:prSet/>
      <dgm:spPr/>
      <dgm:t>
        <a:bodyPr/>
        <a:lstStyle/>
        <a:p>
          <a:endParaRPr lang="en-US"/>
        </a:p>
      </dgm:t>
    </dgm:pt>
    <dgm:pt modelId="{C0033007-BC33-41AC-B02E-6F2722AD9E0A}" type="sibTrans" cxnId="{2C70D78D-B4DC-4B78-BCB3-82D55862D6D3}">
      <dgm:prSet/>
      <dgm:spPr/>
      <dgm:t>
        <a:bodyPr/>
        <a:lstStyle/>
        <a:p>
          <a:endParaRPr lang="en-US"/>
        </a:p>
      </dgm:t>
    </dgm:pt>
    <dgm:pt modelId="{6F309477-DFC2-4389-9E6F-720FFF652172}">
      <dgm:prSet/>
      <dgm:spPr/>
      <dgm:t>
        <a:bodyPr/>
        <a:lstStyle/>
        <a:p>
          <a:r>
            <a:rPr lang="en-US" b="0" i="0"/>
            <a:t>For Wind Speed values, we identified outliers by considering the maximum observed wind speeds. According to the World Meteorological Organization, the highest recorded wind speed was 254 mph (408 km/h). We decided to remove any records with wind speeds exceeding this threshold to eliminate extreme outliers.</a:t>
          </a:r>
          <a:endParaRPr lang="en-US"/>
        </a:p>
      </dgm:t>
    </dgm:pt>
    <dgm:pt modelId="{95AA5AD2-23FA-41DD-A7FF-507519F7E4CB}" type="parTrans" cxnId="{D4F8E3FC-4200-41FF-B62B-91B28F120CB4}">
      <dgm:prSet/>
      <dgm:spPr/>
      <dgm:t>
        <a:bodyPr/>
        <a:lstStyle/>
        <a:p>
          <a:endParaRPr lang="en-US"/>
        </a:p>
      </dgm:t>
    </dgm:pt>
    <dgm:pt modelId="{05187293-CC38-486D-87FD-A3758170856E}" type="sibTrans" cxnId="{D4F8E3FC-4200-41FF-B62B-91B28F120CB4}">
      <dgm:prSet/>
      <dgm:spPr/>
      <dgm:t>
        <a:bodyPr/>
        <a:lstStyle/>
        <a:p>
          <a:endParaRPr lang="en-US"/>
        </a:p>
      </dgm:t>
    </dgm:pt>
    <dgm:pt modelId="{90A20D02-F2D1-447A-8E2A-15CEDCD7650F}">
      <dgm:prSet/>
      <dgm:spPr/>
      <dgm:t>
        <a:bodyPr/>
        <a:lstStyle/>
        <a:p>
          <a:r>
            <a:rPr lang="en-US" b="0" i="0"/>
            <a:t>We used IQR in other columns</a:t>
          </a:r>
          <a:endParaRPr lang="en-US"/>
        </a:p>
      </dgm:t>
    </dgm:pt>
    <dgm:pt modelId="{407A49B0-F442-45FB-890D-E9B9D6C4B98D}" type="parTrans" cxnId="{55B756D0-CC1D-49BA-8A1E-54B8C3531024}">
      <dgm:prSet/>
      <dgm:spPr/>
      <dgm:t>
        <a:bodyPr/>
        <a:lstStyle/>
        <a:p>
          <a:endParaRPr lang="en-US"/>
        </a:p>
      </dgm:t>
    </dgm:pt>
    <dgm:pt modelId="{3803BDC1-00B3-4B02-9D6D-84BF0D9D6D55}" type="sibTrans" cxnId="{55B756D0-CC1D-49BA-8A1E-54B8C3531024}">
      <dgm:prSet/>
      <dgm:spPr/>
      <dgm:t>
        <a:bodyPr/>
        <a:lstStyle/>
        <a:p>
          <a:endParaRPr lang="en-US"/>
        </a:p>
      </dgm:t>
    </dgm:pt>
    <dgm:pt modelId="{C3003F95-EF31-4270-873D-3A3D8D034A97}" type="pres">
      <dgm:prSet presAssocID="{5DF9FF3B-D684-4265-B649-E8159F8474CF}" presName="root" presStyleCnt="0">
        <dgm:presLayoutVars>
          <dgm:dir/>
          <dgm:resizeHandles val="exact"/>
        </dgm:presLayoutVars>
      </dgm:prSet>
      <dgm:spPr/>
    </dgm:pt>
    <dgm:pt modelId="{CACDDA56-8D9F-4805-A2E5-1EA8AD2DBEB7}" type="pres">
      <dgm:prSet presAssocID="{5DF9FF3B-D684-4265-B649-E8159F8474CF}" presName="container" presStyleCnt="0">
        <dgm:presLayoutVars>
          <dgm:dir/>
          <dgm:resizeHandles val="exact"/>
        </dgm:presLayoutVars>
      </dgm:prSet>
      <dgm:spPr/>
    </dgm:pt>
    <dgm:pt modelId="{DE744D17-6386-43E3-AD2A-3C89BA68F808}" type="pres">
      <dgm:prSet presAssocID="{57B06557-DE7C-411C-8FF4-1243CF492A77}" presName="compNode" presStyleCnt="0"/>
      <dgm:spPr/>
    </dgm:pt>
    <dgm:pt modelId="{9745B302-EF5F-460E-9017-F9B5E760A756}" type="pres">
      <dgm:prSet presAssocID="{57B06557-DE7C-411C-8FF4-1243CF492A77}" presName="iconBgRect" presStyleLbl="bgShp" presStyleIdx="0" presStyleCnt="3"/>
      <dgm:spPr/>
    </dgm:pt>
    <dgm:pt modelId="{059797C0-3B14-46A2-97AB-851F5F6916DE}" type="pres">
      <dgm:prSet presAssocID="{57B06557-DE7C-411C-8FF4-1243CF492A77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B0DCCB80-EE2C-4E29-BA89-1890F4FE75A1}" type="pres">
      <dgm:prSet presAssocID="{57B06557-DE7C-411C-8FF4-1243CF492A77}" presName="spaceRect" presStyleCnt="0"/>
      <dgm:spPr/>
    </dgm:pt>
    <dgm:pt modelId="{749EE7E0-4837-4EA9-AF3B-EB56BF8F5236}" type="pres">
      <dgm:prSet presAssocID="{57B06557-DE7C-411C-8FF4-1243CF492A77}" presName="textRect" presStyleLbl="revTx" presStyleIdx="0" presStyleCnt="3">
        <dgm:presLayoutVars>
          <dgm:chMax val="1"/>
          <dgm:chPref val="1"/>
        </dgm:presLayoutVars>
      </dgm:prSet>
      <dgm:spPr/>
    </dgm:pt>
    <dgm:pt modelId="{E1A387CC-CA8A-486B-8B72-F12C5EEB7C88}" type="pres">
      <dgm:prSet presAssocID="{C0033007-BC33-41AC-B02E-6F2722AD9E0A}" presName="sibTrans" presStyleLbl="sibTrans2D1" presStyleIdx="0" presStyleCnt="0"/>
      <dgm:spPr/>
    </dgm:pt>
    <dgm:pt modelId="{579E59A8-5015-447E-8F20-F3636B716E6C}" type="pres">
      <dgm:prSet presAssocID="{6F309477-DFC2-4389-9E6F-720FFF652172}" presName="compNode" presStyleCnt="0"/>
      <dgm:spPr/>
    </dgm:pt>
    <dgm:pt modelId="{87902784-C7E2-4E3E-8623-671088DC0161}" type="pres">
      <dgm:prSet presAssocID="{6F309477-DFC2-4389-9E6F-720FFF652172}" presName="iconBgRect" presStyleLbl="bgShp" presStyleIdx="1" presStyleCnt="3"/>
      <dgm:spPr/>
    </dgm:pt>
    <dgm:pt modelId="{D0D9F7AC-659D-4ACC-B5E8-8256CE651A41}" type="pres">
      <dgm:prSet presAssocID="{6F309477-DFC2-4389-9E6F-720FFF652172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D125C4CA-A3A3-4BF1-9B7B-B6770D9B44D4}" type="pres">
      <dgm:prSet presAssocID="{6F309477-DFC2-4389-9E6F-720FFF652172}" presName="spaceRect" presStyleCnt="0"/>
      <dgm:spPr/>
    </dgm:pt>
    <dgm:pt modelId="{B42A41B6-EBD5-480E-8385-4A3835214F1E}" type="pres">
      <dgm:prSet presAssocID="{6F309477-DFC2-4389-9E6F-720FFF652172}" presName="textRect" presStyleLbl="revTx" presStyleIdx="1" presStyleCnt="3">
        <dgm:presLayoutVars>
          <dgm:chMax val="1"/>
          <dgm:chPref val="1"/>
        </dgm:presLayoutVars>
      </dgm:prSet>
      <dgm:spPr/>
    </dgm:pt>
    <dgm:pt modelId="{91364BE7-6FF0-4337-A6C3-79FD45C83BB6}" type="pres">
      <dgm:prSet presAssocID="{05187293-CC38-486D-87FD-A3758170856E}" presName="sibTrans" presStyleLbl="sibTrans2D1" presStyleIdx="0" presStyleCnt="0"/>
      <dgm:spPr/>
    </dgm:pt>
    <dgm:pt modelId="{A71B1304-8AB5-4DB9-8D5C-2714DB1ACAA2}" type="pres">
      <dgm:prSet presAssocID="{90A20D02-F2D1-447A-8E2A-15CEDCD7650F}" presName="compNode" presStyleCnt="0"/>
      <dgm:spPr/>
    </dgm:pt>
    <dgm:pt modelId="{DC08950C-E352-4BB2-BE40-33B2F56DC092}" type="pres">
      <dgm:prSet presAssocID="{90A20D02-F2D1-447A-8E2A-15CEDCD7650F}" presName="iconBgRect" presStyleLbl="bgShp" presStyleIdx="2" presStyleCnt="3"/>
      <dgm:spPr/>
    </dgm:pt>
    <dgm:pt modelId="{51DB859C-3FA5-4066-8CF0-C47D6570A40B}" type="pres">
      <dgm:prSet presAssocID="{90A20D02-F2D1-447A-8E2A-15CEDCD7650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52CC79-4C66-4B21-98B7-FFECBD2007DF}" type="pres">
      <dgm:prSet presAssocID="{90A20D02-F2D1-447A-8E2A-15CEDCD7650F}" presName="spaceRect" presStyleCnt="0"/>
      <dgm:spPr/>
    </dgm:pt>
    <dgm:pt modelId="{C403038C-B62C-4363-8994-C45A11036CDD}" type="pres">
      <dgm:prSet presAssocID="{90A20D02-F2D1-447A-8E2A-15CEDCD765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3CA203-04D6-4D96-9580-45930054F30A}" type="presOf" srcId="{57B06557-DE7C-411C-8FF4-1243CF492A77}" destId="{749EE7E0-4837-4EA9-AF3B-EB56BF8F5236}" srcOrd="0" destOrd="0" presId="urn:microsoft.com/office/officeart/2018/2/layout/IconCircleList"/>
    <dgm:cxn modelId="{ED498F1E-22B7-4B1A-99B5-10C20AB54A58}" type="presOf" srcId="{5DF9FF3B-D684-4265-B649-E8159F8474CF}" destId="{C3003F95-EF31-4270-873D-3A3D8D034A97}" srcOrd="0" destOrd="0" presId="urn:microsoft.com/office/officeart/2018/2/layout/IconCircleList"/>
    <dgm:cxn modelId="{D04DDE1F-CB5B-4650-B3DA-0036C3305585}" type="presOf" srcId="{90A20D02-F2D1-447A-8E2A-15CEDCD7650F}" destId="{C403038C-B62C-4363-8994-C45A11036CDD}" srcOrd="0" destOrd="0" presId="urn:microsoft.com/office/officeart/2018/2/layout/IconCircleList"/>
    <dgm:cxn modelId="{2C70D78D-B4DC-4B78-BCB3-82D55862D6D3}" srcId="{5DF9FF3B-D684-4265-B649-E8159F8474CF}" destId="{57B06557-DE7C-411C-8FF4-1243CF492A77}" srcOrd="0" destOrd="0" parTransId="{D22A6CF3-F928-4736-9E9A-204CB08537A3}" sibTransId="{C0033007-BC33-41AC-B02E-6F2722AD9E0A}"/>
    <dgm:cxn modelId="{70F121B3-A71C-40EE-8117-5B98CF480E58}" type="presOf" srcId="{C0033007-BC33-41AC-B02E-6F2722AD9E0A}" destId="{E1A387CC-CA8A-486B-8B72-F12C5EEB7C88}" srcOrd="0" destOrd="0" presId="urn:microsoft.com/office/officeart/2018/2/layout/IconCircleList"/>
    <dgm:cxn modelId="{AF45D5BC-FCC2-4B10-8509-B144BD7F1E11}" type="presOf" srcId="{05187293-CC38-486D-87FD-A3758170856E}" destId="{91364BE7-6FF0-4337-A6C3-79FD45C83BB6}" srcOrd="0" destOrd="0" presId="urn:microsoft.com/office/officeart/2018/2/layout/IconCircleList"/>
    <dgm:cxn modelId="{55B756D0-CC1D-49BA-8A1E-54B8C3531024}" srcId="{5DF9FF3B-D684-4265-B649-E8159F8474CF}" destId="{90A20D02-F2D1-447A-8E2A-15CEDCD7650F}" srcOrd="2" destOrd="0" parTransId="{407A49B0-F442-45FB-890D-E9B9D6C4B98D}" sibTransId="{3803BDC1-00B3-4B02-9D6D-84BF0D9D6D55}"/>
    <dgm:cxn modelId="{C8CF1ED7-9529-44C0-9BA6-966CD4AEDC89}" type="presOf" srcId="{6F309477-DFC2-4389-9E6F-720FFF652172}" destId="{B42A41B6-EBD5-480E-8385-4A3835214F1E}" srcOrd="0" destOrd="0" presId="urn:microsoft.com/office/officeart/2018/2/layout/IconCircleList"/>
    <dgm:cxn modelId="{D4F8E3FC-4200-41FF-B62B-91B28F120CB4}" srcId="{5DF9FF3B-D684-4265-B649-E8159F8474CF}" destId="{6F309477-DFC2-4389-9E6F-720FFF652172}" srcOrd="1" destOrd="0" parTransId="{95AA5AD2-23FA-41DD-A7FF-507519F7E4CB}" sibTransId="{05187293-CC38-486D-87FD-A3758170856E}"/>
    <dgm:cxn modelId="{507A0D2F-D86B-4690-ABA8-D6058DD54380}" type="presParOf" srcId="{C3003F95-EF31-4270-873D-3A3D8D034A97}" destId="{CACDDA56-8D9F-4805-A2E5-1EA8AD2DBEB7}" srcOrd="0" destOrd="0" presId="urn:microsoft.com/office/officeart/2018/2/layout/IconCircleList"/>
    <dgm:cxn modelId="{F7C0B29F-75AD-4712-88BE-C72CCCAFAAC2}" type="presParOf" srcId="{CACDDA56-8D9F-4805-A2E5-1EA8AD2DBEB7}" destId="{DE744D17-6386-43E3-AD2A-3C89BA68F808}" srcOrd="0" destOrd="0" presId="urn:microsoft.com/office/officeart/2018/2/layout/IconCircleList"/>
    <dgm:cxn modelId="{A3ABDF3B-0376-430C-8B61-230F8E020672}" type="presParOf" srcId="{DE744D17-6386-43E3-AD2A-3C89BA68F808}" destId="{9745B302-EF5F-460E-9017-F9B5E760A756}" srcOrd="0" destOrd="0" presId="urn:microsoft.com/office/officeart/2018/2/layout/IconCircleList"/>
    <dgm:cxn modelId="{23EE92A2-0C35-4EF4-8A92-9893B5D84CEC}" type="presParOf" srcId="{DE744D17-6386-43E3-AD2A-3C89BA68F808}" destId="{059797C0-3B14-46A2-97AB-851F5F6916DE}" srcOrd="1" destOrd="0" presId="urn:microsoft.com/office/officeart/2018/2/layout/IconCircleList"/>
    <dgm:cxn modelId="{B2AFFF34-824F-46F6-A2C6-ED1BE851A2A4}" type="presParOf" srcId="{DE744D17-6386-43E3-AD2A-3C89BA68F808}" destId="{B0DCCB80-EE2C-4E29-BA89-1890F4FE75A1}" srcOrd="2" destOrd="0" presId="urn:microsoft.com/office/officeart/2018/2/layout/IconCircleList"/>
    <dgm:cxn modelId="{EB7C7E54-C063-4C6A-B327-65A1D67C3324}" type="presParOf" srcId="{DE744D17-6386-43E3-AD2A-3C89BA68F808}" destId="{749EE7E0-4837-4EA9-AF3B-EB56BF8F5236}" srcOrd="3" destOrd="0" presId="urn:microsoft.com/office/officeart/2018/2/layout/IconCircleList"/>
    <dgm:cxn modelId="{D30105CF-78C7-4BAC-B97D-C10440F243DE}" type="presParOf" srcId="{CACDDA56-8D9F-4805-A2E5-1EA8AD2DBEB7}" destId="{E1A387CC-CA8A-486B-8B72-F12C5EEB7C88}" srcOrd="1" destOrd="0" presId="urn:microsoft.com/office/officeart/2018/2/layout/IconCircleList"/>
    <dgm:cxn modelId="{BC677F5B-5E46-4133-94BD-B1B08CF89405}" type="presParOf" srcId="{CACDDA56-8D9F-4805-A2E5-1EA8AD2DBEB7}" destId="{579E59A8-5015-447E-8F20-F3636B716E6C}" srcOrd="2" destOrd="0" presId="urn:microsoft.com/office/officeart/2018/2/layout/IconCircleList"/>
    <dgm:cxn modelId="{87E64A2C-45E1-42A4-B20C-024344ADE712}" type="presParOf" srcId="{579E59A8-5015-447E-8F20-F3636B716E6C}" destId="{87902784-C7E2-4E3E-8623-671088DC0161}" srcOrd="0" destOrd="0" presId="urn:microsoft.com/office/officeart/2018/2/layout/IconCircleList"/>
    <dgm:cxn modelId="{17746CB5-9CD2-4EBD-B2DD-81517D2379F0}" type="presParOf" srcId="{579E59A8-5015-447E-8F20-F3636B716E6C}" destId="{D0D9F7AC-659D-4ACC-B5E8-8256CE651A41}" srcOrd="1" destOrd="0" presId="urn:microsoft.com/office/officeart/2018/2/layout/IconCircleList"/>
    <dgm:cxn modelId="{DACD71B8-6790-4BA2-8ED4-0463C5BFF12C}" type="presParOf" srcId="{579E59A8-5015-447E-8F20-F3636B716E6C}" destId="{D125C4CA-A3A3-4BF1-9B7B-B6770D9B44D4}" srcOrd="2" destOrd="0" presId="urn:microsoft.com/office/officeart/2018/2/layout/IconCircleList"/>
    <dgm:cxn modelId="{2824A8B6-9E32-4275-AF1F-9F8819179684}" type="presParOf" srcId="{579E59A8-5015-447E-8F20-F3636B716E6C}" destId="{B42A41B6-EBD5-480E-8385-4A3835214F1E}" srcOrd="3" destOrd="0" presId="urn:microsoft.com/office/officeart/2018/2/layout/IconCircleList"/>
    <dgm:cxn modelId="{C1FF32D7-421F-48BD-A485-300F903808F5}" type="presParOf" srcId="{CACDDA56-8D9F-4805-A2E5-1EA8AD2DBEB7}" destId="{91364BE7-6FF0-4337-A6C3-79FD45C83BB6}" srcOrd="3" destOrd="0" presId="urn:microsoft.com/office/officeart/2018/2/layout/IconCircleList"/>
    <dgm:cxn modelId="{8D2EC24D-45B4-487A-84EA-EAA38AE44E8B}" type="presParOf" srcId="{CACDDA56-8D9F-4805-A2E5-1EA8AD2DBEB7}" destId="{A71B1304-8AB5-4DB9-8D5C-2714DB1ACAA2}" srcOrd="4" destOrd="0" presId="urn:microsoft.com/office/officeart/2018/2/layout/IconCircleList"/>
    <dgm:cxn modelId="{505F0791-4F32-4992-9ECE-FA6CD84A0123}" type="presParOf" srcId="{A71B1304-8AB5-4DB9-8D5C-2714DB1ACAA2}" destId="{DC08950C-E352-4BB2-BE40-33B2F56DC092}" srcOrd="0" destOrd="0" presId="urn:microsoft.com/office/officeart/2018/2/layout/IconCircleList"/>
    <dgm:cxn modelId="{726F8114-4FD2-4960-A38F-B4B390320F13}" type="presParOf" srcId="{A71B1304-8AB5-4DB9-8D5C-2714DB1ACAA2}" destId="{51DB859C-3FA5-4066-8CF0-C47D6570A40B}" srcOrd="1" destOrd="0" presId="urn:microsoft.com/office/officeart/2018/2/layout/IconCircleList"/>
    <dgm:cxn modelId="{16B5B3A9-965B-4AAB-A997-EBE443697D9D}" type="presParOf" srcId="{A71B1304-8AB5-4DB9-8D5C-2714DB1ACAA2}" destId="{B052CC79-4C66-4B21-98B7-FFECBD2007DF}" srcOrd="2" destOrd="0" presId="urn:microsoft.com/office/officeart/2018/2/layout/IconCircleList"/>
    <dgm:cxn modelId="{DD4A7260-F404-404D-A9EE-AED1E95DBC80}" type="presParOf" srcId="{A71B1304-8AB5-4DB9-8D5C-2714DB1ACAA2}" destId="{C403038C-B62C-4363-8994-C45A11036C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584D0-C64A-4485-BB5B-914253C35229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EC32B1-9764-4B2C-9F82-A23D1FF03F4A}">
      <dgm:prSet/>
      <dgm:spPr/>
      <dgm:t>
        <a:bodyPr/>
        <a:lstStyle/>
        <a:p>
          <a:r>
            <a:rPr lang="en-US" b="0" i="0"/>
            <a:t>A Boolean variable Is_Complex_Road was added to interpret whether the road is complex by utilizing the other variables like (Junction, Railway, Crossing) </a:t>
          </a:r>
          <a:endParaRPr lang="en-US"/>
        </a:p>
      </dgm:t>
    </dgm:pt>
    <dgm:pt modelId="{69F3C74A-CDB2-44BF-A25F-1861854FC248}" type="parTrans" cxnId="{1A67C318-0A5F-4AE8-AA5D-ED11D622693D}">
      <dgm:prSet/>
      <dgm:spPr/>
      <dgm:t>
        <a:bodyPr/>
        <a:lstStyle/>
        <a:p>
          <a:endParaRPr lang="en-US"/>
        </a:p>
      </dgm:t>
    </dgm:pt>
    <dgm:pt modelId="{DD5A6BE8-C35C-47B8-BF53-4DC4282CF013}" type="sibTrans" cxnId="{1A67C318-0A5F-4AE8-AA5D-ED11D622693D}">
      <dgm:prSet/>
      <dgm:spPr/>
      <dgm:t>
        <a:bodyPr/>
        <a:lstStyle/>
        <a:p>
          <a:endParaRPr lang="en-US"/>
        </a:p>
      </dgm:t>
    </dgm:pt>
    <dgm:pt modelId="{B95D8894-836B-4C7D-9A1E-B0FF3E54C7CB}">
      <dgm:prSet/>
      <dgm:spPr/>
      <dgm:t>
        <a:bodyPr/>
        <a:lstStyle/>
        <a:p>
          <a:r>
            <a:rPr lang="en-US" b="0" i="0"/>
            <a:t>This will help in giving insights into the effect of complexity of roads. </a:t>
          </a:r>
          <a:endParaRPr lang="en-US"/>
        </a:p>
      </dgm:t>
    </dgm:pt>
    <dgm:pt modelId="{2B4DDF2C-FBD5-4263-B8A0-A612994B0BCA}" type="parTrans" cxnId="{303E77F7-1ED6-45CE-8B3B-F1E035995018}">
      <dgm:prSet/>
      <dgm:spPr/>
      <dgm:t>
        <a:bodyPr/>
        <a:lstStyle/>
        <a:p>
          <a:endParaRPr lang="en-US"/>
        </a:p>
      </dgm:t>
    </dgm:pt>
    <dgm:pt modelId="{FF729276-4D55-4145-83E9-EAC6DB3E6FC7}" type="sibTrans" cxnId="{303E77F7-1ED6-45CE-8B3B-F1E035995018}">
      <dgm:prSet/>
      <dgm:spPr/>
      <dgm:t>
        <a:bodyPr/>
        <a:lstStyle/>
        <a:p>
          <a:endParaRPr lang="en-US"/>
        </a:p>
      </dgm:t>
    </dgm:pt>
    <dgm:pt modelId="{818336C8-7C26-49C0-822B-421D7D3C7FB4}" type="pres">
      <dgm:prSet presAssocID="{B18584D0-C64A-4485-BB5B-914253C35229}" presName="root" presStyleCnt="0">
        <dgm:presLayoutVars>
          <dgm:dir/>
          <dgm:resizeHandles val="exact"/>
        </dgm:presLayoutVars>
      </dgm:prSet>
      <dgm:spPr/>
    </dgm:pt>
    <dgm:pt modelId="{3AB62660-5168-4512-97DE-4ACDB431CA11}" type="pres">
      <dgm:prSet presAssocID="{DDEC32B1-9764-4B2C-9F82-A23D1FF03F4A}" presName="compNode" presStyleCnt="0"/>
      <dgm:spPr/>
    </dgm:pt>
    <dgm:pt modelId="{01DA942B-3F24-4CD7-B770-6BBB1A5CF610}" type="pres">
      <dgm:prSet presAssocID="{DDEC32B1-9764-4B2C-9F82-A23D1FF03F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60BCF97-EB8F-48B4-A403-0F797382E841}" type="pres">
      <dgm:prSet presAssocID="{DDEC32B1-9764-4B2C-9F82-A23D1FF03F4A}" presName="spaceRect" presStyleCnt="0"/>
      <dgm:spPr/>
    </dgm:pt>
    <dgm:pt modelId="{2B69736E-103B-4F98-88F7-3B3CBC33096E}" type="pres">
      <dgm:prSet presAssocID="{DDEC32B1-9764-4B2C-9F82-A23D1FF03F4A}" presName="textRect" presStyleLbl="revTx" presStyleIdx="0" presStyleCnt="2">
        <dgm:presLayoutVars>
          <dgm:chMax val="1"/>
          <dgm:chPref val="1"/>
        </dgm:presLayoutVars>
      </dgm:prSet>
      <dgm:spPr/>
    </dgm:pt>
    <dgm:pt modelId="{D124A7E4-D6BB-4433-84EA-0B34F6591DDF}" type="pres">
      <dgm:prSet presAssocID="{DD5A6BE8-C35C-47B8-BF53-4DC4282CF013}" presName="sibTrans" presStyleCnt="0"/>
      <dgm:spPr/>
    </dgm:pt>
    <dgm:pt modelId="{F8626099-B1F8-4174-A762-2A95C66D490F}" type="pres">
      <dgm:prSet presAssocID="{B95D8894-836B-4C7D-9A1E-B0FF3E54C7CB}" presName="compNode" presStyleCnt="0"/>
      <dgm:spPr/>
    </dgm:pt>
    <dgm:pt modelId="{E7E4460C-C47F-4526-A6B6-FD8F8BCC3263}" type="pres">
      <dgm:prSet presAssocID="{B95D8894-836B-4C7D-9A1E-B0FF3E54C7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7876D3BC-BB21-4E45-809A-C9516C56E7D5}" type="pres">
      <dgm:prSet presAssocID="{B95D8894-836B-4C7D-9A1E-B0FF3E54C7CB}" presName="spaceRect" presStyleCnt="0"/>
      <dgm:spPr/>
    </dgm:pt>
    <dgm:pt modelId="{6E8E39DB-7FF7-4799-B4AB-CFB457041F83}" type="pres">
      <dgm:prSet presAssocID="{B95D8894-836B-4C7D-9A1E-B0FF3E54C7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EBDDB07-0EF8-4A12-B144-D098DED403CC}" type="presOf" srcId="{B95D8894-836B-4C7D-9A1E-B0FF3E54C7CB}" destId="{6E8E39DB-7FF7-4799-B4AB-CFB457041F83}" srcOrd="0" destOrd="0" presId="urn:microsoft.com/office/officeart/2018/2/layout/IconLabelList"/>
    <dgm:cxn modelId="{1A67C318-0A5F-4AE8-AA5D-ED11D622693D}" srcId="{B18584D0-C64A-4485-BB5B-914253C35229}" destId="{DDEC32B1-9764-4B2C-9F82-A23D1FF03F4A}" srcOrd="0" destOrd="0" parTransId="{69F3C74A-CDB2-44BF-A25F-1861854FC248}" sibTransId="{DD5A6BE8-C35C-47B8-BF53-4DC4282CF013}"/>
    <dgm:cxn modelId="{6D9A5033-DAEC-490D-93F4-D05EA91B5321}" type="presOf" srcId="{DDEC32B1-9764-4B2C-9F82-A23D1FF03F4A}" destId="{2B69736E-103B-4F98-88F7-3B3CBC33096E}" srcOrd="0" destOrd="0" presId="urn:microsoft.com/office/officeart/2018/2/layout/IconLabelList"/>
    <dgm:cxn modelId="{320BB17B-3C32-4C95-99E2-617D88FDFC7E}" type="presOf" srcId="{B18584D0-C64A-4485-BB5B-914253C35229}" destId="{818336C8-7C26-49C0-822B-421D7D3C7FB4}" srcOrd="0" destOrd="0" presId="urn:microsoft.com/office/officeart/2018/2/layout/IconLabelList"/>
    <dgm:cxn modelId="{303E77F7-1ED6-45CE-8B3B-F1E035995018}" srcId="{B18584D0-C64A-4485-BB5B-914253C35229}" destId="{B95D8894-836B-4C7D-9A1E-B0FF3E54C7CB}" srcOrd="1" destOrd="0" parTransId="{2B4DDF2C-FBD5-4263-B8A0-A612994B0BCA}" sibTransId="{FF729276-4D55-4145-83E9-EAC6DB3E6FC7}"/>
    <dgm:cxn modelId="{D46CC604-3CF2-4172-A59B-A5B98EB01023}" type="presParOf" srcId="{818336C8-7C26-49C0-822B-421D7D3C7FB4}" destId="{3AB62660-5168-4512-97DE-4ACDB431CA11}" srcOrd="0" destOrd="0" presId="urn:microsoft.com/office/officeart/2018/2/layout/IconLabelList"/>
    <dgm:cxn modelId="{18E39C1D-AE3D-415B-8AF7-BD713453E4C2}" type="presParOf" srcId="{3AB62660-5168-4512-97DE-4ACDB431CA11}" destId="{01DA942B-3F24-4CD7-B770-6BBB1A5CF610}" srcOrd="0" destOrd="0" presId="urn:microsoft.com/office/officeart/2018/2/layout/IconLabelList"/>
    <dgm:cxn modelId="{12A239C6-F96F-4E58-B274-47D52374E505}" type="presParOf" srcId="{3AB62660-5168-4512-97DE-4ACDB431CA11}" destId="{260BCF97-EB8F-48B4-A403-0F797382E841}" srcOrd="1" destOrd="0" presId="urn:microsoft.com/office/officeart/2018/2/layout/IconLabelList"/>
    <dgm:cxn modelId="{E073E0B2-712F-4616-920A-C6601428173B}" type="presParOf" srcId="{3AB62660-5168-4512-97DE-4ACDB431CA11}" destId="{2B69736E-103B-4F98-88F7-3B3CBC33096E}" srcOrd="2" destOrd="0" presId="urn:microsoft.com/office/officeart/2018/2/layout/IconLabelList"/>
    <dgm:cxn modelId="{D9D293F9-DA79-4832-99F4-40750B76941E}" type="presParOf" srcId="{818336C8-7C26-49C0-822B-421D7D3C7FB4}" destId="{D124A7E4-D6BB-4433-84EA-0B34F6591DDF}" srcOrd="1" destOrd="0" presId="urn:microsoft.com/office/officeart/2018/2/layout/IconLabelList"/>
    <dgm:cxn modelId="{4D8DF046-AF15-4EF9-998F-ED271D148F52}" type="presParOf" srcId="{818336C8-7C26-49C0-822B-421D7D3C7FB4}" destId="{F8626099-B1F8-4174-A762-2A95C66D490F}" srcOrd="2" destOrd="0" presId="urn:microsoft.com/office/officeart/2018/2/layout/IconLabelList"/>
    <dgm:cxn modelId="{3D92C3CC-6AA7-4AD4-ABB4-DE600F239D65}" type="presParOf" srcId="{F8626099-B1F8-4174-A762-2A95C66D490F}" destId="{E7E4460C-C47F-4526-A6B6-FD8F8BCC3263}" srcOrd="0" destOrd="0" presId="urn:microsoft.com/office/officeart/2018/2/layout/IconLabelList"/>
    <dgm:cxn modelId="{1AA49F64-DAF7-4B30-BC56-4BA214F7D0FD}" type="presParOf" srcId="{F8626099-B1F8-4174-A762-2A95C66D490F}" destId="{7876D3BC-BB21-4E45-809A-C9516C56E7D5}" srcOrd="1" destOrd="0" presId="urn:microsoft.com/office/officeart/2018/2/layout/IconLabelList"/>
    <dgm:cxn modelId="{2E4F1664-FE38-4A32-8E1A-D5757B433FD6}" type="presParOf" srcId="{F8626099-B1F8-4174-A762-2A95C66D490F}" destId="{6E8E39DB-7FF7-4799-B4AB-CFB457041F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96E92A-3546-498E-A393-00EC0C768A3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C4055F4-C277-4FF9-AB5C-CFF304AF4EDF}">
      <dgm:prSet/>
      <dgm:spPr/>
      <dgm:t>
        <a:bodyPr/>
        <a:lstStyle/>
        <a:p>
          <a:r>
            <a:rPr lang="en-US" b="0" i="0"/>
            <a:t>The dataset was aggregated at the state level to simplify the analysis and provide actionable insights at a regional scale. </a:t>
          </a:r>
          <a:endParaRPr lang="en-US"/>
        </a:p>
      </dgm:t>
    </dgm:pt>
    <dgm:pt modelId="{2906853E-6570-47DA-9150-B040BF8D9702}" type="parTrans" cxnId="{0F5CC92A-1FAC-40D9-9388-3327303A856A}">
      <dgm:prSet/>
      <dgm:spPr/>
      <dgm:t>
        <a:bodyPr/>
        <a:lstStyle/>
        <a:p>
          <a:endParaRPr lang="en-US"/>
        </a:p>
      </dgm:t>
    </dgm:pt>
    <dgm:pt modelId="{10AEAD8F-19FC-4D1A-BDDC-399EFE2D0A14}" type="sibTrans" cxnId="{0F5CC92A-1FAC-40D9-9388-3327303A856A}">
      <dgm:prSet/>
      <dgm:spPr/>
      <dgm:t>
        <a:bodyPr/>
        <a:lstStyle/>
        <a:p>
          <a:endParaRPr lang="en-US"/>
        </a:p>
      </dgm:t>
    </dgm:pt>
    <dgm:pt modelId="{CEFBC7D8-6C5C-44A3-8052-D39D5BFC0FF6}">
      <dgm:prSet/>
      <dgm:spPr/>
      <dgm:t>
        <a:bodyPr/>
        <a:lstStyle/>
        <a:p>
          <a:r>
            <a:rPr lang="en-US" b="0" i="0"/>
            <a:t>Key metrics such as average accident severity, total accident count, and risk score were computed for each state. </a:t>
          </a:r>
          <a:endParaRPr lang="en-US"/>
        </a:p>
      </dgm:t>
    </dgm:pt>
    <dgm:pt modelId="{0FB9D1D2-EF08-40AA-9ED6-8342004155EB}" type="parTrans" cxnId="{26DB7711-E028-49DD-B2FA-7F24146F7E29}">
      <dgm:prSet/>
      <dgm:spPr/>
      <dgm:t>
        <a:bodyPr/>
        <a:lstStyle/>
        <a:p>
          <a:endParaRPr lang="en-US"/>
        </a:p>
      </dgm:t>
    </dgm:pt>
    <dgm:pt modelId="{9251F75E-6353-407B-B96E-C44E7A8B82A7}" type="sibTrans" cxnId="{26DB7711-E028-49DD-B2FA-7F24146F7E29}">
      <dgm:prSet/>
      <dgm:spPr/>
      <dgm:t>
        <a:bodyPr/>
        <a:lstStyle/>
        <a:p>
          <a:endParaRPr lang="en-US"/>
        </a:p>
      </dgm:t>
    </dgm:pt>
    <dgm:pt modelId="{222726F6-46EE-4A17-AEE2-D987B0E1D1EF}">
      <dgm:prSet/>
      <dgm:spPr/>
      <dgm:t>
        <a:bodyPr/>
        <a:lstStyle/>
        <a:p>
          <a:r>
            <a:rPr lang="en-US" b="0" i="0"/>
            <a:t>The </a:t>
          </a:r>
          <a:r>
            <a:rPr lang="en-US" b="1" i="0"/>
            <a:t>Risk score</a:t>
          </a:r>
          <a:r>
            <a:rPr lang="en-US" b="0" i="0"/>
            <a:t> was calculated as the product of average severity and accident count, capturing both the frequency and severity of accidents.</a:t>
          </a:r>
          <a:endParaRPr lang="en-US"/>
        </a:p>
      </dgm:t>
    </dgm:pt>
    <dgm:pt modelId="{7CB46669-6FED-4ED5-A08B-77E4EC1ED5A4}" type="parTrans" cxnId="{008CC0D4-156F-476D-8746-92497D07F4EA}">
      <dgm:prSet/>
      <dgm:spPr/>
      <dgm:t>
        <a:bodyPr/>
        <a:lstStyle/>
        <a:p>
          <a:endParaRPr lang="en-US"/>
        </a:p>
      </dgm:t>
    </dgm:pt>
    <dgm:pt modelId="{B9A7890A-F4BD-4D17-901A-F7F5F9B45D0D}" type="sibTrans" cxnId="{008CC0D4-156F-476D-8746-92497D07F4EA}">
      <dgm:prSet/>
      <dgm:spPr/>
      <dgm:t>
        <a:bodyPr/>
        <a:lstStyle/>
        <a:p>
          <a:endParaRPr lang="en-US"/>
        </a:p>
      </dgm:t>
    </dgm:pt>
    <dgm:pt modelId="{BE037352-CA28-44D1-B9E5-2DA0CA7F4F42}">
      <dgm:prSet/>
      <dgm:spPr/>
      <dgm:t>
        <a:bodyPr/>
        <a:lstStyle/>
        <a:p>
          <a:r>
            <a:rPr lang="en-US" b="0" i="0"/>
            <a:t>The</a:t>
          </a:r>
          <a:r>
            <a:rPr lang="en-US" b="1" i="0"/>
            <a:t> Risk score </a:t>
          </a:r>
          <a:r>
            <a:rPr lang="en-US" b="0" i="0"/>
            <a:t>was then normalized to be from 0 to 1. </a:t>
          </a:r>
          <a:endParaRPr lang="en-US"/>
        </a:p>
      </dgm:t>
    </dgm:pt>
    <dgm:pt modelId="{318E9A54-428F-4121-8466-7689292AE47E}" type="parTrans" cxnId="{EFF48F63-E1BB-4C51-A22D-C529A140D6A9}">
      <dgm:prSet/>
      <dgm:spPr/>
      <dgm:t>
        <a:bodyPr/>
        <a:lstStyle/>
        <a:p>
          <a:endParaRPr lang="en-US"/>
        </a:p>
      </dgm:t>
    </dgm:pt>
    <dgm:pt modelId="{3A963170-D1F8-405E-985D-51E0D3A655FD}" type="sibTrans" cxnId="{EFF48F63-E1BB-4C51-A22D-C529A140D6A9}">
      <dgm:prSet/>
      <dgm:spPr/>
      <dgm:t>
        <a:bodyPr/>
        <a:lstStyle/>
        <a:p>
          <a:endParaRPr lang="en-US"/>
        </a:p>
      </dgm:t>
    </dgm:pt>
    <dgm:pt modelId="{EDA68AF3-9CB9-4631-94D5-89BF155E33E0}">
      <dgm:prSet/>
      <dgm:spPr/>
      <dgm:t>
        <a:bodyPr/>
        <a:lstStyle/>
        <a:p>
          <a:r>
            <a:rPr lang="en-US" b="0" i="0"/>
            <a:t>Also, A Boolean variable </a:t>
          </a:r>
          <a:r>
            <a:rPr lang="en-US" b="1" i="0"/>
            <a:t>Is_High_Risk</a:t>
          </a:r>
          <a:r>
            <a:rPr lang="en-US" b="0" i="0"/>
            <a:t> was added to detect if a state was high risky or not by using the 75</a:t>
          </a:r>
          <a:r>
            <a:rPr lang="en-US" b="0" i="0" baseline="30000"/>
            <a:t>th</a:t>
          </a:r>
          <a:r>
            <a:rPr lang="en-US" b="0" i="0"/>
            <a:t> quartile. </a:t>
          </a:r>
          <a:endParaRPr lang="en-US"/>
        </a:p>
      </dgm:t>
    </dgm:pt>
    <dgm:pt modelId="{E21CD84E-A7A3-4E6E-8317-4402064675E5}" type="parTrans" cxnId="{F807F2D1-9408-4061-B9E6-3D6150F8818D}">
      <dgm:prSet/>
      <dgm:spPr/>
      <dgm:t>
        <a:bodyPr/>
        <a:lstStyle/>
        <a:p>
          <a:endParaRPr lang="en-US"/>
        </a:p>
      </dgm:t>
    </dgm:pt>
    <dgm:pt modelId="{47441251-F4B7-4C46-B5BE-8FC650D374FC}" type="sibTrans" cxnId="{F807F2D1-9408-4061-B9E6-3D6150F8818D}">
      <dgm:prSet/>
      <dgm:spPr/>
      <dgm:t>
        <a:bodyPr/>
        <a:lstStyle/>
        <a:p>
          <a:endParaRPr lang="en-US"/>
        </a:p>
      </dgm:t>
    </dgm:pt>
    <dgm:pt modelId="{667AC9DD-BE53-474A-9CCA-1EA653B35B4A}" type="pres">
      <dgm:prSet presAssocID="{7896E92A-3546-498E-A393-00EC0C768A32}" presName="root" presStyleCnt="0">
        <dgm:presLayoutVars>
          <dgm:dir/>
          <dgm:resizeHandles val="exact"/>
        </dgm:presLayoutVars>
      </dgm:prSet>
      <dgm:spPr/>
    </dgm:pt>
    <dgm:pt modelId="{EB03B92A-9404-4A39-9627-9CE56FCE67D6}" type="pres">
      <dgm:prSet presAssocID="{AC4055F4-C277-4FF9-AB5C-CFF304AF4EDF}" presName="compNode" presStyleCnt="0"/>
      <dgm:spPr/>
    </dgm:pt>
    <dgm:pt modelId="{BFA94099-AF9E-4A2D-8469-9F03AED38659}" type="pres">
      <dgm:prSet presAssocID="{AC4055F4-C277-4FF9-AB5C-CFF304AF4E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560BE0-99F4-452C-B114-47F7AAA64389}" type="pres">
      <dgm:prSet presAssocID="{AC4055F4-C277-4FF9-AB5C-CFF304AF4EDF}" presName="spaceRect" presStyleCnt="0"/>
      <dgm:spPr/>
    </dgm:pt>
    <dgm:pt modelId="{BC045DFD-BFB2-4A43-91FA-2DC308A750CB}" type="pres">
      <dgm:prSet presAssocID="{AC4055F4-C277-4FF9-AB5C-CFF304AF4EDF}" presName="textRect" presStyleLbl="revTx" presStyleIdx="0" presStyleCnt="5">
        <dgm:presLayoutVars>
          <dgm:chMax val="1"/>
          <dgm:chPref val="1"/>
        </dgm:presLayoutVars>
      </dgm:prSet>
      <dgm:spPr/>
    </dgm:pt>
    <dgm:pt modelId="{56FABCE9-9C26-4912-99D0-975A0B66EDBC}" type="pres">
      <dgm:prSet presAssocID="{10AEAD8F-19FC-4D1A-BDDC-399EFE2D0A14}" presName="sibTrans" presStyleCnt="0"/>
      <dgm:spPr/>
    </dgm:pt>
    <dgm:pt modelId="{4069E831-55A4-4C2A-9CA8-6407024FEC7D}" type="pres">
      <dgm:prSet presAssocID="{CEFBC7D8-6C5C-44A3-8052-D39D5BFC0FF6}" presName="compNode" presStyleCnt="0"/>
      <dgm:spPr/>
    </dgm:pt>
    <dgm:pt modelId="{E4BA4099-AB12-4C20-AA1E-B025958737DE}" type="pres">
      <dgm:prSet presAssocID="{CEFBC7D8-6C5C-44A3-8052-D39D5BFC0F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61F9CA11-CD76-4409-95F8-E9FDCAF71AC6}" type="pres">
      <dgm:prSet presAssocID="{CEFBC7D8-6C5C-44A3-8052-D39D5BFC0FF6}" presName="spaceRect" presStyleCnt="0"/>
      <dgm:spPr/>
    </dgm:pt>
    <dgm:pt modelId="{8756328A-ABC1-4477-87A5-2EF215E48702}" type="pres">
      <dgm:prSet presAssocID="{CEFBC7D8-6C5C-44A3-8052-D39D5BFC0FF6}" presName="textRect" presStyleLbl="revTx" presStyleIdx="1" presStyleCnt="5">
        <dgm:presLayoutVars>
          <dgm:chMax val="1"/>
          <dgm:chPref val="1"/>
        </dgm:presLayoutVars>
      </dgm:prSet>
      <dgm:spPr/>
    </dgm:pt>
    <dgm:pt modelId="{6C576120-478B-431A-9A4E-A5409EDD2A64}" type="pres">
      <dgm:prSet presAssocID="{9251F75E-6353-407B-B96E-C44E7A8B82A7}" presName="sibTrans" presStyleCnt="0"/>
      <dgm:spPr/>
    </dgm:pt>
    <dgm:pt modelId="{8DB2F2D6-B99D-4B8D-9DDD-11BDBEDABD35}" type="pres">
      <dgm:prSet presAssocID="{222726F6-46EE-4A17-AEE2-D987B0E1D1EF}" presName="compNode" presStyleCnt="0"/>
      <dgm:spPr/>
    </dgm:pt>
    <dgm:pt modelId="{FFF12B80-D2B8-4C23-8A4A-DA32A98122B0}" type="pres">
      <dgm:prSet presAssocID="{222726F6-46EE-4A17-AEE2-D987B0E1D1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1FD8413-17E5-4553-ABB7-B7D05338DBC2}" type="pres">
      <dgm:prSet presAssocID="{222726F6-46EE-4A17-AEE2-D987B0E1D1EF}" presName="spaceRect" presStyleCnt="0"/>
      <dgm:spPr/>
    </dgm:pt>
    <dgm:pt modelId="{DB4B7CDA-4873-4D91-A010-06AB659AF842}" type="pres">
      <dgm:prSet presAssocID="{222726F6-46EE-4A17-AEE2-D987B0E1D1EF}" presName="textRect" presStyleLbl="revTx" presStyleIdx="2" presStyleCnt="5">
        <dgm:presLayoutVars>
          <dgm:chMax val="1"/>
          <dgm:chPref val="1"/>
        </dgm:presLayoutVars>
      </dgm:prSet>
      <dgm:spPr/>
    </dgm:pt>
    <dgm:pt modelId="{BB7590E8-73F7-4B94-899A-0917B1485F62}" type="pres">
      <dgm:prSet presAssocID="{B9A7890A-F4BD-4D17-901A-F7F5F9B45D0D}" presName="sibTrans" presStyleCnt="0"/>
      <dgm:spPr/>
    </dgm:pt>
    <dgm:pt modelId="{65BB47D0-F0A9-4C2F-9192-7853C8400963}" type="pres">
      <dgm:prSet presAssocID="{BE037352-CA28-44D1-B9E5-2DA0CA7F4F42}" presName="compNode" presStyleCnt="0"/>
      <dgm:spPr/>
    </dgm:pt>
    <dgm:pt modelId="{EB1619FB-7D7F-4991-8FF0-435D32391D33}" type="pres">
      <dgm:prSet presAssocID="{BE037352-CA28-44D1-B9E5-2DA0CA7F4F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473CB8-8872-4890-8E61-0F75E820DCE1}" type="pres">
      <dgm:prSet presAssocID="{BE037352-CA28-44D1-B9E5-2DA0CA7F4F42}" presName="spaceRect" presStyleCnt="0"/>
      <dgm:spPr/>
    </dgm:pt>
    <dgm:pt modelId="{9A93031A-5C3E-4A21-B3BC-71BB74A38089}" type="pres">
      <dgm:prSet presAssocID="{BE037352-CA28-44D1-B9E5-2DA0CA7F4F42}" presName="textRect" presStyleLbl="revTx" presStyleIdx="3" presStyleCnt="5">
        <dgm:presLayoutVars>
          <dgm:chMax val="1"/>
          <dgm:chPref val="1"/>
        </dgm:presLayoutVars>
      </dgm:prSet>
      <dgm:spPr/>
    </dgm:pt>
    <dgm:pt modelId="{5357FF23-B2A2-4AEB-B490-9AE85BD1AF0E}" type="pres">
      <dgm:prSet presAssocID="{3A963170-D1F8-405E-985D-51E0D3A655FD}" presName="sibTrans" presStyleCnt="0"/>
      <dgm:spPr/>
    </dgm:pt>
    <dgm:pt modelId="{ED03335A-57A8-45F0-87C9-CC9C1E35C315}" type="pres">
      <dgm:prSet presAssocID="{EDA68AF3-9CB9-4631-94D5-89BF155E33E0}" presName="compNode" presStyleCnt="0"/>
      <dgm:spPr/>
    </dgm:pt>
    <dgm:pt modelId="{5C0B2E06-632B-4FC7-8654-7ED79B87BC1F}" type="pres">
      <dgm:prSet presAssocID="{EDA68AF3-9CB9-4631-94D5-89BF155E33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FD86EAF-40CE-46DC-AD45-365E2982AA6D}" type="pres">
      <dgm:prSet presAssocID="{EDA68AF3-9CB9-4631-94D5-89BF155E33E0}" presName="spaceRect" presStyleCnt="0"/>
      <dgm:spPr/>
    </dgm:pt>
    <dgm:pt modelId="{98CECFB3-5B75-4262-A230-DD9A3380A5A0}" type="pres">
      <dgm:prSet presAssocID="{EDA68AF3-9CB9-4631-94D5-89BF155E33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6DB7711-E028-49DD-B2FA-7F24146F7E29}" srcId="{7896E92A-3546-498E-A393-00EC0C768A32}" destId="{CEFBC7D8-6C5C-44A3-8052-D39D5BFC0FF6}" srcOrd="1" destOrd="0" parTransId="{0FB9D1D2-EF08-40AA-9ED6-8342004155EB}" sibTransId="{9251F75E-6353-407B-B96E-C44E7A8B82A7}"/>
    <dgm:cxn modelId="{0F5CC92A-1FAC-40D9-9388-3327303A856A}" srcId="{7896E92A-3546-498E-A393-00EC0C768A32}" destId="{AC4055F4-C277-4FF9-AB5C-CFF304AF4EDF}" srcOrd="0" destOrd="0" parTransId="{2906853E-6570-47DA-9150-B040BF8D9702}" sibTransId="{10AEAD8F-19FC-4D1A-BDDC-399EFE2D0A14}"/>
    <dgm:cxn modelId="{E2D88E34-EFC6-45B6-9A6D-E6D87DFC3262}" type="presOf" srcId="{222726F6-46EE-4A17-AEE2-D987B0E1D1EF}" destId="{DB4B7CDA-4873-4D91-A010-06AB659AF842}" srcOrd="0" destOrd="0" presId="urn:microsoft.com/office/officeart/2018/2/layout/IconLabelList"/>
    <dgm:cxn modelId="{EFF48F63-E1BB-4C51-A22D-C529A140D6A9}" srcId="{7896E92A-3546-498E-A393-00EC0C768A32}" destId="{BE037352-CA28-44D1-B9E5-2DA0CA7F4F42}" srcOrd="3" destOrd="0" parTransId="{318E9A54-428F-4121-8466-7689292AE47E}" sibTransId="{3A963170-D1F8-405E-985D-51E0D3A655FD}"/>
    <dgm:cxn modelId="{97A5F153-C33A-4191-B43C-F60D4E2B585C}" type="presOf" srcId="{CEFBC7D8-6C5C-44A3-8052-D39D5BFC0FF6}" destId="{8756328A-ABC1-4477-87A5-2EF215E48702}" srcOrd="0" destOrd="0" presId="urn:microsoft.com/office/officeart/2018/2/layout/IconLabelList"/>
    <dgm:cxn modelId="{89275356-E7B0-411C-B8B8-419BD3268736}" type="presOf" srcId="{7896E92A-3546-498E-A393-00EC0C768A32}" destId="{667AC9DD-BE53-474A-9CCA-1EA653B35B4A}" srcOrd="0" destOrd="0" presId="urn:microsoft.com/office/officeart/2018/2/layout/IconLabelList"/>
    <dgm:cxn modelId="{C55E6E79-09F5-4A1A-B422-7187342664F3}" type="presOf" srcId="{EDA68AF3-9CB9-4631-94D5-89BF155E33E0}" destId="{98CECFB3-5B75-4262-A230-DD9A3380A5A0}" srcOrd="0" destOrd="0" presId="urn:microsoft.com/office/officeart/2018/2/layout/IconLabelList"/>
    <dgm:cxn modelId="{9FA75279-3666-41CB-98B2-AF3839B5B5E6}" type="presOf" srcId="{AC4055F4-C277-4FF9-AB5C-CFF304AF4EDF}" destId="{BC045DFD-BFB2-4A43-91FA-2DC308A750CB}" srcOrd="0" destOrd="0" presId="urn:microsoft.com/office/officeart/2018/2/layout/IconLabelList"/>
    <dgm:cxn modelId="{2A5986B3-C5A6-4D11-B07C-C9DB3074BFA8}" type="presOf" srcId="{BE037352-CA28-44D1-B9E5-2DA0CA7F4F42}" destId="{9A93031A-5C3E-4A21-B3BC-71BB74A38089}" srcOrd="0" destOrd="0" presId="urn:microsoft.com/office/officeart/2018/2/layout/IconLabelList"/>
    <dgm:cxn modelId="{F807F2D1-9408-4061-B9E6-3D6150F8818D}" srcId="{7896E92A-3546-498E-A393-00EC0C768A32}" destId="{EDA68AF3-9CB9-4631-94D5-89BF155E33E0}" srcOrd="4" destOrd="0" parTransId="{E21CD84E-A7A3-4E6E-8317-4402064675E5}" sibTransId="{47441251-F4B7-4C46-B5BE-8FC650D374FC}"/>
    <dgm:cxn modelId="{008CC0D4-156F-476D-8746-92497D07F4EA}" srcId="{7896E92A-3546-498E-A393-00EC0C768A32}" destId="{222726F6-46EE-4A17-AEE2-D987B0E1D1EF}" srcOrd="2" destOrd="0" parTransId="{7CB46669-6FED-4ED5-A08B-77E4EC1ED5A4}" sibTransId="{B9A7890A-F4BD-4D17-901A-F7F5F9B45D0D}"/>
    <dgm:cxn modelId="{6ED433DF-9CCC-4E51-B0C5-AC7B96851E91}" type="presParOf" srcId="{667AC9DD-BE53-474A-9CCA-1EA653B35B4A}" destId="{EB03B92A-9404-4A39-9627-9CE56FCE67D6}" srcOrd="0" destOrd="0" presId="urn:microsoft.com/office/officeart/2018/2/layout/IconLabelList"/>
    <dgm:cxn modelId="{A5E4254D-F417-4F16-A0EB-CF21EB441DE5}" type="presParOf" srcId="{EB03B92A-9404-4A39-9627-9CE56FCE67D6}" destId="{BFA94099-AF9E-4A2D-8469-9F03AED38659}" srcOrd="0" destOrd="0" presId="urn:microsoft.com/office/officeart/2018/2/layout/IconLabelList"/>
    <dgm:cxn modelId="{2729151F-10C5-4C5F-AAC8-AD9DF11A6BEA}" type="presParOf" srcId="{EB03B92A-9404-4A39-9627-9CE56FCE67D6}" destId="{CE560BE0-99F4-452C-B114-47F7AAA64389}" srcOrd="1" destOrd="0" presId="urn:microsoft.com/office/officeart/2018/2/layout/IconLabelList"/>
    <dgm:cxn modelId="{4D22AE7E-321D-4725-9BB8-C03E1D13A16E}" type="presParOf" srcId="{EB03B92A-9404-4A39-9627-9CE56FCE67D6}" destId="{BC045DFD-BFB2-4A43-91FA-2DC308A750CB}" srcOrd="2" destOrd="0" presId="urn:microsoft.com/office/officeart/2018/2/layout/IconLabelList"/>
    <dgm:cxn modelId="{B035D91E-A2DA-4897-BE80-888F39AFC0EE}" type="presParOf" srcId="{667AC9DD-BE53-474A-9CCA-1EA653B35B4A}" destId="{56FABCE9-9C26-4912-99D0-975A0B66EDBC}" srcOrd="1" destOrd="0" presId="urn:microsoft.com/office/officeart/2018/2/layout/IconLabelList"/>
    <dgm:cxn modelId="{BEA63472-F270-4E34-9ECD-EAEACA9DA9C3}" type="presParOf" srcId="{667AC9DD-BE53-474A-9CCA-1EA653B35B4A}" destId="{4069E831-55A4-4C2A-9CA8-6407024FEC7D}" srcOrd="2" destOrd="0" presId="urn:microsoft.com/office/officeart/2018/2/layout/IconLabelList"/>
    <dgm:cxn modelId="{82A69E94-C64C-4366-AE2F-9353C9C1E3A4}" type="presParOf" srcId="{4069E831-55A4-4C2A-9CA8-6407024FEC7D}" destId="{E4BA4099-AB12-4C20-AA1E-B025958737DE}" srcOrd="0" destOrd="0" presId="urn:microsoft.com/office/officeart/2018/2/layout/IconLabelList"/>
    <dgm:cxn modelId="{10E068A1-5B33-4C95-8CD0-33099CA3B8CC}" type="presParOf" srcId="{4069E831-55A4-4C2A-9CA8-6407024FEC7D}" destId="{61F9CA11-CD76-4409-95F8-E9FDCAF71AC6}" srcOrd="1" destOrd="0" presId="urn:microsoft.com/office/officeart/2018/2/layout/IconLabelList"/>
    <dgm:cxn modelId="{EC68B6D0-98C0-486B-A792-5BEE2173AE06}" type="presParOf" srcId="{4069E831-55A4-4C2A-9CA8-6407024FEC7D}" destId="{8756328A-ABC1-4477-87A5-2EF215E48702}" srcOrd="2" destOrd="0" presId="urn:microsoft.com/office/officeart/2018/2/layout/IconLabelList"/>
    <dgm:cxn modelId="{0A5B4315-48C4-405B-B14D-96C71F07B325}" type="presParOf" srcId="{667AC9DD-BE53-474A-9CCA-1EA653B35B4A}" destId="{6C576120-478B-431A-9A4E-A5409EDD2A64}" srcOrd="3" destOrd="0" presId="urn:microsoft.com/office/officeart/2018/2/layout/IconLabelList"/>
    <dgm:cxn modelId="{36FA121E-BA77-400D-97EB-03C69085A7E1}" type="presParOf" srcId="{667AC9DD-BE53-474A-9CCA-1EA653B35B4A}" destId="{8DB2F2D6-B99D-4B8D-9DDD-11BDBEDABD35}" srcOrd="4" destOrd="0" presId="urn:microsoft.com/office/officeart/2018/2/layout/IconLabelList"/>
    <dgm:cxn modelId="{DD5E0DD7-A745-430B-BADF-6A7A271DA541}" type="presParOf" srcId="{8DB2F2D6-B99D-4B8D-9DDD-11BDBEDABD35}" destId="{FFF12B80-D2B8-4C23-8A4A-DA32A98122B0}" srcOrd="0" destOrd="0" presId="urn:microsoft.com/office/officeart/2018/2/layout/IconLabelList"/>
    <dgm:cxn modelId="{C8819A3D-A44E-45E1-AF58-4AC0126AF020}" type="presParOf" srcId="{8DB2F2D6-B99D-4B8D-9DDD-11BDBEDABD35}" destId="{61FD8413-17E5-4553-ABB7-B7D05338DBC2}" srcOrd="1" destOrd="0" presId="urn:microsoft.com/office/officeart/2018/2/layout/IconLabelList"/>
    <dgm:cxn modelId="{4D9D67C6-D1C8-43A0-A556-21B214BFB70E}" type="presParOf" srcId="{8DB2F2D6-B99D-4B8D-9DDD-11BDBEDABD35}" destId="{DB4B7CDA-4873-4D91-A010-06AB659AF842}" srcOrd="2" destOrd="0" presId="urn:microsoft.com/office/officeart/2018/2/layout/IconLabelList"/>
    <dgm:cxn modelId="{A45E5650-E983-4882-9298-BF90D447C1A5}" type="presParOf" srcId="{667AC9DD-BE53-474A-9CCA-1EA653B35B4A}" destId="{BB7590E8-73F7-4B94-899A-0917B1485F62}" srcOrd="5" destOrd="0" presId="urn:microsoft.com/office/officeart/2018/2/layout/IconLabelList"/>
    <dgm:cxn modelId="{86E81855-6A13-4916-9F97-14F314283539}" type="presParOf" srcId="{667AC9DD-BE53-474A-9CCA-1EA653B35B4A}" destId="{65BB47D0-F0A9-4C2F-9192-7853C8400963}" srcOrd="6" destOrd="0" presId="urn:microsoft.com/office/officeart/2018/2/layout/IconLabelList"/>
    <dgm:cxn modelId="{FAE29CDA-8F43-4EAE-8D26-8D28DD3ECBA8}" type="presParOf" srcId="{65BB47D0-F0A9-4C2F-9192-7853C8400963}" destId="{EB1619FB-7D7F-4991-8FF0-435D32391D33}" srcOrd="0" destOrd="0" presId="urn:microsoft.com/office/officeart/2018/2/layout/IconLabelList"/>
    <dgm:cxn modelId="{B461E99C-D4F2-4333-BC5A-67F6906924A7}" type="presParOf" srcId="{65BB47D0-F0A9-4C2F-9192-7853C8400963}" destId="{58473CB8-8872-4890-8E61-0F75E820DCE1}" srcOrd="1" destOrd="0" presId="urn:microsoft.com/office/officeart/2018/2/layout/IconLabelList"/>
    <dgm:cxn modelId="{25382551-A72F-4031-B7A9-0D01AFDF2F99}" type="presParOf" srcId="{65BB47D0-F0A9-4C2F-9192-7853C8400963}" destId="{9A93031A-5C3E-4A21-B3BC-71BB74A38089}" srcOrd="2" destOrd="0" presId="urn:microsoft.com/office/officeart/2018/2/layout/IconLabelList"/>
    <dgm:cxn modelId="{AEAB4C94-3B40-4CA0-B673-30BECC9F9EF7}" type="presParOf" srcId="{667AC9DD-BE53-474A-9CCA-1EA653B35B4A}" destId="{5357FF23-B2A2-4AEB-B490-9AE85BD1AF0E}" srcOrd="7" destOrd="0" presId="urn:microsoft.com/office/officeart/2018/2/layout/IconLabelList"/>
    <dgm:cxn modelId="{8694E64D-B2C1-44B5-AF86-3E34C5F7402B}" type="presParOf" srcId="{667AC9DD-BE53-474A-9CCA-1EA653B35B4A}" destId="{ED03335A-57A8-45F0-87C9-CC9C1E35C315}" srcOrd="8" destOrd="0" presId="urn:microsoft.com/office/officeart/2018/2/layout/IconLabelList"/>
    <dgm:cxn modelId="{7225F609-4E91-4C06-9532-B4AAA533F9F9}" type="presParOf" srcId="{ED03335A-57A8-45F0-87C9-CC9C1E35C315}" destId="{5C0B2E06-632B-4FC7-8654-7ED79B87BC1F}" srcOrd="0" destOrd="0" presId="urn:microsoft.com/office/officeart/2018/2/layout/IconLabelList"/>
    <dgm:cxn modelId="{C122CAFE-E7E8-4BB2-97EB-1DBF1E0E1BDC}" type="presParOf" srcId="{ED03335A-57A8-45F0-87C9-CC9C1E35C315}" destId="{CFD86EAF-40CE-46DC-AD45-365E2982AA6D}" srcOrd="1" destOrd="0" presId="urn:microsoft.com/office/officeart/2018/2/layout/IconLabelList"/>
    <dgm:cxn modelId="{14FB192D-A636-4D8F-B54D-BA3B40A23413}" type="presParOf" srcId="{ED03335A-57A8-45F0-87C9-CC9C1E35C315}" destId="{98CECFB3-5B75-4262-A230-DD9A3380A5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319B-8D19-4274-9D13-06FCE3FF52C2}">
      <dsp:nvSpPr>
        <dsp:cNvPr id="0" name=""/>
        <dsp:cNvSpPr/>
      </dsp:nvSpPr>
      <dsp:spPr>
        <a:xfrm>
          <a:off x="20020" y="1091852"/>
          <a:ext cx="1080702" cy="108070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18145-F9FF-4CF5-9896-4FB67EA0FB8F}">
      <dsp:nvSpPr>
        <dsp:cNvPr id="0" name=""/>
        <dsp:cNvSpPr/>
      </dsp:nvSpPr>
      <dsp:spPr>
        <a:xfrm>
          <a:off x="246967" y="1318800"/>
          <a:ext cx="626807" cy="626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8C12-83B0-43B8-A0EE-4F92605E57F5}">
      <dsp:nvSpPr>
        <dsp:cNvPr id="0" name=""/>
        <dsp:cNvSpPr/>
      </dsp:nvSpPr>
      <dsp:spPr>
        <a:xfrm>
          <a:off x="1332301" y="1091852"/>
          <a:ext cx="2547369" cy="108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Eliminates columns that don’t provide meaningful data for modeling or analysis.</a:t>
          </a:r>
          <a:endParaRPr lang="en-US" sz="1400" kern="1200"/>
        </a:p>
      </dsp:txBody>
      <dsp:txXfrm>
        <a:off x="1332301" y="1091852"/>
        <a:ext cx="2547369" cy="1080702"/>
      </dsp:txXfrm>
    </dsp:sp>
    <dsp:sp modelId="{7AC883E4-BB83-47A3-95AC-32CFB803B527}">
      <dsp:nvSpPr>
        <dsp:cNvPr id="0" name=""/>
        <dsp:cNvSpPr/>
      </dsp:nvSpPr>
      <dsp:spPr>
        <a:xfrm>
          <a:off x="4323529" y="1091852"/>
          <a:ext cx="1080702" cy="108070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224D7-63C2-48B0-BA6B-0367B524C7B5}">
      <dsp:nvSpPr>
        <dsp:cNvPr id="0" name=""/>
        <dsp:cNvSpPr/>
      </dsp:nvSpPr>
      <dsp:spPr>
        <a:xfrm>
          <a:off x="4550477" y="1318800"/>
          <a:ext cx="626807" cy="626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3652-4905-4301-80DF-AAA1DD3D80FA}">
      <dsp:nvSpPr>
        <dsp:cNvPr id="0" name=""/>
        <dsp:cNvSpPr/>
      </dsp:nvSpPr>
      <dsp:spPr>
        <a:xfrm>
          <a:off x="5635810" y="1091852"/>
          <a:ext cx="2547369" cy="108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Columns such as ID, Source, Description, Street, City, Zipcode, Airport_Code, etc., are dropped as they are not useful for analysis or prediction tasks.</a:t>
          </a:r>
          <a:endParaRPr lang="en-US" sz="1400" kern="1200"/>
        </a:p>
      </dsp:txBody>
      <dsp:txXfrm>
        <a:off x="5635810" y="1091852"/>
        <a:ext cx="2547369" cy="10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319B-8D19-4274-9D13-06FCE3FF52C2}">
      <dsp:nvSpPr>
        <dsp:cNvPr id="0" name=""/>
        <dsp:cNvSpPr/>
      </dsp:nvSpPr>
      <dsp:spPr>
        <a:xfrm>
          <a:off x="3214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18145-F9FF-4CF5-9896-4FB67EA0FB8F}">
      <dsp:nvSpPr>
        <dsp:cNvPr id="0" name=""/>
        <dsp:cNvSpPr/>
      </dsp:nvSpPr>
      <dsp:spPr>
        <a:xfrm>
          <a:off x="152431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8C12-83B0-43B8-A0EE-4F92605E57F5}">
      <dsp:nvSpPr>
        <dsp:cNvPr id="0" name=""/>
        <dsp:cNvSpPr/>
      </dsp:nvSpPr>
      <dsp:spPr>
        <a:xfrm>
          <a:off x="866032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Dropping Columns like </a:t>
          </a:r>
          <a:r>
            <a:rPr lang="en-US" sz="1100" kern="1200" dirty="0" err="1"/>
            <a:t>End_Lat</a:t>
          </a:r>
          <a:r>
            <a:rPr lang="en-US" sz="1100" kern="1200" dirty="0"/>
            <a:t> &amp; </a:t>
          </a:r>
          <a:r>
            <a:rPr lang="en-US" sz="1100" kern="1200" dirty="0" err="1"/>
            <a:t>End_Lng</a:t>
          </a:r>
          <a:r>
            <a:rPr lang="en-US" sz="1100" kern="1200" dirty="0"/>
            <a:t> as the percentage of missing values was greater than 40%</a:t>
          </a:r>
        </a:p>
      </dsp:txBody>
      <dsp:txXfrm>
        <a:off x="866032" y="1276925"/>
        <a:ext cx="1674882" cy="710556"/>
      </dsp:txXfrm>
    </dsp:sp>
    <dsp:sp modelId="{A5929A22-556B-4800-BF93-C388CE0FDF45}">
      <dsp:nvSpPr>
        <dsp:cNvPr id="0" name=""/>
        <dsp:cNvSpPr/>
      </dsp:nvSpPr>
      <dsp:spPr>
        <a:xfrm>
          <a:off x="2832750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4B990-2276-447A-9565-5DB2509045BB}">
      <dsp:nvSpPr>
        <dsp:cNvPr id="0" name=""/>
        <dsp:cNvSpPr/>
      </dsp:nvSpPr>
      <dsp:spPr>
        <a:xfrm>
          <a:off x="2981966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B8B48-9B6F-4CE3-8EB4-FDD35C34A1A7}">
      <dsp:nvSpPr>
        <dsp:cNvPr id="0" name=""/>
        <dsp:cNvSpPr/>
      </dsp:nvSpPr>
      <dsp:spPr>
        <a:xfrm>
          <a:off x="3695568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Imputing </a:t>
          </a:r>
          <a:r>
            <a:rPr lang="en-US" sz="1100" kern="1200" dirty="0"/>
            <a:t>missing values in numeric columns by inserting the </a:t>
          </a:r>
          <a:r>
            <a:rPr lang="en-US" sz="1100" kern="1200"/>
            <a:t>mean value</a:t>
          </a:r>
          <a:endParaRPr lang="en-US" sz="1100" kern="1200" dirty="0"/>
        </a:p>
      </dsp:txBody>
      <dsp:txXfrm>
        <a:off x="3695568" y="1276925"/>
        <a:ext cx="1674882" cy="710556"/>
      </dsp:txXfrm>
    </dsp:sp>
    <dsp:sp modelId="{7E0E8E8B-2C9B-45B0-9CBE-A8C992E52852}">
      <dsp:nvSpPr>
        <dsp:cNvPr id="0" name=""/>
        <dsp:cNvSpPr/>
      </dsp:nvSpPr>
      <dsp:spPr>
        <a:xfrm>
          <a:off x="5662285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54225-9F96-4DCB-AA31-4A175747A04B}">
      <dsp:nvSpPr>
        <dsp:cNvPr id="0" name=""/>
        <dsp:cNvSpPr/>
      </dsp:nvSpPr>
      <dsp:spPr>
        <a:xfrm>
          <a:off x="5811502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EB5BA-AD65-45A9-AAF4-2C7C53B2D9A4}">
      <dsp:nvSpPr>
        <dsp:cNvPr id="0" name=""/>
        <dsp:cNvSpPr/>
      </dsp:nvSpPr>
      <dsp:spPr>
        <a:xfrm>
          <a:off x="6525103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Imputing </a:t>
          </a:r>
          <a:r>
            <a:rPr lang="en-US" sz="1100" kern="1200" dirty="0"/>
            <a:t>missing values in categorical columns by inserting the mode value</a:t>
          </a:r>
        </a:p>
      </dsp:txBody>
      <dsp:txXfrm>
        <a:off x="6525103" y="1276925"/>
        <a:ext cx="1674882" cy="710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B302-EF5F-460E-9017-F9B5E760A756}">
      <dsp:nvSpPr>
        <dsp:cNvPr id="0" name=""/>
        <dsp:cNvSpPr/>
      </dsp:nvSpPr>
      <dsp:spPr>
        <a:xfrm>
          <a:off x="3214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797C0-3B14-46A2-97AB-851F5F6916DE}">
      <dsp:nvSpPr>
        <dsp:cNvPr id="0" name=""/>
        <dsp:cNvSpPr/>
      </dsp:nvSpPr>
      <dsp:spPr>
        <a:xfrm>
          <a:off x="152431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EE7E0-4837-4EA9-AF3B-EB56BF8F5236}">
      <dsp:nvSpPr>
        <dsp:cNvPr id="0" name=""/>
        <dsp:cNvSpPr/>
      </dsp:nvSpPr>
      <dsp:spPr>
        <a:xfrm>
          <a:off x="866032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Eliminating records with temperature higher than 56.7 C as reported in this </a:t>
          </a:r>
          <a:r>
            <a:rPr lang="en-US" sz="1100" b="0" i="0" u="sng" kern="1200">
              <a:hlinkClick xmlns:r="http://schemas.openxmlformats.org/officeDocument/2006/relationships" r:id="rId3"/>
            </a:rPr>
            <a:t>article</a:t>
          </a:r>
          <a:r>
            <a:rPr lang="en-US" sz="1100" b="0" i="0" kern="1200"/>
            <a:t> that the maximum US temperature was 134.4°F (56.7°C)  </a:t>
          </a:r>
          <a:endParaRPr lang="en-US" sz="1100" kern="1200"/>
        </a:p>
      </dsp:txBody>
      <dsp:txXfrm>
        <a:off x="866032" y="1276925"/>
        <a:ext cx="1674882" cy="710556"/>
      </dsp:txXfrm>
    </dsp:sp>
    <dsp:sp modelId="{87902784-C7E2-4E3E-8623-671088DC0161}">
      <dsp:nvSpPr>
        <dsp:cNvPr id="0" name=""/>
        <dsp:cNvSpPr/>
      </dsp:nvSpPr>
      <dsp:spPr>
        <a:xfrm>
          <a:off x="2832750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F7AC-659D-4ACC-B5E8-8256CE651A41}">
      <dsp:nvSpPr>
        <dsp:cNvPr id="0" name=""/>
        <dsp:cNvSpPr/>
      </dsp:nvSpPr>
      <dsp:spPr>
        <a:xfrm>
          <a:off x="2981966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A41B6-EBD5-480E-8385-4A3835214F1E}">
      <dsp:nvSpPr>
        <dsp:cNvPr id="0" name=""/>
        <dsp:cNvSpPr/>
      </dsp:nvSpPr>
      <dsp:spPr>
        <a:xfrm>
          <a:off x="3695568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For Wind Speed values, we identified outliers by considering the maximum observed wind speeds. According to the World Meteorological Organization, the highest recorded wind speed was 254 mph (408 km/h). We decided to remove any records with wind speeds exceeding this threshold to eliminate extreme outliers.</a:t>
          </a:r>
          <a:endParaRPr lang="en-US" sz="1100" kern="1200"/>
        </a:p>
      </dsp:txBody>
      <dsp:txXfrm>
        <a:off x="3695568" y="1276925"/>
        <a:ext cx="1674882" cy="710556"/>
      </dsp:txXfrm>
    </dsp:sp>
    <dsp:sp modelId="{DC08950C-E352-4BB2-BE40-33B2F56DC092}">
      <dsp:nvSpPr>
        <dsp:cNvPr id="0" name=""/>
        <dsp:cNvSpPr/>
      </dsp:nvSpPr>
      <dsp:spPr>
        <a:xfrm>
          <a:off x="5662285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859C-3FA5-4066-8CF0-C47D6570A40B}">
      <dsp:nvSpPr>
        <dsp:cNvPr id="0" name=""/>
        <dsp:cNvSpPr/>
      </dsp:nvSpPr>
      <dsp:spPr>
        <a:xfrm>
          <a:off x="5811502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3038C-B62C-4363-8994-C45A11036CDD}">
      <dsp:nvSpPr>
        <dsp:cNvPr id="0" name=""/>
        <dsp:cNvSpPr/>
      </dsp:nvSpPr>
      <dsp:spPr>
        <a:xfrm>
          <a:off x="6525103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We used IQR in other columns</a:t>
          </a:r>
          <a:endParaRPr lang="en-US" sz="1100" kern="1200"/>
        </a:p>
      </dsp:txBody>
      <dsp:txXfrm>
        <a:off x="6525103" y="1276925"/>
        <a:ext cx="1674882" cy="710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A942B-3F24-4CD7-B770-6BBB1A5CF610}">
      <dsp:nvSpPr>
        <dsp:cNvPr id="0" name=""/>
        <dsp:cNvSpPr/>
      </dsp:nvSpPr>
      <dsp:spPr>
        <a:xfrm>
          <a:off x="1039490" y="210964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9736E-103B-4F98-88F7-3B3CBC33096E}">
      <dsp:nvSpPr>
        <dsp:cNvPr id="0" name=""/>
        <dsp:cNvSpPr/>
      </dsp:nvSpPr>
      <dsp:spPr>
        <a:xfrm>
          <a:off x="3084" y="2333443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 Boolean variable Is_Complex_Road was added to interpret whether the road is complex by utilizing the other variables like (Junction, Railway, Crossing) </a:t>
          </a:r>
          <a:endParaRPr lang="en-US" sz="1300" kern="1200"/>
        </a:p>
      </dsp:txBody>
      <dsp:txXfrm>
        <a:off x="3084" y="2333443"/>
        <a:ext cx="3768750" cy="720000"/>
      </dsp:txXfrm>
    </dsp:sp>
    <dsp:sp modelId="{E7E4460C-C47F-4526-A6B6-FD8F8BCC3263}">
      <dsp:nvSpPr>
        <dsp:cNvPr id="0" name=""/>
        <dsp:cNvSpPr/>
      </dsp:nvSpPr>
      <dsp:spPr>
        <a:xfrm>
          <a:off x="5467771" y="210964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39DB-7FF7-4799-B4AB-CFB457041F83}">
      <dsp:nvSpPr>
        <dsp:cNvPr id="0" name=""/>
        <dsp:cNvSpPr/>
      </dsp:nvSpPr>
      <dsp:spPr>
        <a:xfrm>
          <a:off x="4431365" y="2333443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This will help in giving insights into the effect of complexity of roads. </a:t>
          </a:r>
          <a:endParaRPr lang="en-US" sz="1300" kern="1200"/>
        </a:p>
      </dsp:txBody>
      <dsp:txXfrm>
        <a:off x="4431365" y="2333443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94099-AF9E-4A2D-8469-9F03AED38659}">
      <dsp:nvSpPr>
        <dsp:cNvPr id="0" name=""/>
        <dsp:cNvSpPr/>
      </dsp:nvSpPr>
      <dsp:spPr>
        <a:xfrm>
          <a:off x="399031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45DFD-BFB2-4A43-91FA-2DC308A750CB}">
      <dsp:nvSpPr>
        <dsp:cNvPr id="0" name=""/>
        <dsp:cNvSpPr/>
      </dsp:nvSpPr>
      <dsp:spPr>
        <a:xfrm>
          <a:off x="3611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dataset was aggregated at the state level to simplify the analysis and provide actionable insights at a regional scale. </a:t>
          </a:r>
          <a:endParaRPr lang="en-US" sz="1100" kern="1200"/>
        </a:p>
      </dsp:txBody>
      <dsp:txXfrm>
        <a:off x="3611" y="1722817"/>
        <a:ext cx="1437890" cy="704341"/>
      </dsp:txXfrm>
    </dsp:sp>
    <dsp:sp modelId="{E4BA4099-AB12-4C20-AA1E-B025958737DE}">
      <dsp:nvSpPr>
        <dsp:cNvPr id="0" name=""/>
        <dsp:cNvSpPr/>
      </dsp:nvSpPr>
      <dsp:spPr>
        <a:xfrm>
          <a:off x="2088553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6328A-ABC1-4477-87A5-2EF215E48702}">
      <dsp:nvSpPr>
        <dsp:cNvPr id="0" name=""/>
        <dsp:cNvSpPr/>
      </dsp:nvSpPr>
      <dsp:spPr>
        <a:xfrm>
          <a:off x="1693133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Key metrics such as average accident severity, total accident count, and risk score were computed for each state. </a:t>
          </a:r>
          <a:endParaRPr lang="en-US" sz="1100" kern="1200"/>
        </a:p>
      </dsp:txBody>
      <dsp:txXfrm>
        <a:off x="1693133" y="1722817"/>
        <a:ext cx="1437890" cy="704341"/>
      </dsp:txXfrm>
    </dsp:sp>
    <dsp:sp modelId="{FFF12B80-D2B8-4C23-8A4A-DA32A98122B0}">
      <dsp:nvSpPr>
        <dsp:cNvPr id="0" name=""/>
        <dsp:cNvSpPr/>
      </dsp:nvSpPr>
      <dsp:spPr>
        <a:xfrm>
          <a:off x="3778074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7CDA-4873-4D91-A010-06AB659AF842}">
      <dsp:nvSpPr>
        <dsp:cNvPr id="0" name=""/>
        <dsp:cNvSpPr/>
      </dsp:nvSpPr>
      <dsp:spPr>
        <a:xfrm>
          <a:off x="3382654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</a:t>
          </a:r>
          <a:r>
            <a:rPr lang="en-US" sz="1100" b="1" i="0" kern="1200"/>
            <a:t>Risk score</a:t>
          </a:r>
          <a:r>
            <a:rPr lang="en-US" sz="1100" b="0" i="0" kern="1200"/>
            <a:t> was calculated as the product of average severity and accident count, capturing both the frequency and severity of accidents.</a:t>
          </a:r>
          <a:endParaRPr lang="en-US" sz="1100" kern="1200"/>
        </a:p>
      </dsp:txBody>
      <dsp:txXfrm>
        <a:off x="3382654" y="1722817"/>
        <a:ext cx="1437890" cy="704341"/>
      </dsp:txXfrm>
    </dsp:sp>
    <dsp:sp modelId="{EB1619FB-7D7F-4991-8FF0-435D32391D33}">
      <dsp:nvSpPr>
        <dsp:cNvPr id="0" name=""/>
        <dsp:cNvSpPr/>
      </dsp:nvSpPr>
      <dsp:spPr>
        <a:xfrm>
          <a:off x="5467596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031A-5C3E-4A21-B3BC-71BB74A38089}">
      <dsp:nvSpPr>
        <dsp:cNvPr id="0" name=""/>
        <dsp:cNvSpPr/>
      </dsp:nvSpPr>
      <dsp:spPr>
        <a:xfrm>
          <a:off x="5072176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</a:t>
          </a:r>
          <a:r>
            <a:rPr lang="en-US" sz="1100" b="1" i="0" kern="1200"/>
            <a:t> Risk score </a:t>
          </a:r>
          <a:r>
            <a:rPr lang="en-US" sz="1100" b="0" i="0" kern="1200"/>
            <a:t>was then normalized to be from 0 to 1. </a:t>
          </a:r>
          <a:endParaRPr lang="en-US" sz="1100" kern="1200"/>
        </a:p>
      </dsp:txBody>
      <dsp:txXfrm>
        <a:off x="5072176" y="1722817"/>
        <a:ext cx="1437890" cy="704341"/>
      </dsp:txXfrm>
    </dsp:sp>
    <dsp:sp modelId="{5C0B2E06-632B-4FC7-8654-7ED79B87BC1F}">
      <dsp:nvSpPr>
        <dsp:cNvPr id="0" name=""/>
        <dsp:cNvSpPr/>
      </dsp:nvSpPr>
      <dsp:spPr>
        <a:xfrm>
          <a:off x="7157117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CFB3-5B75-4262-A230-DD9A3380A5A0}">
      <dsp:nvSpPr>
        <dsp:cNvPr id="0" name=""/>
        <dsp:cNvSpPr/>
      </dsp:nvSpPr>
      <dsp:spPr>
        <a:xfrm>
          <a:off x="6761697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Also, A Boolean variable </a:t>
          </a:r>
          <a:r>
            <a:rPr lang="en-US" sz="1100" b="1" i="0" kern="1200"/>
            <a:t>Is_High_Risk</a:t>
          </a:r>
          <a:r>
            <a:rPr lang="en-US" sz="1100" b="0" i="0" kern="1200"/>
            <a:t> was added to detect if a state was high risky or not by using the 75</a:t>
          </a:r>
          <a:r>
            <a:rPr lang="en-US" sz="1100" b="0" i="0" kern="1200" baseline="30000"/>
            <a:t>th</a:t>
          </a:r>
          <a:r>
            <a:rPr lang="en-US" sz="1100" b="0" i="0" kern="1200"/>
            <a:t> quartile. </a:t>
          </a:r>
          <a:endParaRPr lang="en-US" sz="1100" kern="1200"/>
        </a:p>
      </dsp:txBody>
      <dsp:txXfrm>
        <a:off x="6761697" y="1722817"/>
        <a:ext cx="1437890" cy="704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4C7452D7-6D87-B74C-CD0F-AB2FD389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A208667C-1392-D1FC-1F8F-946D5BBEC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932C7AD-BB27-E9C4-F7F8-A5BD37084F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63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F20C0C9C-F343-62A2-31F1-B63B9462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0B75CB4D-48D7-1EC2-6003-190552973B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D61D70D7-AD16-27E4-6C88-A674B0462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1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96A54E8-FED2-FD42-7A75-8B528007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14A3C9B2-F2B5-526F-8181-B687BC58D8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FB647FCE-026C-F1F0-6597-87206E7BD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1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87AF980-AFE0-91CA-887F-5F68307A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A88E64EF-8791-D70E-35C3-60DD0FCE56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4E4B1424-5CFB-B6EA-F83F-E77B37431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12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8B7E0C5-7FA1-D8CA-0178-F9130FBD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E094AAFE-92F6-021C-CFB3-EFA4E1F19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6DBC043-066C-D449-A0B2-184B19E52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2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2A4D9612-23C9-8D49-DF19-7366AEB9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B54BCCD-8321-08A2-4E6A-523E36D6F7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4E97FFB-F5A2-B4C8-B4D1-29AA0A9D3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546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3864509-36E3-6C50-4A58-9E1EAB7BC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1D01A605-EAB0-FDE6-363A-6C1CDFFD5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E645BFC-7988-C751-0B04-61E2F9CAF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926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31424A9-0C42-587D-57A1-AFC5CD963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187B59A6-43E8-1E3C-9622-5BF799DCA1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9C2684C4-7066-1E02-16EE-96E45E875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81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3B7F703-014A-82B8-5DEC-E40291E8C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D32DD520-6EF7-CE7D-B831-2B15AF9D8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616AE785-F55D-D998-9850-4DA810B0C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310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A41B075-7150-CE87-78F2-5F0F3569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2D9D66F6-2658-4A92-4288-E69F166076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5FD6DA81-B040-F32B-C4AC-1C823DF60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7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5889328B-3B03-749C-0668-EC47E555A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>
            <a:extLst>
              <a:ext uri="{FF2B5EF4-FFF2-40B4-BE49-F238E27FC236}">
                <a16:creationId xmlns:a16="http://schemas.microsoft.com/office/drawing/2014/main" id="{49761FA6-5909-B1FA-1A78-E2EC98E52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>
            <a:extLst>
              <a:ext uri="{FF2B5EF4-FFF2-40B4-BE49-F238E27FC236}">
                <a16:creationId xmlns:a16="http://schemas.microsoft.com/office/drawing/2014/main" id="{4DF4469A-C612-7FD4-1BFE-872226F8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CE01A6E-DB48-7A40-7A1D-F54FCFBB2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C706A45-E42E-E171-ECBD-A36B17FDEA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15D0AAD-BA5F-6328-CC6A-1A9A8FB25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20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0D9FD6F-722C-AEE8-FFA3-307FAE13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06504A48-F072-06E9-2407-762BC4264D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8CA877D-A69A-457E-8F7D-C9ADC3D76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25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863EB59-9884-D5CC-F188-FF1DB1EC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383101AE-304F-28BA-A14C-5ED217711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19A06BA-123C-DBD4-7487-C5EF4AB75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23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74F7BD7-EDE4-72FD-DB17-856C83C8C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D9318F7-CD11-C72C-7095-702085024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3D81C4C0-F822-2D04-8B07-353D0AF6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60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8E0566D-E750-4A10-EEFB-6A7A0FD6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B432A04-CC9B-BF7F-D5BB-657F74A95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67E91BD4-B507-D2AB-2A4D-71BD11B47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07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4BC3B44-EA57-9C0A-9B20-0663FE4D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5FFB314C-7B53-016B-0BB4-67AFABDEF9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F9080842-2B2F-A152-4F46-9F7980925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487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211DB26D-C964-238A-39CB-5A697BE5C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AEC9B1A6-C421-0A98-D9BB-23854422B2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A5F0CF43-FD02-BE42-A5DD-6EAC2CCA1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22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96372D1-6CDF-222D-6277-F78DACA6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2BD329AA-2C00-1D5B-F09F-87A886933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381ADAD-5AA9-8FBF-268E-5BC2273CA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14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141975D-3CD8-7FC9-0E9F-ACCB9551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EE4A2D3-9B73-74C0-17DB-6888E42DB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65E276C-1A9C-8C54-8EF6-679FE83C3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614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CFF073C-68F8-5C8D-594C-D644066E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7E13ED6A-EAB3-1FDB-6BEC-1B35E3A5E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D8BE0FB6-20ED-9BE7-3307-2F4D96C16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47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54C15B19-ED9E-3E45-F52E-0F1754A8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>
            <a:extLst>
              <a:ext uri="{FF2B5EF4-FFF2-40B4-BE49-F238E27FC236}">
                <a16:creationId xmlns:a16="http://schemas.microsoft.com/office/drawing/2014/main" id="{2E7429EC-1C8B-58C1-DF78-D4BB7AF70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>
            <a:extLst>
              <a:ext uri="{FF2B5EF4-FFF2-40B4-BE49-F238E27FC236}">
                <a16:creationId xmlns:a16="http://schemas.microsoft.com/office/drawing/2014/main" id="{7BB94E7E-13C8-36C1-5453-A690D00B6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676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216AC36-2CE4-644A-AE39-50D9B64C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BFB7F2E-AC7E-F359-F9FA-6BAF37FCA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C8A14FD-1558-F1CD-1415-17325B14B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11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8ED3B67-10D3-9255-8812-730D1D82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F7578058-F814-0AE4-F689-B33CF81A0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E9DB0615-14C0-4389-6BB2-25B936B39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852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B54CAB8-EE59-06C1-6A3C-C74EA8E9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5A4A1F2-E32B-BA3D-B618-7DD25E5D5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3F58D261-A304-3483-735B-BA84B226C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30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ABE0DE5-CA09-A23B-CA72-78A9FA60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6A7C5498-6529-472C-29C5-939C6A732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0747DC1D-4581-F157-9DA4-DE1F966AA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4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93A28F3-CC2A-FF0C-6CEB-E59616DDF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441C3E11-5F67-AA9A-003C-EBA1CA69E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CF5DE437-7EF1-AD12-30A0-491ABAC52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26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B751482-72B3-1DEE-1502-2E01DDF5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EB6F46E6-9CC7-5375-D4EA-35CBEEFC6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D78587A-DFF5-A4A6-D85A-FF62D2A6A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620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896FFF2-C197-7D98-BC48-7AEAA0E32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3EA58E1D-D5D9-7354-6BFB-5F4CC4DE82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73C64A9-E1A4-9F69-6DC8-89B85A495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767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9070AF1-EB50-AC9A-0309-5E1A14F2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FF5A0D35-5C34-E61F-AD87-D9B24099F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8BA3F2A4-95E3-A5B1-0EE3-75C05972F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57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71C2078-75D7-9D34-FFC0-A700A7C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1AE22033-F907-4F9B-C5E1-1846F2F3D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6253752C-0D52-57B0-F459-0F5F35A5A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734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B4539F2-8855-F60D-AD44-537FE7F1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6E7C1312-AABB-3A9D-ECA1-93FCE4ED0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70C326D8-7FF1-C08D-9D1B-A91A1C7A0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3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FFA8041-D4A0-B2C1-D0FF-1C93CB3C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C9D3D0FE-AD51-6FAF-D8D3-6DC788828C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6EF32094-AC49-9AEB-B400-91B6D967A4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843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FF89E10F-7E21-FD6D-C18F-5379477AB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B8494268-5E00-A490-8A77-9DBF27443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E9DE61F-4D14-D1C6-E478-2B3AC260B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91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F0727A8-4BBB-CED7-D904-A78FE0788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8CB0661-0367-EBD8-D10F-3B72E4557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F68A0D70-A9F8-0420-A438-90A16E4E6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3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1A132009-CD73-885D-F46E-AF9DE0AB9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12B932D-C842-D46B-E109-13C061C30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7DCB5B3-A17B-7FF2-31BC-2771941FB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43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30D2E99-CB9C-F970-0603-61A606A6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716EA09F-6E09-0E23-FA1A-31631043D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1A141E06-0BBA-8099-8876-CC9388DDA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10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5A8B962-ADB2-2348-0919-7B573998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385F526-BAEA-0CDA-9996-999B23508F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7DB8D1B7-4A9B-3BCA-340F-5D91DF2C5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27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3C89E2F-BCEC-0983-46AC-569FEE49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64CC1F4-E699-0856-DE2D-7E2D13D079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C475E5C-5EDB-AFBE-7F35-C6FB2603C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3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561D8D1-8CDD-B37A-2608-F06FEAAE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B807011E-399C-AD85-EA3F-958D1DEA1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E9C46D3E-DA0E-17D0-73FB-DF7271C8FD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32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06FC394-6CEC-748A-C5C6-38D0B4EC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BFC66CA8-E873-CB81-D4F2-3BE898954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627D21E-81B7-C9C4-F696-C175F5D8E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4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1B982B2-7EA8-E1B0-4CFB-566396FF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F2632FB3-F7F3-D49C-E1F1-4523F8C23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B3E58D53-6CE5-DE1C-E5FB-4A74E63D1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31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apitalist.com/charted-the-hottest-and-coldest-temperatures-in-u-s-history/#:~:text=The%20hottest%20temperature%20ever%20recorded,%2C%20on%20July%2010%2C%201913.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apitalist.com/charted-the-hottest-and-coldest-temperatures-in-u-s-history/#:~:text=The%20hottest%20temperature%20ever%20recorded,%2C%20on%20July%2010%2C%201913.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US Accidents 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Ahmed Osama Helmy 		Abdallah Ahmed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Aliaa </a:t>
            </a:r>
            <a:r>
              <a:rPr lang="en-US" sz="1700" dirty="0" err="1">
                <a:solidFill>
                  <a:schemeClr val="accent1"/>
                </a:solidFill>
              </a:rPr>
              <a:t>Gheis</a:t>
            </a:r>
            <a:r>
              <a:rPr lang="en-US" sz="1700" dirty="0">
                <a:solidFill>
                  <a:schemeClr val="accent1"/>
                </a:solidFill>
              </a:rPr>
              <a:t> 			Omar Mahmoud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D91445F8-EC83-E112-45E3-6B89AEF9B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F260C-5E50-D521-3D3B-F27BE81B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Irrelevant Columns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3184FD3B-7E14-2716-5689-C4A259585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808182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68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EEDDF6-9A03-6132-83B2-D1C613C3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B6173-0B95-C589-438A-DEF0D930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Handling Missing Values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BDDB3FBB-A2C5-D142-9BB8-29637284D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1918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70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B457E1B-7ED2-F745-802D-6CF4D0A3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EA08-770D-479D-7E8F-AFFECC17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Outliers 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9B2905FE-57EC-3E29-FEB4-391C535E3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789344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858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2610C5EA-8874-1AF3-0853-0E9D7767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72E8B3C7-A0AE-1A85-3C9E-6952152D89A7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4152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1DCAD256-7928-37F5-D10E-14E8DCC16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FD1A47-3C62-8E46-6F08-B3E40AEB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Adding Road-Related Features 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88CE5806-1DC2-91BB-1E80-32A1C50A8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156056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8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93CB15A-A4FE-92E6-E8DF-94425C6DA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79065-1A6D-FFC0-3951-464F4997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Risk Score 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30D49CAF-A97C-5920-5A3E-B5E48A00F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588886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210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CDFF44D-F159-FED7-2615-8E765476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448C0-1CF5-74AE-DDDC-D61A8EBC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Related Features </a:t>
            </a:r>
          </a:p>
        </p:txBody>
      </p:sp>
      <p:sp>
        <p:nvSpPr>
          <p:cNvPr id="6" name="Google Shape;236;p18">
            <a:extLst>
              <a:ext uri="{FF2B5EF4-FFF2-40B4-BE49-F238E27FC236}">
                <a16:creationId xmlns:a16="http://schemas.microsoft.com/office/drawing/2014/main" id="{0E75ADE7-405A-BE8C-40FA-E29FD6E821A3}"/>
              </a:ext>
            </a:extLst>
          </p:cNvPr>
          <p:cNvSpPr txBox="1"/>
          <p:nvPr/>
        </p:nvSpPr>
        <p:spPr>
          <a:xfrm>
            <a:off x="754663" y="1127162"/>
            <a:ext cx="7549365" cy="354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Hour of the Day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Captures the time of day when accidents occur (e.g., morning rush hours, nighttime)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Day of the Week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Identifies whether accidents are more frequent on weekdays or weekends.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Month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Highlights seasonal trends in accident occurrences (e.g., higher rates during winter months due to adverse weather conditions).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Year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Tracks long-term trends in accident frequency over multiple years.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Duration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Tracks the duration of the accident in minutes by subtracting the start time from the end time 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Season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Determines the Season when the accident happened (Summer, …) </a:t>
            </a:r>
          </a:p>
        </p:txBody>
      </p:sp>
    </p:spTree>
    <p:extLst>
      <p:ext uri="{BB962C8B-B14F-4D97-AF65-F5344CB8AC3E}">
        <p14:creationId xmlns:p14="http://schemas.microsoft.com/office/powerpoint/2010/main" val="92406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8DCF22E-53A0-55AF-FBEC-124E9E8C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D7F0D-93B4-B87B-7F0C-D5DFA376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Outliers </a:t>
            </a:r>
            <a:endParaRPr lang="en-US" dirty="0"/>
          </a:p>
        </p:txBody>
      </p:sp>
      <p:sp>
        <p:nvSpPr>
          <p:cNvPr id="6" name="Google Shape;236;p18">
            <a:extLst>
              <a:ext uri="{FF2B5EF4-FFF2-40B4-BE49-F238E27FC236}">
                <a16:creationId xmlns:a16="http://schemas.microsoft.com/office/drawing/2014/main" id="{BE7651E8-8388-88CF-C83A-B6F5E6D61515}"/>
              </a:ext>
            </a:extLst>
          </p:cNvPr>
          <p:cNvSpPr txBox="1"/>
          <p:nvPr/>
        </p:nvSpPr>
        <p:spPr>
          <a:xfrm>
            <a:off x="754663" y="1127162"/>
            <a:ext cx="7549365" cy="354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Eliminating records with temperature higher than 56.7 C as reported in this 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article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that the maximum US temperature was 134.4°F (56.7°C)  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ptos" panose="020B0004020202020204" pitchFamily="34" charset="0"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Wind Speed values, we identified outliers by considering the maximum observed wind speeds. According to the World Meteorological Organization, the highest recorded wind speed was 254 mph (408 km/h). We decided to remove any records with wind speeds exceeding this threshold to eliminate extreme outliers.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ptos" panose="020B0004020202020204" pitchFamily="34" charset="0"/>
              <a:buChar char="-"/>
            </a:pP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used IQR in other columns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5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CF4762-722C-3B3E-2977-0CDB9D32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23F84-1261-F350-8197-FC027F44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Outliers </a:t>
            </a:r>
            <a:endParaRPr lang="en-US" dirty="0"/>
          </a:p>
        </p:txBody>
      </p:sp>
      <p:sp>
        <p:nvSpPr>
          <p:cNvPr id="6" name="Google Shape;236;p18">
            <a:extLst>
              <a:ext uri="{FF2B5EF4-FFF2-40B4-BE49-F238E27FC236}">
                <a16:creationId xmlns:a16="http://schemas.microsoft.com/office/drawing/2014/main" id="{31E1CCC7-6C1C-7C34-950C-9DD44CB5E377}"/>
              </a:ext>
            </a:extLst>
          </p:cNvPr>
          <p:cNvSpPr txBox="1"/>
          <p:nvPr/>
        </p:nvSpPr>
        <p:spPr>
          <a:xfrm>
            <a:off x="754663" y="1127162"/>
            <a:ext cx="7549365" cy="354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Eliminating records with temperature higher than 56.7 C as reported in this 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article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that the maximum US temperature was 134.4°F (56.7°C)  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ptos" panose="020B0004020202020204" pitchFamily="34" charset="0"/>
              <a:buChar char="-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Wind Speed values, we identified outliers by considering the maximum observed wind speeds. According to the World Meteorological Organization, the highest recorded wind speed was 254 mph (408 km/h). We decided to remove any records with wind speeds exceeding this threshold to eliminate extreme outliers.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ptos" panose="020B0004020202020204" pitchFamily="34" charset="0"/>
              <a:buChar char="-"/>
            </a:pP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used IQR in other columns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2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DE7CE4F7-1B3E-5E94-3D70-5C6E7376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6316ECC9-0C5B-CCEC-C2C7-762B9FDCE470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Time</a:t>
            </a:r>
          </a:p>
        </p:txBody>
      </p:sp>
    </p:spTree>
    <p:extLst>
      <p:ext uri="{BB962C8B-B14F-4D97-AF65-F5344CB8AC3E}">
        <p14:creationId xmlns:p14="http://schemas.microsoft.com/office/powerpoint/2010/main" val="313396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F35AE045-0285-C49D-4DB7-06BEDEDD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>
            <a:extLst>
              <a:ext uri="{FF2B5EF4-FFF2-40B4-BE49-F238E27FC236}">
                <a16:creationId xmlns:a16="http://schemas.microsoft.com/office/drawing/2014/main" id="{6E00B4CC-E126-E915-A534-570C8D959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Problem Definition</a:t>
            </a:r>
            <a:endParaRPr dirty="0"/>
          </a:p>
        </p:txBody>
      </p:sp>
      <p:sp>
        <p:nvSpPr>
          <p:cNvPr id="236" name="Google Shape;236;p18">
            <a:extLst>
              <a:ext uri="{FF2B5EF4-FFF2-40B4-BE49-F238E27FC236}">
                <a16:creationId xmlns:a16="http://schemas.microsoft.com/office/drawing/2014/main" id="{8BDC34F6-D5CE-382E-B483-6C2B7CDEBEB6}"/>
              </a:ext>
            </a:extLst>
          </p:cNvPr>
          <p:cNvSpPr txBox="1"/>
          <p:nvPr/>
        </p:nvSpPr>
        <p:spPr>
          <a:xfrm>
            <a:off x="754663" y="1127162"/>
            <a:ext cx="7549365" cy="218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Road safety is a critical concern, and understanding accident patterns can help cities improve traffic management and reduce accident rates.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project aims to analyze accident data to identify high-risk locations, contributing factors, and potential mitigation strategies.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By leveraging big data processing, we will extract valuable insights for transportation authorities and urban planners.</a:t>
            </a:r>
          </a:p>
        </p:txBody>
      </p:sp>
    </p:spTree>
    <p:extLst>
      <p:ext uri="{BB962C8B-B14F-4D97-AF65-F5344CB8AC3E}">
        <p14:creationId xmlns:p14="http://schemas.microsoft.com/office/powerpoint/2010/main" val="197320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01BC93F-0B45-6680-1F45-A0015111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E49083A-02D7-6C01-0829-21033498B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Season.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FE2C4-8807-DB81-9EF5-BE77CE988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"/>
          <a:stretch/>
        </p:blipFill>
        <p:spPr bwMode="auto">
          <a:xfrm>
            <a:off x="2105247" y="982640"/>
            <a:ext cx="5056017" cy="3745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833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CB248D-D9EE-D258-D485-A396AFB47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6190541-11B4-85E6-315C-4F99444DD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Month.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ED8E3-674C-1522-0923-E8CFDD79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75" y="1053008"/>
            <a:ext cx="6858000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B484DD18-2CE3-E4B2-E57C-F3E89197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889F344-87E3-44DC-12AC-3EBB8571A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Hour.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95EF6-2AA3-893F-8B71-FAD85281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" y="934654"/>
            <a:ext cx="5204460" cy="3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5D3A05CC-3ADA-80D4-7E3F-45D3D53F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852EE856-0521-5EB5-5D45-286AFD4D7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Year.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A6FCF-3D48-9A0C-2502-21186329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"/>
          <a:stretch/>
        </p:blipFill>
        <p:spPr bwMode="auto">
          <a:xfrm>
            <a:off x="1178500" y="1079036"/>
            <a:ext cx="6813550" cy="3378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059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A80D4301-AE1D-9F67-3682-173207FF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C86C1A1-0269-B27F-E4F6-434B6BB30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Weekends and Weekdays behavior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BAA18-FE09-B0A5-6540-F77CAE26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66" y="1104767"/>
            <a:ext cx="5608674" cy="3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A86C8068-D54A-1354-7898-5157164E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5DE3275C-7E05-C117-A532-69A2A9E348AA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Weather Effect on Accidents</a:t>
            </a:r>
          </a:p>
        </p:txBody>
      </p:sp>
    </p:spTree>
    <p:extLst>
      <p:ext uri="{BB962C8B-B14F-4D97-AF65-F5344CB8AC3E}">
        <p14:creationId xmlns:p14="http://schemas.microsoft.com/office/powerpoint/2010/main" val="348117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E4EAE35-2F14-C075-6279-99C587D8B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D234F922-8C7B-05FD-C8C1-167B42803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Temperature  &amp; Severity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6EDE7-8602-7203-C5CD-CAA2951F3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"/>
          <a:stretch/>
        </p:blipFill>
        <p:spPr bwMode="auto">
          <a:xfrm>
            <a:off x="2674620" y="1044893"/>
            <a:ext cx="3794760" cy="3053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40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231DB789-DAA1-E5E4-A0B9-C698A62F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E3C5512C-2198-C687-FD30-83CC5FF06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Humidity &amp; Severity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3D0EC-1EFB-271E-52A0-E8C459846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017270"/>
            <a:ext cx="37338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332D7B-79E2-0FD2-9AA7-FF882071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EC60A4B9-66B2-A2B2-2AF8-DEDC90E90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Visibility &amp; Severity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B5E23-C609-22C7-4574-42B746C6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0" y="990600"/>
            <a:ext cx="371094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67AA937E-F99A-8A97-5EA8-587DA7E4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E990A598-16F0-4F24-69A2-7FC11F695254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Location</a:t>
            </a:r>
          </a:p>
        </p:txBody>
      </p:sp>
    </p:spTree>
    <p:extLst>
      <p:ext uri="{BB962C8B-B14F-4D97-AF65-F5344CB8AC3E}">
        <p14:creationId xmlns:p14="http://schemas.microsoft.com/office/powerpoint/2010/main" val="386929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2995D53E-71CB-3380-C82E-B05817A9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>
            <a:extLst>
              <a:ext uri="{FF2B5EF4-FFF2-40B4-BE49-F238E27FC236}">
                <a16:creationId xmlns:a16="http://schemas.microsoft.com/office/drawing/2014/main" id="{A73EFB93-7913-ADD8-560A-B146FFA63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From Data to Insights</a:t>
            </a:r>
            <a:endParaRPr dirty="0"/>
          </a:p>
        </p:txBody>
      </p:sp>
      <p:sp>
        <p:nvSpPr>
          <p:cNvPr id="236" name="Google Shape;236;p18">
            <a:extLst>
              <a:ext uri="{FF2B5EF4-FFF2-40B4-BE49-F238E27FC236}">
                <a16:creationId xmlns:a16="http://schemas.microsoft.com/office/drawing/2014/main" id="{62EE1213-75EB-6E85-584C-BC6D62D6FC29}"/>
              </a:ext>
            </a:extLst>
          </p:cNvPr>
          <p:cNvSpPr txBox="1"/>
          <p:nvPr/>
        </p:nvSpPr>
        <p:spPr>
          <a:xfrm>
            <a:off x="749347" y="1127162"/>
            <a:ext cx="7549365" cy="218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Exploration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Visualization </a:t>
            </a:r>
          </a:p>
          <a:p>
            <a:pPr marL="171450" lvl="8" indent="-171450"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Cleaning </a:t>
            </a:r>
          </a:p>
          <a:p>
            <a:pPr marL="171450" lvl="4" indent="-171450"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Engineering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Aggregation or using models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Visualizing &amp; Extracting Insights </a:t>
            </a:r>
          </a:p>
        </p:txBody>
      </p:sp>
    </p:spTree>
    <p:extLst>
      <p:ext uri="{BB962C8B-B14F-4D97-AF65-F5344CB8AC3E}">
        <p14:creationId xmlns:p14="http://schemas.microsoft.com/office/powerpoint/2010/main" val="359100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C4886677-D378-7C4E-22A8-77EAFCC7C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5CD78862-7699-4D03-7413-6738C81310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6F6350CC-AE8A-70FC-7CC1-D36F7E5FD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/>
          <a:stretch/>
        </p:blipFill>
        <p:spPr bwMode="auto">
          <a:xfrm>
            <a:off x="1542414" y="824290"/>
            <a:ext cx="6565265" cy="3244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58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27FFE4C1-6356-6319-AC72-B4ACB8090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4B0F19D7-77B9-C216-0D63-F9434C310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A1F8B-0047-93A6-6E30-4B2C0629B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909"/>
          <a:stretch/>
        </p:blipFill>
        <p:spPr bwMode="auto">
          <a:xfrm>
            <a:off x="1023389" y="965661"/>
            <a:ext cx="7097221" cy="3512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144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36E94932-6CDE-E672-5B9A-F744AFF1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4BC4D5A4-55E6-FB55-F57D-1B9023E33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5 Clusters in US with Accidents</a:t>
            </a:r>
          </a:p>
        </p:txBody>
      </p:sp>
      <p:pic>
        <p:nvPicPr>
          <p:cNvPr id="3" name="Picture 2" descr="A map of different colors&#10;&#10;AI-generated content may be incorrect.">
            <a:extLst>
              <a:ext uri="{FF2B5EF4-FFF2-40B4-BE49-F238E27FC236}">
                <a16:creationId xmlns:a16="http://schemas.microsoft.com/office/drawing/2014/main" id="{C9569946-B1E0-7B37-39C9-1ABFCD67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16" y="986443"/>
            <a:ext cx="5532742" cy="40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2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15E48B86-912E-18B9-4A4D-AA0E1DC4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D6279576-A750-E49E-26DF-B54BE03C5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Silhouette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41A8-8CDD-DFCD-D5AD-7A9514C0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1" y="0"/>
            <a:ext cx="79130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5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9644C86-5507-4C63-C146-5B953AD1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D90D13B7-BB7A-BA46-8897-B364788EF65D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Road Conditions &amp; Accidents</a:t>
            </a:r>
          </a:p>
        </p:txBody>
      </p:sp>
    </p:spTree>
    <p:extLst>
      <p:ext uri="{BB962C8B-B14F-4D97-AF65-F5344CB8AC3E}">
        <p14:creationId xmlns:p14="http://schemas.microsoft.com/office/powerpoint/2010/main" val="281839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E851D9-0C1E-73F3-A8C0-BD4A44036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058D2F-CBA8-4479-43C3-9F97A334F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9" y="476060"/>
            <a:ext cx="7235279" cy="40985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2D78BA-A0AE-F14A-533F-9C0252F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9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47FDC7-2B45-FB37-F57E-102B6135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D7CC6E-4276-4765-E2B8-F92B105A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98192-DBBC-7D47-4E94-9A7E073B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794" y="0"/>
            <a:ext cx="5768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0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6C264451-EDA2-BDDB-D08C-BEA450924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5766BA0D-E3D8-1AAE-7369-1327312240EC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Predicting Severity &amp; Risk</a:t>
            </a:r>
          </a:p>
        </p:txBody>
      </p:sp>
    </p:spTree>
    <p:extLst>
      <p:ext uri="{BB962C8B-B14F-4D97-AF65-F5344CB8AC3E}">
        <p14:creationId xmlns:p14="http://schemas.microsoft.com/office/powerpoint/2010/main" val="3626116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F9ADC4-E310-7556-409F-BE88665B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F01CA1AF-9406-D567-21D7-798FAEF48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Multiclass Classification</a:t>
            </a:r>
            <a:endParaRPr lang="en-US" dirty="0"/>
          </a:p>
        </p:txBody>
      </p:sp>
      <p:pic>
        <p:nvPicPr>
          <p:cNvPr id="3" name="Picture 2" descr="A graph with blue bars&#10;&#10;AI-generated content may be incorrect.">
            <a:extLst>
              <a:ext uri="{FF2B5EF4-FFF2-40B4-BE49-F238E27FC236}">
                <a16:creationId xmlns:a16="http://schemas.microsoft.com/office/drawing/2014/main" id="{D75FE71A-46AE-BF8D-1B40-934A80C8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"/>
          <a:stretch/>
        </p:blipFill>
        <p:spPr bwMode="auto">
          <a:xfrm>
            <a:off x="1762789" y="1076712"/>
            <a:ext cx="5618421" cy="3221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2802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41C7A9-C45E-69BC-B80E-2075DC2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59105798-9FB3-C242-7DB6-0C81544F5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Binary Classification for Severity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3DCA47-8937-9DE1-CD5C-AFAF2660D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24424"/>
              </p:ext>
            </p:extLst>
          </p:nvPr>
        </p:nvGraphicFramePr>
        <p:xfrm>
          <a:off x="574690" y="1087125"/>
          <a:ext cx="8021170" cy="3919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597">
                  <a:extLst>
                    <a:ext uri="{9D8B030D-6E8A-4147-A177-3AD203B41FA5}">
                      <a16:colId xmlns:a16="http://schemas.microsoft.com/office/drawing/2014/main" val="2161376697"/>
                    </a:ext>
                  </a:extLst>
                </a:gridCol>
                <a:gridCol w="1993988">
                  <a:extLst>
                    <a:ext uri="{9D8B030D-6E8A-4147-A177-3AD203B41FA5}">
                      <a16:colId xmlns:a16="http://schemas.microsoft.com/office/drawing/2014/main" val="2329850326"/>
                    </a:ext>
                  </a:extLst>
                </a:gridCol>
                <a:gridCol w="1993988">
                  <a:extLst>
                    <a:ext uri="{9D8B030D-6E8A-4147-A177-3AD203B41FA5}">
                      <a16:colId xmlns:a16="http://schemas.microsoft.com/office/drawing/2014/main" val="4076952371"/>
                    </a:ext>
                  </a:extLst>
                </a:gridCol>
                <a:gridCol w="2016597">
                  <a:extLst>
                    <a:ext uri="{9D8B030D-6E8A-4147-A177-3AD203B41FA5}">
                      <a16:colId xmlns:a16="http://schemas.microsoft.com/office/drawing/2014/main" val="4290812802"/>
                    </a:ext>
                  </a:extLst>
                </a:gridCol>
              </a:tblGrid>
              <a:tr h="421347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Model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AUC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F1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Accuracy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2770349320"/>
                  </a:ext>
                </a:extLst>
              </a:tr>
              <a:tr h="807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Logistic Regression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0.7297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0.7492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0.8077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3733944013"/>
                  </a:ext>
                </a:extLst>
              </a:tr>
              <a:tr h="807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Random Forest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0.7509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0.7184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0.8053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2548156509"/>
                  </a:ext>
                </a:extLst>
              </a:tr>
              <a:tr h="807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Gradient-Boosted Trees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0.8089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0.7660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0.8192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2749265494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Decision Tree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0.6452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0.7438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0.8112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344168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8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B18D5AA6-A464-1D77-31C0-9C398FEA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D148A1BA-E5BC-1560-D0AC-9BEADE55D475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Data Exploration/Visualization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3434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B02694-392A-BE28-F0AE-4081F8914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09BB02C-62B0-212D-6E53-977AA327E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Risk Classification for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6C41E-6159-0931-B48A-39E93DDD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90" y="1017987"/>
            <a:ext cx="5864016" cy="3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27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1E30E55-79A3-A5C3-B0D9-74AB029B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636F3971-E3D3-ACA2-0C8A-C39DD42D8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Risk Prediction using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29175-492D-F1C4-5784-20BB8691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283" y="888727"/>
            <a:ext cx="4047698" cy="40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64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0F3CF30-E033-821C-3E2D-F121F6E4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86CDA8B9-5E6E-ABAD-5CCF-BA94B91C0B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Databricks</a:t>
            </a:r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D913E95-6F86-395C-9577-D9986072C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896625"/>
            <a:ext cx="6858000" cy="261874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8BB706-9281-408C-6ABA-D031D324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7" y="3572505"/>
            <a:ext cx="285750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AB5F3584-3017-7230-2455-20C000321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788CC642-B683-C844-F275-916E07F54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Fully Distributed Mode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2F4EE5-4746-0352-3C39-EE7C3413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5" y="1087125"/>
            <a:ext cx="3035899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DF5C4A-E34E-C4B3-84CD-DACA03994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75" y="1479111"/>
            <a:ext cx="3911100" cy="248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22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B0B4D082-C222-AAAA-10C8-A36B69DD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64EE1488-CC61-F8FF-C7A3-C00A5D778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Nulls in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DCABF-B646-6ADA-E915-9F26DCFD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5"/>
          <a:stretch/>
        </p:blipFill>
        <p:spPr>
          <a:xfrm>
            <a:off x="3997915" y="1042692"/>
            <a:ext cx="4864397" cy="3444360"/>
          </a:xfrm>
          <a:prstGeom prst="rect">
            <a:avLst/>
          </a:prstGeom>
        </p:spPr>
      </p:pic>
      <p:grpSp>
        <p:nvGrpSpPr>
          <p:cNvPr id="4" name="Google Shape;148;p17">
            <a:extLst>
              <a:ext uri="{FF2B5EF4-FFF2-40B4-BE49-F238E27FC236}">
                <a16:creationId xmlns:a16="http://schemas.microsoft.com/office/drawing/2014/main" id="{CEFD78E2-9E0F-7F04-BDE0-5CA1C9667BF8}"/>
              </a:ext>
            </a:extLst>
          </p:cNvPr>
          <p:cNvGrpSpPr/>
          <p:nvPr/>
        </p:nvGrpSpPr>
        <p:grpSpPr>
          <a:xfrm>
            <a:off x="710274" y="1797510"/>
            <a:ext cx="2001027" cy="1355045"/>
            <a:chOff x="710274" y="1563888"/>
            <a:chExt cx="2001027" cy="645173"/>
          </a:xfrm>
        </p:grpSpPr>
        <p:sp>
          <p:nvSpPr>
            <p:cNvPr id="5" name="Google Shape;149;p17">
              <a:extLst>
                <a:ext uri="{FF2B5EF4-FFF2-40B4-BE49-F238E27FC236}">
                  <a16:creationId xmlns:a16="http://schemas.microsoft.com/office/drawing/2014/main" id="{04C4930F-7843-EEF0-E008-B062C14028FF}"/>
                </a:ext>
              </a:extLst>
            </p:cNvPr>
            <p:cNvSpPr txBox="1"/>
            <p:nvPr/>
          </p:nvSpPr>
          <p:spPr>
            <a:xfrm>
              <a:off x="710274" y="1728875"/>
              <a:ext cx="2001027" cy="480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Columns have a lot of missing values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151;p17">
              <a:extLst>
                <a:ext uri="{FF2B5EF4-FFF2-40B4-BE49-F238E27FC236}">
                  <a16:creationId xmlns:a16="http://schemas.microsoft.com/office/drawing/2014/main" id="{C759B382-E2FC-8DE3-6031-A57A17765999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58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8846910-AAFB-24FC-A0DE-D43CA100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1302C25-826B-1D38-79B7-5388BB635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Severity Distribution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57181E86-1A01-2D85-E407-55DE7B2C490B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7F6E7A67-BD01-0E0A-D1E1-2E1317859C44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Severity 2 is dominating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933AE608-FFFB-BCF7-583A-26B9F5E37752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F0DFF62-F5E0-EF47-44BD-245844CB9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22" y="1512461"/>
            <a:ext cx="4879953" cy="30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F3C272C9-7D07-F582-687A-D3207C55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B83CB107-B79F-7CBB-6F91-88F7B7F26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Outliers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FDAE4366-8E28-AC66-E9EE-65AD572C072A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EED6B0F2-B973-ED66-FF65-0513885ECBFA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columns have outliers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FD19A924-D8D4-52A3-6249-7F42DB3425C8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D913D89-33B9-153E-7BB2-D0228616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5"/>
          <a:stretch/>
        </p:blipFill>
        <p:spPr>
          <a:xfrm>
            <a:off x="2909892" y="969817"/>
            <a:ext cx="3118010" cy="3633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D0384-1F66-E521-577D-DC3298FD6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97"/>
          <a:stretch/>
        </p:blipFill>
        <p:spPr>
          <a:xfrm>
            <a:off x="5912234" y="969817"/>
            <a:ext cx="3060857" cy="190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25C3A-E16C-D936-30BB-7485EE74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612" y="2822977"/>
            <a:ext cx="2902099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344A8F77-3178-E842-CBA3-9185C0C16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3EA4E56C-8AC4-701B-D363-7C7E5B088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Avg Severity per state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954AD99B-3D4A-D3A9-9ED0-FBAE68C6C5D7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8970F4D4-D37E-D3B5-DF20-281A4425328A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Uniform Distribution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4027A045-071B-2289-2450-154FC5EE42D9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AED5DA-E0B8-5AFC-AB17-0E329D70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58" y="1194113"/>
            <a:ext cx="6960542" cy="34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DA17E465-9C53-8D95-B41E-28F433D4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62DBA50E-B823-E06B-4276-2A81F59AF14C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142508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865</Words>
  <Application>Microsoft Office PowerPoint</Application>
  <PresentationFormat>On-screen Show (16:9)</PresentationFormat>
  <Paragraphs>101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Roboto</vt:lpstr>
      <vt:lpstr>Courier New</vt:lpstr>
      <vt:lpstr>Arial</vt:lpstr>
      <vt:lpstr>Fira Sans Extra Condensed Medium</vt:lpstr>
      <vt:lpstr>Aptos</vt:lpstr>
      <vt:lpstr>Data Charts Infographics by Slidesgo</vt:lpstr>
      <vt:lpstr>US Accidents Analysis</vt:lpstr>
      <vt:lpstr>Problem Definition</vt:lpstr>
      <vt:lpstr>From Data to Insights</vt:lpstr>
      <vt:lpstr>PowerPoint Presentation</vt:lpstr>
      <vt:lpstr>Nulls in Data</vt:lpstr>
      <vt:lpstr>Severity Distribution</vt:lpstr>
      <vt:lpstr>Outliers</vt:lpstr>
      <vt:lpstr>Avg Severity per state</vt:lpstr>
      <vt:lpstr>PowerPoint Presentation</vt:lpstr>
      <vt:lpstr>Irrelevant Columns</vt:lpstr>
      <vt:lpstr>Handling Missing Values</vt:lpstr>
      <vt:lpstr>Outliers </vt:lpstr>
      <vt:lpstr>PowerPoint Presentation</vt:lpstr>
      <vt:lpstr>Adding Road-Related Features </vt:lpstr>
      <vt:lpstr>Risk Score </vt:lpstr>
      <vt:lpstr>Time Related Features </vt:lpstr>
      <vt:lpstr>Outliers </vt:lpstr>
      <vt:lpstr>Outliers </vt:lpstr>
      <vt:lpstr>PowerPoint Presentation</vt:lpstr>
      <vt:lpstr>Accident Trends by Season.</vt:lpstr>
      <vt:lpstr>Accident Trends by Month.</vt:lpstr>
      <vt:lpstr>Accident Trends by Hour.</vt:lpstr>
      <vt:lpstr>Accident Trends by Year.</vt:lpstr>
      <vt:lpstr>Weekends and Weekdays behavior</vt:lpstr>
      <vt:lpstr>PowerPoint Presentation</vt:lpstr>
      <vt:lpstr>Temperature  &amp; Severity</vt:lpstr>
      <vt:lpstr>Humidity &amp; Severity</vt:lpstr>
      <vt:lpstr>Visibility &amp; Severity</vt:lpstr>
      <vt:lpstr>PowerPoint Presentation</vt:lpstr>
      <vt:lpstr>PowerPoint Presentation</vt:lpstr>
      <vt:lpstr>PowerPoint Presentation</vt:lpstr>
      <vt:lpstr>Top 5 Clusters in US with Accidents</vt:lpstr>
      <vt:lpstr>Silhouette Score</vt:lpstr>
      <vt:lpstr>PowerPoint Presentation</vt:lpstr>
      <vt:lpstr>PowerPoint Presentation</vt:lpstr>
      <vt:lpstr>PowerPoint Presentation</vt:lpstr>
      <vt:lpstr>PowerPoint Presentation</vt:lpstr>
      <vt:lpstr>Multiclass Classification</vt:lpstr>
      <vt:lpstr>Binary Classification for Severity</vt:lpstr>
      <vt:lpstr>Risk Classification for States</vt:lpstr>
      <vt:lpstr>Risk Prediction using Regression</vt:lpstr>
      <vt:lpstr>Azure Databricks</vt:lpstr>
      <vt:lpstr>Fully Distributed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Helmy</cp:lastModifiedBy>
  <cp:revision>73</cp:revision>
  <dcterms:modified xsi:type="dcterms:W3CDTF">2025-04-28T19:08:39Z</dcterms:modified>
</cp:coreProperties>
</file>