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7" r:id="rId11"/>
    <p:sldId id="266" r:id="rId12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62553426" val="1050" rev64="64" revOS="1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62553426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6255342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54" d="100"/>
          <a:sy n="54" d="100"/>
        </p:scale>
        <p:origin x="378" y="1002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0FA7916-588D-AF8F-C342-AEDA370C35FB}" type="datetime1">
              <a:t>9/7/2022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54BF7C3-8DB8-1E01-F6F3-7B54B9BD002E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64B5AC1-8FAB-1EAC-E5F3-79F914BD132C}" type="datetime1">
              <a:t>9/7/2022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30B8226-688E-5E74-C0B3-9E21CCFD36CB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CB9A42D-63F1-EC52-BF01-9507EA4F49C0}" type="datetime1">
              <a:t>9/7/2022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7B4CE32-7CEA-E138-A40C-8A6D804252DF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89AF84E-00A5-CF0E-EB22-F65BB66C1DA3}" type="datetime1">
              <a:t>9/7/2022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0D5D786-C8DD-8021-936D-3E749923656B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8D454D2-9CC5-81A2-8B6C-6AF71A227D3F}" type="datetime1">
              <a:t>9/7/2022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DEC015D-13E0-B9F7-AE54-E5A24F1A58B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08A6DE4-AA8D-DF9B-C332-5CCE237C3509}" type="datetime1">
              <a:t>9/7/2022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641C2E8-A6BB-1434-F5F9-50618CB70305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A9F15C0-8E87-CAE3-C927-78B65B693F2D}" type="datetime1">
              <a:t>9/7/2022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49BB94B-05F9-CE4F-B723-F31AF76D41A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1687B877-39FB-D24E-B53F-CF1BF671439A}" type="datetime1">
              <a:t>9/7/2022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A721B7C-3287-27ED-C9CA-C4B855843F91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BB9353A-74D6-ECC3-9801-82967B4F6ED7}" type="datetime1">
              <a:t>9/7/2022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A7E789A-D4F7-2B8E-B9C6-22DB36884F7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9B5B275-3B94-E044-DA0D-CD11FC432C98}" type="datetime1">
              <a:t>9/7/2022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90E1A63-2DF4-5BEC-BAB6-DBB954F84C8E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664B1E38-768B-1EE8-C5F3-80BD50BD33D5}" type="datetime1">
              <a:t>9/7/2022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5463FE0F-41B9-3608-F7DB-B75DB09501E2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 sk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fld id="{6528643C-7288-7D92-C690-84C72ADE30D1}" type="datetime1">
              <a:t>9/7/2022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fld id="{21BE3771-3FCC-EBC1-8206-C9947948749C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NwIAAD/fwAA/38AAAAAAAAJAAAABAAAABVjb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RAAAKgRAADaNQAAZRcAABAAAAAmAAAACAAAAP//////////"/>
              </a:ext>
            </a:extLst>
          </p:cNvSpPr>
          <p:nvPr/>
        </p:nvSpPr>
        <p:spPr>
          <a:xfrm>
            <a:off x="2654935" y="2870200"/>
            <a:ext cx="6099175" cy="93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800" cap="none"/>
            </a:pPr>
            <a:r>
              <a:t>Git for Version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HwAAABvAgAAO0oAAP0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740" y="395605"/>
            <a:ext cx="11988165" cy="5129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AAAAAAuBgAAEEoAAOA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570"/>
            <a:ext cx="12039600" cy="51523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IEHAACsLwAAGBUAABAAAAAmAAAACAAAAP//////////"/>
              </a:ext>
            </a:extLst>
          </p:cNvSpPr>
          <p:nvPr/>
        </p:nvSpPr>
        <p:spPr>
          <a:xfrm>
            <a:off x="287020" y="1219835"/>
            <a:ext cx="7462520" cy="2209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Created by Linus Torvalds, creator of Linux, in 2005</a:t>
            </a:r>
          </a:p>
          <a:p>
            <a:pPr>
              <a:defRPr sz="2800" cap="none"/>
            </a:pPr>
            <a:r>
              <a:t>–  Came out of Linux development community</a:t>
            </a:r>
          </a:p>
          <a:p>
            <a:pPr>
              <a:defRPr sz="2800" cap="none"/>
            </a:pPr>
            <a:r>
              <a:t>–  Designed to do version control on Linux kernel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VY29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MzAACIAwAAg0UAABg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444865" y="574040"/>
            <a:ext cx="2854960" cy="2854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QIAAAQeAACsLwAAlyEAABAAAAAmAAAACAAAAP//////////"/>
              </a:ext>
            </a:extLst>
          </p:cNvSpPr>
          <p:nvPr/>
        </p:nvSpPr>
        <p:spPr>
          <a:xfrm>
            <a:off x="467995" y="4879340"/>
            <a:ext cx="7281545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Git website: http://git-scm.com/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4QIAAK0YAACsLwAAkx0AABAAAAAmAAAACAAAAP//////////"/>
              </a:ext>
            </a:extLst>
          </p:cNvSpPr>
          <p:nvPr/>
        </p:nvSpPr>
        <p:spPr>
          <a:xfrm>
            <a:off x="467995" y="4011295"/>
            <a:ext cx="7281545" cy="796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800" cap="none"/>
            </a:pPr>
            <a:r>
              <a:t>Installing &amp; Learn form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UA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wEAANQIAACtRwAAUCMAABAAAAAmAAAACAAAAP//////////"/>
              </a:ext>
            </a:extLst>
          </p:cNvSpPr>
          <p:nvPr/>
        </p:nvSpPr>
        <p:spPr>
          <a:xfrm>
            <a:off x="215265" y="1435100"/>
            <a:ext cx="11436350" cy="430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Set the name and email for Git to use when you commit:</a:t>
            </a:r>
          </a:p>
          <a:p>
            <a:pPr>
              <a:defRPr sz="2800" cap="none"/>
            </a:pPr>
            <a:endParaRPr/>
          </a:p>
          <a:p>
            <a:pPr>
              <a:defRPr sz="2800" cap="none"/>
            </a:pPr>
            <a:r>
              <a:t>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config --global user.name "Bugs Bunny"</a:t>
            </a:r>
          </a:p>
          <a:p>
            <a:pPr>
              <a:defRPr sz="2800" cap="none"/>
            </a:pPr>
            <a:r>
              <a:t>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 –  git config --global user.email bugs@gmail.com</a:t>
            </a:r>
            <a:r>
              <a:rPr cap="none">
                <a:latin typeface="American Typewriter" pitchFamily="1" charset="0"/>
                <a:ea typeface="American Typewriter" pitchFamily="1" charset="0"/>
                <a:cs typeface="American Typewriter" pitchFamily="1" charset="0"/>
              </a:rPr>
              <a:t> </a:t>
            </a:r>
          </a:p>
          <a:p>
            <a:pPr>
              <a:defRPr sz="2800" cap="none">
                <a:latin typeface="American Typewriter" pitchFamily="1" charset="0"/>
                <a:ea typeface="American Typewriter" pitchFamily="1" charset="0"/>
                <a:cs typeface="American Typewriter" pitchFamily="1" charset="0"/>
              </a:defRPr>
            </a:pPr>
            <a:endParaRPr cap="none">
              <a:latin typeface="American Typewriter" pitchFamily="1" charset="0"/>
              <a:ea typeface="American Typewriter" pitchFamily="1" charset="0"/>
              <a:cs typeface="American Typewriter" pitchFamily="1" charset="0"/>
            </a:endParaRPr>
          </a:p>
          <a:p>
            <a:pPr>
              <a:defRPr sz="2400" cap="none"/>
            </a:pPr>
            <a:r>
              <a:t>–  To verify these values you can call below command</a:t>
            </a:r>
          </a:p>
          <a:p>
            <a:pPr>
              <a:defRPr sz="2800" cap="none"/>
            </a:pPr>
            <a:r>
              <a:t>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 -  git config –list </a:t>
            </a:r>
          </a:p>
          <a:p>
            <a:pPr>
              <a:defRPr sz="2800" cap="none"/>
            </a:pP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400" cap="none"/>
            </a:pPr>
            <a:r>
              <a:t>•  Set the editor that is used for writing commit messages:</a:t>
            </a:r>
          </a:p>
          <a:p>
            <a:pPr>
              <a:defRPr sz="2800" cap="none"/>
            </a:pPr>
            <a:r>
              <a:t>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config --global core.editor nano • </a:t>
            </a:r>
            <a:r>
              <a:t>(it is vim by default)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GRIAAKYCAABwMQAAvQUAABAAAAAmAAAACAAAAP//////////"/>
              </a:ext>
            </a:extLst>
          </p:cNvSpPr>
          <p:nvPr/>
        </p:nvSpPr>
        <p:spPr>
          <a:xfrm>
            <a:off x="2941955" y="430530"/>
            <a:ext cx="5094605" cy="502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b="1" cap="none"/>
            </a:pPr>
            <a:r>
              <a:t>Initial Git configuration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RBXz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xgAAOIAAAAdMAAAVgUAABAAAAAmAAAACAAAAP//////////"/>
              </a:ext>
            </a:extLst>
          </p:cNvSpPr>
          <p:nvPr/>
        </p:nvSpPr>
        <p:spPr>
          <a:xfrm>
            <a:off x="3989705" y="143510"/>
            <a:ext cx="3831590" cy="723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cap="none"/>
            </a:pPr>
            <a:r>
              <a:t>Creating a Git repo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HQAb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AAAAIEHAAC3SQAAKygAABAAAAAmAAAACAAAAP//////////"/>
              </a:ext>
            </a:extLst>
          </p:cNvSpPr>
          <p:nvPr/>
        </p:nvSpPr>
        <p:spPr>
          <a:xfrm>
            <a:off x="71120" y="1219835"/>
            <a:ext cx="11911965" cy="5309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•  To create a new</a:t>
            </a:r>
            <a:r>
              <a:rPr b="1" cap="none"/>
              <a:t> </a:t>
            </a:r>
            <a:r>
              <a:rPr sz="2800" b="1" cap="none"/>
              <a:t>local Git repo</a:t>
            </a:r>
            <a:r>
              <a:t> in your current directory:</a:t>
            </a:r>
          </a:p>
          <a:p>
            <a:pPr>
              <a:defRPr sz="2800" cap="none"/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 –  git init</a:t>
            </a:r>
          </a:p>
          <a:p>
            <a:pPr>
              <a:defRPr sz="2400" cap="none"/>
            </a:pPr>
            <a:r>
              <a:t>• This will create a .git directory in your current directory. </a:t>
            </a:r>
          </a:p>
          <a:p>
            <a:pPr>
              <a:defRPr sz="2400" cap="none"/>
            </a:pPr>
            <a:r>
              <a:t>• Then you can commit files in that directory into the repo.</a:t>
            </a: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add filename</a:t>
            </a: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commit –m "commit message"</a:t>
            </a: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endParaRPr cap="none">
              <a:solidFill>
                <a:schemeClr val="folHlink"/>
              </a:solidFill>
              <a:latin typeface="Basic Roman" pitchFamily="1" charset="0"/>
              <a:ea typeface="Basic Roman" pitchFamily="1" charset="0"/>
              <a:cs typeface="Basic Roman" pitchFamily="1" charset="0"/>
            </a:endParaRPr>
          </a:p>
          <a:p>
            <a:pPr>
              <a:defRPr sz="2800" cap="none"/>
            </a:pPr>
            <a:r>
              <a:t>•  </a:t>
            </a:r>
            <a:r>
              <a:rPr sz="2400" cap="none"/>
              <a:t>To </a:t>
            </a:r>
            <a:r>
              <a:rPr b="1" cap="none"/>
              <a:t>clone a remote repo</a:t>
            </a:r>
            <a:r>
              <a:rPr sz="2400" cap="none"/>
              <a:t> to your current directory: </a:t>
            </a: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r>
              <a:t>         </a:t>
            </a:r>
            <a:r>
              <a:rPr cap="none">
                <a:solidFill>
                  <a:schemeClr val="folHlink"/>
                </a:solidFill>
                <a:latin typeface="Basic Roman" pitchFamily="1" charset="0"/>
                <a:ea typeface="Basic Roman" pitchFamily="1" charset="0"/>
                <a:cs typeface="Basic Roman" pitchFamily="1" charset="0"/>
              </a:rPr>
              <a:t>–  git clone url localDirectoryName</a:t>
            </a:r>
            <a:r>
              <a:t> </a:t>
            </a:r>
            <a:r>
              <a:rPr cap="none">
                <a:solidFill>
                  <a:srgbClr val="FF0000"/>
                </a:solidFill>
              </a:rPr>
              <a:t>( important command)</a:t>
            </a:r>
          </a:p>
          <a:p>
            <a:pPr>
              <a:defRPr sz="2800" cap="none">
                <a:latin typeface="American Typewriter Semibold" pitchFamily="1" charset="0"/>
                <a:ea typeface="American Typewriter Semibold" pitchFamily="1" charset="0"/>
                <a:cs typeface="American Typewriter Semibold" pitchFamily="1" charset="0"/>
              </a:defRPr>
            </a:pPr>
            <a:endParaRPr cap="none">
              <a:solidFill>
                <a:srgbClr val="FF0000"/>
              </a:solidFill>
            </a:endParaRPr>
          </a:p>
          <a:p>
            <a:pPr>
              <a:defRPr sz="2400" cap="none"/>
            </a:pPr>
            <a:r>
              <a:t>• This will create the given local directory, containing a working copy of the files from the repo, and a .git directory (used to hold the staging area and your actual local repo)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BgAAHEAAABCKwAAagQAABAAAAAmAAAACAAAAP//////////"/>
              </a:ext>
            </a:extLst>
          </p:cNvSpPr>
          <p:nvPr/>
        </p:nvSpPr>
        <p:spPr>
          <a:xfrm>
            <a:off x="4018280" y="71755"/>
            <a:ext cx="3013710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600" cap="none"/>
            </a:pPr>
            <a:r>
              <a:t>Git Commands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Uo0Y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VY29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C4GAAAIBQAAp0IAAJw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817880"/>
            <a:ext cx="9830435" cy="57835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w8AAFMBAADqPAAAnwYAABAAAAAmAAAACAAAAP//////////"/>
              </a:ext>
            </a:extLst>
          </p:cNvSpPr>
          <p:nvPr/>
        </p:nvSpPr>
        <p:spPr>
          <a:xfrm>
            <a:off x="2511425" y="215265"/>
            <a:ext cx="7390765" cy="861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800" b="1" cap="none">
                <a:solidFill>
                  <a:srgbClr val="000000"/>
                </a:solidFill>
                <a:latin typeface="Tahoma-Bold" charset="0"/>
                <a:ea typeface="Tahoma-Bold" charset="0"/>
                <a:cs typeface="Tahoma-Bold" charset="0"/>
              </a:defRPr>
            </a:pPr>
            <a:r>
              <a:t>Add and commit a file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A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RQIAABAHAADWSAAA9iUAABAAAAAmAAAACAAAAP//////////"/>
              </a:ext>
            </a:extLst>
          </p:cNvSpPr>
          <p:nvPr/>
        </p:nvSpPr>
        <p:spPr>
          <a:xfrm>
            <a:off x="368935" y="1148080"/>
            <a:ext cx="11471275" cy="502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•  The first time we ask a file to be tracked, and every time before we commit a file, we must add it to the staging area:</a:t>
            </a:r>
          </a:p>
          <a:p>
            <a:r>
              <a:t>                </a:t>
            </a:r>
            <a:r>
              <a:rPr sz="2800" cap="none">
                <a:solidFill>
                  <a:schemeClr val="folHlink"/>
                </a:solidFill>
              </a:rPr>
              <a:t>–  git add Hello.java Goodbye.java</a:t>
            </a:r>
          </a:p>
          <a:p>
            <a:pPr>
              <a:defRPr sz="2400" cap="none"/>
            </a:pPr>
            <a:r>
              <a:t>                 • Takes a snapshot of these files, adds them to the staging area.</a:t>
            </a:r>
          </a:p>
          <a:p>
            <a:pPr>
              <a:defRPr sz="2400" cap="none"/>
            </a:pPr>
            <a:r>
              <a:t>                 • In older VCS, "add" means "start tracking this file." In Git, "add" means "add to</a:t>
            </a:r>
          </a:p>
          <a:p>
            <a:pPr>
              <a:defRPr sz="2400" cap="none"/>
            </a:pPr>
            <a:r>
              <a:t>                    staging area" so it will be part of the next commit.</a:t>
            </a:r>
          </a:p>
          <a:p>
            <a:pPr>
              <a:defRPr sz="2400" cap="none"/>
            </a:pPr>
            <a:r>
              <a:t>•  To move staged changes into the repo, we commit:</a:t>
            </a:r>
          </a:p>
          <a:p>
            <a:r>
              <a:t>               </a:t>
            </a:r>
            <a:r>
              <a:rPr sz="2800" cap="none">
                <a:solidFill>
                  <a:schemeClr val="folHlink"/>
                </a:solidFill>
              </a:rPr>
              <a:t>–  git commit –m "Fixing bug #22"</a:t>
            </a:r>
          </a:p>
          <a:p>
            <a:pPr>
              <a:defRPr sz="2400" cap="none"/>
            </a:pPr>
            <a:r>
              <a:t>•  To undo changes on a file before you have committed it:</a:t>
            </a:r>
          </a:p>
          <a:p>
            <a:r>
              <a:rPr sz="2800" cap="none">
                <a:solidFill>
                  <a:schemeClr val="folHlink"/>
                </a:solidFill>
              </a:rPr>
              <a:t>         –  git reset HEAD -- filename</a:t>
            </a:r>
            <a:r>
              <a:t> </a:t>
            </a:r>
            <a:r>
              <a:rPr sz="2400" cap="none"/>
              <a:t>(unstages the file)</a:t>
            </a:r>
          </a:p>
          <a:p>
            <a:r>
              <a:rPr sz="2800" cap="none">
                <a:solidFill>
                  <a:schemeClr val="folHlink"/>
                </a:solidFill>
              </a:rPr>
              <a:t>         –  git checkout -- filename </a:t>
            </a:r>
            <a:r>
              <a:rPr sz="2400" cap="none"/>
              <a:t>(undoes your changes) </a:t>
            </a:r>
          </a:p>
          <a:p>
            <a:r>
              <a:rPr sz="2400" cap="none"/>
              <a:t>           –  All these commands are acting on your local version of repo.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cw8AANcAAAAfPwAA8gcAABAAAAAmAAAACAAAAP//////////"/>
              </a:ext>
            </a:extLst>
          </p:cNvSpPr>
          <p:nvPr/>
        </p:nvSpPr>
        <p:spPr>
          <a:xfrm>
            <a:off x="2511425" y="136525"/>
            <a:ext cx="7749540" cy="1155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400" b="1" cap="none">
                <a:solidFill>
                  <a:srgbClr val="000000"/>
                </a:solidFill>
                <a:latin typeface="Tahoma-Bold" charset="0"/>
                <a:ea typeface="Tahoma-Bold" charset="0"/>
                <a:cs typeface="Tahoma-Bold" charset="0"/>
              </a:defRPr>
            </a:pPr>
            <a:r>
              <a:t>Viewing/undoing changes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A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wYAAIEHAABoRAAAZyYAABAAAAAmAAAACAAAAP//////////"/>
              </a:ext>
            </a:extLst>
          </p:cNvSpPr>
          <p:nvPr/>
        </p:nvSpPr>
        <p:spPr>
          <a:xfrm>
            <a:off x="1089025" y="1219835"/>
            <a:ext cx="10031095" cy="5022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r>
              <a:rPr sz="2400" cap="none"/>
              <a:t>•  To view status of files in working directory and staging area:</a:t>
            </a:r>
            <a:r>
              <a:t> </a:t>
            </a:r>
          </a:p>
          <a:p>
            <a:r>
              <a:t>        </a:t>
            </a:r>
            <a:r>
              <a:rPr sz="2800" cap="none">
                <a:solidFill>
                  <a:schemeClr val="folHlink"/>
                </a:solidFill>
              </a:rPr>
              <a:t> –  git status or git status –s (short version)</a:t>
            </a:r>
          </a:p>
          <a:p>
            <a:pPr>
              <a:defRPr sz="2400" cap="none"/>
            </a:pPr>
            <a:r>
              <a:t>•  To see what is modified but unstaged: </a:t>
            </a:r>
          </a:p>
          <a:p>
            <a:r>
              <a:t>         </a:t>
            </a:r>
            <a:r>
              <a:rPr sz="2800" cap="none">
                <a:solidFill>
                  <a:schemeClr val="folHlink"/>
                </a:solidFill>
              </a:rPr>
              <a:t> –  git diff</a:t>
            </a:r>
          </a:p>
          <a:p>
            <a:pPr>
              <a:defRPr sz="2400" cap="none"/>
            </a:pPr>
            <a:r>
              <a:t>•  To see a list of staged changes: </a:t>
            </a:r>
          </a:p>
          <a:p>
            <a:r>
              <a:t>           </a:t>
            </a:r>
            <a:r>
              <a:rPr sz="2800" cap="none">
                <a:solidFill>
                  <a:schemeClr val="folHlink"/>
                </a:solidFill>
              </a:rPr>
              <a:t>–  git diff --cached</a:t>
            </a:r>
          </a:p>
          <a:p>
            <a:pPr>
              <a:defRPr sz="2400" cap="none"/>
            </a:pPr>
            <a:r>
              <a:t>•  To see a log of all changes in your local repo:</a:t>
            </a:r>
          </a:p>
          <a:p>
            <a:r>
              <a:t>          </a:t>
            </a:r>
            <a:r>
              <a:rPr sz="2800" cap="none">
                <a:solidFill>
                  <a:schemeClr val="folHlink"/>
                </a:solidFill>
              </a:rPr>
              <a:t>–  git log or git log --oneline </a:t>
            </a:r>
            <a:r>
              <a:rPr sz="2400" cap="none"/>
              <a:t>(shorter version) 1677b2d Edited first line of readme</a:t>
            </a:r>
          </a:p>
          <a:p>
            <a:pPr>
              <a:defRPr sz="2400" cap="none"/>
            </a:pPr>
            <a:r>
              <a:t>                  258efa7 Added line to readme</a:t>
            </a:r>
          </a:p>
          <a:p>
            <a:pPr>
              <a:defRPr sz="2400" cap="none"/>
            </a:pPr>
            <a:r>
              <a:t>                  0e52da7 Initial commit</a:t>
            </a:r>
          </a:p>
          <a:p>
            <a:pPr>
              <a:defRPr sz="2400" cap="none"/>
            </a:pPr>
            <a:r>
              <a:t>                  • git log -5 (to show only the 5 most recent updates),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BVjb2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hAAAB0AAACMOgAAvQUAABAAAAAmAAAACAAAAP//////////"/>
              </a:ext>
            </a:extLst>
          </p:cNvSpPr>
          <p:nvPr/>
        </p:nvSpPr>
        <p:spPr>
          <a:xfrm>
            <a:off x="2726690" y="18415"/>
            <a:ext cx="679069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400" b="1" cap="none">
                <a:solidFill>
                  <a:srgbClr val="FFFFFF"/>
                </a:solidFill>
                <a:latin typeface="Tahoma-Bold" charset="0"/>
                <a:ea typeface="Tahoma-Bold" charset="0"/>
                <a:cs typeface="Tahoma-Bold" charset="0"/>
              </a:defRPr>
            </a:pPr>
            <a:r>
              <a:rPr cap="none">
                <a:solidFill>
                  <a:srgbClr val="000000"/>
                </a:solidFill>
              </a:rPr>
              <a:t>Branching</a:t>
            </a:r>
            <a:r>
              <a:rPr cap="none">
                <a:solidFill>
                  <a:srgbClr val="333333"/>
                </a:solidFill>
              </a:rPr>
              <a:t> and merging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  <a:latin typeface="Basic Sans" pitchFamily="1" charset="0"/>
                <a:ea typeface="Basic Roman" pitchFamily="1" charset="0"/>
                <a:cs typeface="Basic Roman" pitchFamily="1" charset="0"/>
              </a:defRPr>
            </a:pPr>
            <a:endParaRPr cap="none">
              <a:solidFill>
                <a:srgbClr val="333333"/>
              </a:solidFill>
            </a:endParaRPr>
          </a:p>
        </p:txBody>
      </p:sp>
      <p:sp>
        <p:nvSpPr>
          <p:cNvPr id="3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A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NQIAAAkLAADVSAAADSkAABAAAAAmAAAACAAAAP//////////"/>
              </a:ext>
            </a:extLst>
          </p:cNvSpPr>
          <p:nvPr/>
        </p:nvSpPr>
        <p:spPr>
          <a:xfrm>
            <a:off x="358775" y="1793875"/>
            <a:ext cx="11480800" cy="4879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t>Git uses branching heavily to switch between multiple tasks.</a:t>
            </a:r>
          </a:p>
          <a:p>
            <a:pPr>
              <a:defRPr sz="2400" cap="none"/>
            </a:pPr>
            <a:r>
              <a:t>      •  To create a new local branch:</a:t>
            </a:r>
          </a:p>
          <a:p>
            <a:r>
              <a:t>                      </a:t>
            </a:r>
            <a:r>
              <a:rPr sz="2800" cap="none">
                <a:solidFill>
                  <a:schemeClr val="folHlink"/>
                </a:solidFill>
              </a:rPr>
              <a:t>–  git branch name   </a:t>
            </a:r>
            <a:r>
              <a:rPr sz="2400" cap="none">
                <a:solidFill>
                  <a:srgbClr val="FF0000"/>
                </a:solidFill>
              </a:rPr>
              <a:t> git checkout -b student</a:t>
            </a:r>
            <a:endParaRPr sz="1100" cap="none">
              <a:solidFill>
                <a:srgbClr val="000000"/>
              </a:solidFill>
              <a:latin typeface="Menlo-Regular" charset="0"/>
              <a:ea typeface="Menlo-Regular" charset="0"/>
              <a:cs typeface="Menlo-Regular" charset="0"/>
            </a:endParaRPr>
          </a:p>
          <a:p>
            <a:r>
              <a:t>        •  To list all local branches: (* = current branch)</a:t>
            </a:r>
          </a:p>
          <a:p>
            <a:r>
              <a:t>                   </a:t>
            </a:r>
            <a:r>
              <a:rPr sz="2800" cap="none">
                <a:solidFill>
                  <a:schemeClr val="folHlink"/>
                </a:solidFill>
              </a:rPr>
              <a:t>   –  git branch</a:t>
            </a:r>
          </a:p>
          <a:p>
            <a:r>
              <a:t>  </a:t>
            </a:r>
            <a:r>
              <a:rPr sz="2400" cap="none"/>
              <a:t>      •  To switch to a given local branch:</a:t>
            </a:r>
          </a:p>
          <a:p>
            <a:r>
              <a:t>                </a:t>
            </a:r>
            <a:r>
              <a:rPr sz="2600" cap="none">
                <a:solidFill>
                  <a:schemeClr val="folHlink"/>
                </a:solidFill>
              </a:rPr>
              <a:t>      –  git checkout branchname</a:t>
            </a:r>
          </a:p>
          <a:p>
            <a:r>
              <a:t>        </a:t>
            </a:r>
            <a:r>
              <a:rPr sz="2400" cap="none"/>
              <a:t>  •  To merge changes from a branch into the local master: </a:t>
            </a:r>
          </a:p>
          <a:p>
            <a:pPr>
              <a:defRPr cap="none">
                <a:solidFill>
                  <a:schemeClr val="folHlink"/>
                </a:solidFill>
              </a:defRPr>
            </a:pPr>
            <a:r>
              <a:t>                 </a:t>
            </a:r>
            <a:r>
              <a:rPr sz="2800" cap="none"/>
              <a:t>     –  git checkout master</a:t>
            </a:r>
          </a:p>
          <a:p>
            <a:pPr>
              <a:defRPr sz="2800" cap="none">
                <a:solidFill>
                  <a:schemeClr val="folHlink"/>
                </a:solidFill>
              </a:defRPr>
            </a:pPr>
            <a:r>
              <a:t>                –  git merge branchname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Bzb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8gcAAGgAAAA9PgAAnwYAABAAAAAmAAAACAAAAP//////////"/>
              </a:ext>
            </a:extLst>
          </p:cNvSpPr>
          <p:nvPr/>
        </p:nvSpPr>
        <p:spPr>
          <a:xfrm>
            <a:off x="1291590" y="66040"/>
            <a:ext cx="8825865" cy="1010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4400" b="1" cap="none">
                <a:solidFill>
                  <a:srgbClr val="000000"/>
                </a:solidFill>
                <a:latin typeface="Tahoma-Bold" charset="0"/>
                <a:ea typeface="Tahoma-Bold" charset="0"/>
                <a:cs typeface="Tahoma-Bold" charset="0"/>
              </a:defRPr>
            </a:pPr>
            <a:r>
              <a:t>Interaction w/ remote repo</a:t>
            </a:r>
          </a:p>
        </p:txBody>
      </p:sp>
      <p:sp>
        <p:nvSpPr>
          <p:cNvPr id="3" name="Textbox2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Uo0YYxMAAAAlAAAAEg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w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xAEAACcKAAA4SQAAKx4AABAAAAAmAAAACAAAAP//////////"/>
              </a:ext>
            </a:extLst>
          </p:cNvSpPr>
          <p:nvPr/>
        </p:nvSpPr>
        <p:spPr>
          <a:xfrm>
            <a:off x="287020" y="1650364"/>
            <a:ext cx="11477625" cy="4935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cap="none"/>
            </a:pPr>
            <a:r>
              <a:rPr dirty="0"/>
              <a:t>•  Push your local changes to the remote repo.</a:t>
            </a:r>
          </a:p>
          <a:p>
            <a:pPr>
              <a:defRPr sz="2400" cap="none"/>
            </a:pPr>
            <a:r>
              <a:rPr dirty="0"/>
              <a:t>•  Pull from remote repo to get most recent changes.</a:t>
            </a:r>
          </a:p>
          <a:p>
            <a:pPr>
              <a:defRPr sz="2400" cap="none"/>
            </a:pPr>
            <a:r>
              <a:rPr dirty="0"/>
              <a:t>       –  (fix conflicts if necessary, add/commit them to your local repo)</a:t>
            </a:r>
          </a:p>
          <a:p>
            <a:pPr>
              <a:defRPr sz="2400" cap="none"/>
            </a:pPr>
            <a:r>
              <a:rPr dirty="0"/>
              <a:t>       •  To fetch the most recent updates from the remote repo into</a:t>
            </a:r>
          </a:p>
          <a:p>
            <a:pPr>
              <a:defRPr sz="2400" cap="none"/>
            </a:pPr>
            <a:r>
              <a:rPr dirty="0"/>
              <a:t>your local repo, and put them into your working directory:</a:t>
            </a:r>
          </a:p>
          <a:p>
            <a:r>
              <a:rPr dirty="0"/>
              <a:t>         </a:t>
            </a:r>
            <a:r>
              <a:rPr sz="2800" cap="none" dirty="0">
                <a:solidFill>
                  <a:schemeClr val="folHlink"/>
                </a:solidFill>
              </a:rPr>
              <a:t>–  git pull origin master</a:t>
            </a:r>
          </a:p>
          <a:p>
            <a:pPr>
              <a:defRPr sz="2400" cap="none"/>
            </a:pPr>
            <a:r>
              <a:rPr dirty="0"/>
              <a:t>•  To put your changes from your local repo in the remote repo: </a:t>
            </a:r>
          </a:p>
          <a:p>
            <a:r>
              <a:rPr dirty="0"/>
              <a:t>        </a:t>
            </a:r>
            <a:r>
              <a:rPr sz="2800" cap="none" dirty="0">
                <a:solidFill>
                  <a:schemeClr val="folHlink"/>
                </a:solidFill>
              </a:rPr>
              <a:t> –  git push origin master</a:t>
            </a:r>
            <a:endParaRPr lang="en-US" sz="2800" cap="none" dirty="0">
              <a:solidFill>
                <a:schemeClr val="folHlink"/>
              </a:solidFill>
            </a:endParaRP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branch test 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 push --set-upstream origin test 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Or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git push -u origin &lt;branch-name&gt;</a:t>
            </a:r>
            <a:endParaRPr lang="en-US" sz="2800" cap="none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American Typewriter</vt:lpstr>
      <vt:lpstr>American Typewriter Semibold</vt:lpstr>
      <vt:lpstr>Arial</vt:lpstr>
      <vt:lpstr>Basic Roman</vt:lpstr>
      <vt:lpstr>Basic Sans</vt:lpstr>
      <vt:lpstr>Calibri</vt:lpstr>
      <vt:lpstr>Menlo-Regular</vt:lpstr>
      <vt:lpstr>Roboto</vt:lpstr>
      <vt:lpstr>Tahoma-Bold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Kumail Rizvi</cp:lastModifiedBy>
  <cp:revision>1</cp:revision>
  <dcterms:created xsi:type="dcterms:W3CDTF">2022-09-05T07:41:28Z</dcterms:created>
  <dcterms:modified xsi:type="dcterms:W3CDTF">2022-09-07T14:08:46Z</dcterms:modified>
</cp:coreProperties>
</file>