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3848764" val="1050" rev64="64" revOS="1"/>
      <pr:smFileRevision xmlns:pr="smNativeData" xmlns="smNativeData" dt="1663848764" val="101"/>
      <pr:guideOptions xmlns:pr="smNativeData" xmlns="smNativeData" dt="166384876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4" d="100"/>
          <a:sy n="54" d="100"/>
        </p:scale>
        <p:origin x="378" y="445"/>
      </p:cViewPr>
      <p:guideLst x="0" y="0">
        <p:guide orient="horz" pos="2160"/>
        <p:guide pos="384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2" d="100"/>
        <a:sy n="12" d="100"/>
      </p:scale>
      <p:origin x="0" y="0"/>
    </p:cViewPr>
  </p:sorterViewPr>
  <p:notesViewPr>
    <p:cSldViewPr snapToObjects="1" showGuides="1">
      <p:cViewPr>
        <p:scale>
          <a:sx n="54" d="100"/>
          <a:sy n="54" d="100"/>
        </p:scale>
        <p:origin x="378" y="445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UAABoNAABgRQAAJhYAABAAAAAmAAAACAAAAAEAAAAD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noFill/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AsAAOgXAADAPwAAsCIAABAAAAAmAAAACAAAAAGAAAAD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EACFB3-FDF2-BF39-BC52-0B6C811C4A5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A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44387C9-87A9-1671-E7FB-7124C9B5112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Y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C0FD3D3-9D81-5A25-CFB7-6B709DF9393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0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D84A7C2-8C80-D151-CE3C-7A04E972382F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C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Ag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1E95443-0D8C-BCA2-C251-FBF71A1F34A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47EA5D0-9E99-2B53-D7C6-6806EB88213D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FBE4C2-8CC1-AE12-8F43-7A47AA0D792F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B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19C3340-0E8C-C9C5-C224-F8907D6A34AD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+N/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96B0981-CFB4-3EFF-FAD3-39AA479D0C6C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0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EA11120-6E93-F4E7-DD19-98B25F572BCD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M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4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BFA89C-D2B5-EA5E-FB07-240BE6490D71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U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1D70DAB-E5FC-82FB-B26F-13AE43214446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HEJAADi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Y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0097DD1-9FBD-5C8B-F3B1-69DE33FF053C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c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8671166-28E5-32E7-ABDF-DEB25F915D8B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1FA20FA-B4FC-AFD6-B242-42836E0C4417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0BCD112-5CBD-E927-F304-AA729F4A05FF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4AE01B-55DC-1F16-92F2-A343AEBC64F6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3739F7-B9F7-62CF-B98F-4F9A77C14F1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4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042A0D3-9DAD-1756-E3FA-6B03EEB4153E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55D01B1-FFA8-08F7-E6E5-09A24FAB105C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IgdAACyOwAABCEAABAAAAAmAAAACAAAAIGA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w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U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3198CA-84CC-646E-8289-723BD6C77427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E00C0C-42E9-B5FA-A758-B4AF421651E1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Blue sky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091A383F-71E4-4FCE-AAA2-879B76EC5CD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478EADAA-E4AA-DB5B-E436-120EE378124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xmlns="smNativeData" val="SMDATA_15_PFEsYx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XAwAAMYQAACAOAAA1hcAABAAAAAmAAAACAAAAAEAAAAAAAAA"/>
              </a:ext>
            </a:extLst>
          </p:cNvSpPr>
          <p:nvPr>
            <p:ph type="subTitle" idx="1"/>
          </p:nvPr>
        </p:nvSpPr>
        <p:spPr>
          <a:xfrm>
            <a:off x="2009140" y="2726690"/>
            <a:ext cx="7175500" cy="1148080"/>
          </a:xfrm>
        </p:spPr>
        <p:txBody>
          <a:bodyPr/>
          <a:lstStyle/>
          <a:p>
            <a:pPr/>
            <a:r>
              <a:t>CRUD operation REST Services </a:t>
            </a:r>
          </a:p>
          <a:p>
            <a:pPr/>
            <a:r>
              <a:t>Swagger 2 Documnetation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PFEs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4AAAAIEHAAC3SQAA/SEAABAAAAAmAAAACAAAAP//////////"/>
              </a:ext>
            </a:extLst>
          </p:cNvSpPr>
          <p:nvPr/>
        </p:nvSpPr>
        <p:spPr>
          <a:xfrm>
            <a:off x="142240" y="1219835"/>
            <a:ext cx="11840845" cy="430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import</a:t>
            </a:r>
            <a:r>
              <a:t> org.slf4j.Logger;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import</a:t>
            </a:r>
            <a:r>
              <a:t> org.slf4j.LoggerFactory;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import</a:t>
            </a:r>
            <a:r>
              <a:t> org.springframework.boot.SpringApplication;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import</a:t>
            </a:r>
            <a:r>
              <a:t> org.springframework.boot.autoconfigure.SpringBootApplication;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import</a:t>
            </a:r>
            <a:r>
              <a:t> springfox.documentation.swagger2.annotations.EnableSwagger2;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cap="none">
                <a:solidFill>
                  <a:srgbClr val="646464"/>
                </a:solidFill>
              </a:rPr>
              <a:t>@SpringBootApplication</a:t>
            </a:r>
            <a:endParaRPr cap="none">
              <a:solidFill>
                <a:srgbClr val="646464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cap="none">
                <a:solidFill>
                  <a:srgbClr val="646464"/>
                </a:solidFill>
              </a:rPr>
              <a:t>@EnableSwagger2</a:t>
            </a:r>
            <a:endParaRPr cap="none">
              <a:solidFill>
                <a:srgbClr val="646464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class</a:t>
            </a:r>
            <a:r>
              <a:t> AccessingDataJpaApplication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private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static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final</a:t>
            </a:r>
            <a:r>
              <a:t> Logger </a:t>
            </a:r>
            <a:r>
              <a:rPr b="1" i="1" u="sng" cap="none">
                <a:solidFill>
                  <a:srgbClr val="0000C0"/>
                </a:solidFill>
              </a:rPr>
              <a:t>log</a:t>
            </a:r>
            <a:r>
              <a:t> = LoggerFactory.</a:t>
            </a:r>
            <a:r>
              <a:rPr i="1" cap="none"/>
              <a:t>getLogger</a:t>
            </a:r>
            <a:r>
              <a:t>(AccessingDataJpaApplication.</a:t>
            </a:r>
            <a:r>
              <a:rPr b="1" cap="none">
                <a:solidFill>
                  <a:srgbClr val="7F0055"/>
                </a:solidFill>
              </a:rPr>
              <a:t>class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static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void</a:t>
            </a:r>
            <a:r>
              <a:t> main(String[] </a:t>
            </a:r>
            <a:r>
              <a:rPr cap="none">
                <a:solidFill>
                  <a:srgbClr val="6A3E3E"/>
                </a:solidFill>
              </a:rPr>
              <a:t>args</a:t>
            </a:r>
            <a:r>
              <a:t>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SpringApplication.</a:t>
            </a:r>
            <a:r>
              <a:rPr i="1" cap="none"/>
              <a:t>run</a:t>
            </a:r>
            <a:r>
              <a:t>(AccessingDataJpaApplication.</a:t>
            </a:r>
            <a:r>
              <a:rPr b="1" cap="none">
                <a:solidFill>
                  <a:srgbClr val="7F0055"/>
                </a:solidFill>
              </a:rPr>
              <a:t>class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</p:txBody>
      </p:sp>
      <p:sp>
        <p:nvSpPr>
          <p:cNvPr id="3" name="SlideSubtitle1"/>
          <p:cNvSpPr>
            <a:extLst>
              <a:ext uri="smNativeData">
                <pr:smNativeData xmlns:pr="smNativeData" xmlns="smNativeData" val="SMDATA_15_PFEsYx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Bzb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cQAAAOIAAAApGQAA2wQAABAAAAAmAAAACAAAAP//////////"/>
              </a:ext>
            </a:extLst>
          </p:cNvSpPr>
          <p:nvPr/>
        </p:nvSpPr>
        <p:spPr>
          <a:xfrm>
            <a:off x="71755" y="143510"/>
            <a:ext cx="4018280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200" cap="none"/>
            </a:pPr>
            <a:r>
              <a:t>SpringBootApplication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PFEs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Dl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AAAAAAAAAAD/SgAALyoAABAAAAAmAAAACAAAAP//////////"/>
              </a:ext>
            </a:extLst>
          </p:cNvSpPr>
          <p:nvPr/>
        </p:nvSpPr>
        <p:spPr>
          <a:xfrm>
            <a:off x="0" y="0"/>
            <a:ext cx="12191365" cy="685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cap="none">
                <a:solidFill>
                  <a:srgbClr val="646464"/>
                </a:solidFill>
              </a:rPr>
              <a:t>@RestController</a:t>
            </a:r>
            <a:endParaRPr cap="none">
              <a:solidFill>
                <a:srgbClr val="646464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class</a:t>
            </a:r>
            <a:r>
              <a:t> CustomerController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cap="none">
                <a:solidFill>
                  <a:srgbClr val="646464"/>
                </a:solidFill>
              </a:rPr>
              <a:t>@Autowired</a:t>
            </a:r>
            <a:endParaRPr cap="none">
              <a:solidFill>
                <a:srgbClr val="646464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private</a:t>
            </a:r>
            <a:r>
              <a:t> CustomerService </a:t>
            </a:r>
            <a:r>
              <a:rPr cap="none">
                <a:solidFill>
                  <a:srgbClr val="0000C0"/>
                </a:solidFill>
              </a:rPr>
              <a:t>service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cap="none">
                <a:solidFill>
                  <a:srgbClr val="646464"/>
                </a:solidFill>
              </a:rPr>
              <a:t>@GetMapping</a:t>
            </a:r>
            <a:r>
              <a:t>(</a:t>
            </a:r>
            <a:r>
              <a:rPr cap="none">
                <a:solidFill>
                  <a:srgbClr val="2A00FF"/>
                </a:solidFill>
              </a:rPr>
              <a:t>"/getCustomerById/{id}"</a:t>
            </a:r>
            <a:r>
              <a:t>)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Optional&lt;Customer&gt; getCustomerById(</a:t>
            </a:r>
            <a:r>
              <a:rPr cap="none">
                <a:solidFill>
                  <a:srgbClr val="646464"/>
                </a:solidFill>
              </a:rPr>
              <a:t>@PathVariable</a:t>
            </a:r>
            <a:r>
              <a:t>(</a:t>
            </a:r>
            <a:r>
              <a:rPr cap="none">
                <a:solidFill>
                  <a:srgbClr val="2A00FF"/>
                </a:solidFill>
              </a:rPr>
              <a:t>"id"</a:t>
            </a:r>
            <a:r>
              <a:t>) Long 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b="1" cap="none">
                <a:solidFill>
                  <a:srgbClr val="7F0055"/>
                </a:solidFill>
              </a:rPr>
              <a:t>return</a:t>
            </a:r>
            <a:r>
              <a:t> </a:t>
            </a:r>
            <a:r>
              <a:rPr cap="none">
                <a:solidFill>
                  <a:srgbClr val="0000C0"/>
                </a:solidFill>
              </a:rPr>
              <a:t>service</a:t>
            </a:r>
            <a:r>
              <a:t>.getCustomerById(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cap="none">
                <a:solidFill>
                  <a:srgbClr val="646464"/>
                </a:solidFill>
              </a:rPr>
              <a:t>@GetMapping</a:t>
            </a:r>
            <a:r>
              <a:t>(</a:t>
            </a:r>
            <a:r>
              <a:rPr cap="none">
                <a:solidFill>
                  <a:srgbClr val="2A00FF"/>
                </a:solidFill>
              </a:rPr>
              <a:t>"/allrecord"</a:t>
            </a:r>
            <a:r>
              <a:t>)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Iterable&lt;Customer&gt; getAllCustomer()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b="1" cap="none">
                <a:solidFill>
                  <a:srgbClr val="7F0055"/>
                </a:solidFill>
              </a:rPr>
              <a:t>return</a:t>
            </a:r>
            <a:r>
              <a:t> </a:t>
            </a:r>
            <a:r>
              <a:rPr cap="none">
                <a:solidFill>
                  <a:srgbClr val="0000C0"/>
                </a:solidFill>
              </a:rPr>
              <a:t>service</a:t>
            </a:r>
            <a:r>
              <a:t>.getAllCustomer();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cap="none">
                <a:solidFill>
                  <a:srgbClr val="646464"/>
                </a:solidFill>
              </a:rPr>
              <a:t>@PostMapping</a:t>
            </a:r>
            <a:r>
              <a:t>(</a:t>
            </a:r>
            <a:r>
              <a:rPr cap="none">
                <a:solidFill>
                  <a:srgbClr val="2A00FF"/>
                </a:solidFill>
              </a:rPr>
              <a:t>"/addCustomer"</a:t>
            </a:r>
            <a:r>
              <a:t>)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cap="none">
                <a:solidFill>
                  <a:srgbClr val="646464"/>
                </a:solidFill>
              </a:rPr>
              <a:t>@ResponseBody</a:t>
            </a:r>
            <a:r>
              <a:t> String addCustomer(</a:t>
            </a:r>
            <a:r>
              <a:rPr cap="none">
                <a:solidFill>
                  <a:srgbClr val="646464"/>
                </a:solidFill>
              </a:rPr>
              <a:t>@RequestBody</a:t>
            </a:r>
            <a:r>
              <a:t> Customer </a:t>
            </a:r>
            <a:r>
              <a:rPr cap="none">
                <a:solidFill>
                  <a:srgbClr val="6A3E3E"/>
                </a:solidFill>
              </a:rPr>
              <a:t>customer</a:t>
            </a:r>
            <a:r>
              <a:t>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cap="none">
                <a:solidFill>
                  <a:srgbClr val="0000C0"/>
                </a:solidFill>
              </a:rPr>
              <a:t>service</a:t>
            </a:r>
            <a:r>
              <a:t>.addCustomer(</a:t>
            </a:r>
            <a:r>
              <a:rPr cap="none">
                <a:solidFill>
                  <a:srgbClr val="6A3E3E"/>
                </a:solidFill>
              </a:rPr>
              <a:t>customer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b="1" cap="none">
                <a:solidFill>
                  <a:srgbClr val="7F0055"/>
                </a:solidFill>
              </a:rPr>
              <a:t>return</a:t>
            </a:r>
            <a:r>
              <a:t> </a:t>
            </a:r>
            <a:r>
              <a:rPr cap="none">
                <a:solidFill>
                  <a:srgbClr val="2A00FF"/>
                </a:solidFill>
              </a:rPr>
              <a:t>" saved "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cap="none">
                <a:solidFill>
                  <a:srgbClr val="646464"/>
                </a:solidFill>
              </a:rPr>
              <a:t>@DeleteMapping</a:t>
            </a:r>
            <a:r>
              <a:t>(</a:t>
            </a:r>
            <a:r>
              <a:rPr cap="none">
                <a:solidFill>
                  <a:srgbClr val="2A00FF"/>
                </a:solidFill>
              </a:rPr>
              <a:t>"/deleteCustomerById/{id}"</a:t>
            </a:r>
            <a:r>
              <a:t>)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void</a:t>
            </a:r>
            <a:r>
              <a:t> deleteCustomer(</a:t>
            </a:r>
            <a:r>
              <a:rPr cap="none">
                <a:solidFill>
                  <a:srgbClr val="646464"/>
                </a:solidFill>
              </a:rPr>
              <a:t>@PathVariable</a:t>
            </a:r>
            <a:r>
              <a:t>(</a:t>
            </a:r>
            <a:r>
              <a:rPr cap="none">
                <a:solidFill>
                  <a:srgbClr val="2A00FF"/>
                </a:solidFill>
              </a:rPr>
              <a:t>"id"</a:t>
            </a:r>
            <a:r>
              <a:t>) Long 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cap="none">
                <a:solidFill>
                  <a:srgbClr val="0000C0"/>
                </a:solidFill>
              </a:rPr>
              <a:t>service</a:t>
            </a:r>
            <a:r>
              <a:t>.deleteCustomerByid(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cap="none">
                <a:solidFill>
                  <a:srgbClr val="646464"/>
                </a:solidFill>
              </a:rPr>
              <a:t>@PutMapping</a:t>
            </a:r>
            <a:r>
              <a:t>(</a:t>
            </a:r>
            <a:r>
              <a:rPr cap="none">
                <a:solidFill>
                  <a:srgbClr val="2A00FF"/>
                </a:solidFill>
              </a:rPr>
              <a:t>"/updateCustomer/{id}"</a:t>
            </a:r>
            <a:r>
              <a:t>)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void</a:t>
            </a:r>
            <a:r>
              <a:t> updateCustomer(</a:t>
            </a:r>
            <a:r>
              <a:rPr cap="none">
                <a:solidFill>
                  <a:srgbClr val="646464"/>
                </a:solidFill>
              </a:rPr>
              <a:t>@RequestBody</a:t>
            </a:r>
            <a:r>
              <a:t> Customer </a:t>
            </a:r>
            <a:r>
              <a:rPr cap="none">
                <a:solidFill>
                  <a:srgbClr val="6A3E3E"/>
                </a:solidFill>
              </a:rPr>
              <a:t>newCustomer</a:t>
            </a:r>
            <a:r>
              <a:t>, </a:t>
            </a:r>
            <a:r>
              <a:rPr cap="none">
                <a:solidFill>
                  <a:srgbClr val="646464"/>
                </a:solidFill>
              </a:rPr>
              <a:t>@PathVariable</a:t>
            </a:r>
            <a:r>
              <a:t>(</a:t>
            </a:r>
            <a:r>
              <a:rPr cap="none">
                <a:solidFill>
                  <a:srgbClr val="2A00FF"/>
                </a:solidFill>
              </a:rPr>
              <a:t>"id"</a:t>
            </a:r>
            <a:r>
              <a:t>) Long 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cap="none">
                <a:solidFill>
                  <a:srgbClr val="0000C0"/>
                </a:solidFill>
              </a:rPr>
              <a:t>service</a:t>
            </a:r>
            <a:r>
              <a:t>.updateCustomer(</a:t>
            </a:r>
            <a:r>
              <a:rPr cap="none">
                <a:solidFill>
                  <a:srgbClr val="6A3E3E"/>
                </a:solidFill>
              </a:rPr>
              <a:t>newCustomer</a:t>
            </a:r>
            <a:r>
              <a:t>, 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</p:txBody>
      </p:sp>
    </p:spTree>
  </p:cSld>
  <p:clrMapOvr>
    <a:masterClrMapping/>
  </p:clrMapOvr>
  <p:transition spd="med" p14:dur="1300">
    <p:cover dir="u"/>
    <p:extLst>
      <p:ext uri="smNativeData">
        <pr:smNativeData xmlns:pr="smNativeData" xmlns="smNativeData" val="PFEsYwAAAAAUBQAAAAAAAAQAAAAB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PFEs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COa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AAAAAAAAAAD/SgAALyoAABAAAAAmAAAACAAAAP//////////"/>
              </a:ext>
            </a:extLst>
          </p:cNvSpPr>
          <p:nvPr/>
        </p:nvSpPr>
        <p:spPr>
          <a:xfrm>
            <a:off x="0" y="0"/>
            <a:ext cx="12191365" cy="685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cap="none">
                <a:solidFill>
                  <a:srgbClr val="646464"/>
                </a:solidFill>
              </a:rPr>
              <a:t>@Service</a:t>
            </a:r>
            <a:endParaRPr cap="none">
              <a:solidFill>
                <a:srgbClr val="646464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class</a:t>
            </a:r>
            <a:r>
              <a:t> CustomerService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cap="none">
                <a:solidFill>
                  <a:srgbClr val="646464"/>
                </a:solidFill>
              </a:rPr>
              <a:t>@Autowired</a:t>
            </a:r>
            <a:endParaRPr cap="none">
              <a:solidFill>
                <a:srgbClr val="646464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private</a:t>
            </a:r>
            <a:r>
              <a:t> CustomerRepository </a:t>
            </a:r>
            <a:r>
              <a:rPr cap="none">
                <a:solidFill>
                  <a:srgbClr val="0000C0"/>
                </a:solidFill>
              </a:rPr>
              <a:t>repository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Optional&lt;Customer&gt; getCustomerById(Long 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b="1" cap="none">
                <a:solidFill>
                  <a:srgbClr val="7F0055"/>
                </a:solidFill>
              </a:rPr>
              <a:t>return</a:t>
            </a:r>
            <a:r>
              <a:t> </a:t>
            </a:r>
            <a:r>
              <a:rPr cap="none">
                <a:solidFill>
                  <a:srgbClr val="0000C0"/>
                </a:solidFill>
              </a:rPr>
              <a:t>repository</a:t>
            </a:r>
            <a:r>
              <a:t>.findById(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Iterable&lt;Customer&gt; getAllCustomer()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b="1" cap="none">
                <a:solidFill>
                  <a:srgbClr val="7F0055"/>
                </a:solidFill>
              </a:rPr>
              <a:t>return</a:t>
            </a:r>
            <a:r>
              <a:t> </a:t>
            </a:r>
            <a:r>
              <a:rPr cap="none">
                <a:solidFill>
                  <a:srgbClr val="0000C0"/>
                </a:solidFill>
              </a:rPr>
              <a:t>repository</a:t>
            </a:r>
            <a:r>
              <a:t>.findAll();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 String addCustomer(</a:t>
            </a:r>
            <a:r>
              <a:rPr cap="none">
                <a:solidFill>
                  <a:srgbClr val="646464"/>
                </a:solidFill>
              </a:rPr>
              <a:t>@RequestBody</a:t>
            </a:r>
            <a:r>
              <a:t> Customer </a:t>
            </a:r>
            <a:r>
              <a:rPr cap="none">
                <a:solidFill>
                  <a:srgbClr val="6A3E3E"/>
                </a:solidFill>
              </a:rPr>
              <a:t>customer</a:t>
            </a:r>
            <a:r>
              <a:t>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cap="none">
                <a:solidFill>
                  <a:srgbClr val="0000C0"/>
                </a:solidFill>
              </a:rPr>
              <a:t>repository</a:t>
            </a:r>
            <a:r>
              <a:t>.save(</a:t>
            </a:r>
            <a:r>
              <a:rPr cap="none">
                <a:solidFill>
                  <a:srgbClr val="6A3E3E"/>
                </a:solidFill>
              </a:rPr>
              <a:t>customer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b="1" cap="none">
                <a:solidFill>
                  <a:srgbClr val="7F0055"/>
                </a:solidFill>
              </a:rPr>
              <a:t>return</a:t>
            </a:r>
            <a:r>
              <a:t> </a:t>
            </a:r>
            <a:r>
              <a:rPr cap="none">
                <a:solidFill>
                  <a:srgbClr val="2A00FF"/>
                </a:solidFill>
              </a:rPr>
              <a:t>" saved "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 String deleteCustomerByid(Long 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 </a:t>
            </a:r>
            <a:r>
              <a:rPr cap="none">
                <a:solidFill>
                  <a:srgbClr val="0000C0"/>
                </a:solidFill>
              </a:rPr>
              <a:t>repository</a:t>
            </a:r>
            <a:r>
              <a:t>.deleteById(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 </a:t>
            </a:r>
            <a:r>
              <a:rPr b="1" cap="none">
                <a:solidFill>
                  <a:srgbClr val="7F0055"/>
                </a:solidFill>
              </a:rPr>
              <a:t>return</a:t>
            </a:r>
            <a:r>
              <a:t> </a:t>
            </a:r>
            <a:r>
              <a:rPr cap="none">
                <a:solidFill>
                  <a:srgbClr val="2A00FF"/>
                </a:solidFill>
              </a:rPr>
              <a:t>"deleted"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 String updateCustomer(Customer </a:t>
            </a:r>
            <a:r>
              <a:rPr cap="none">
                <a:solidFill>
                  <a:srgbClr val="6A3E3E"/>
                </a:solidFill>
              </a:rPr>
              <a:t>newCustomer</a:t>
            </a:r>
            <a:r>
              <a:t> ,Long 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  Customer </a:t>
            </a:r>
            <a:r>
              <a:rPr cap="none">
                <a:solidFill>
                  <a:srgbClr val="6A3E3E"/>
                </a:solidFill>
              </a:rPr>
              <a:t>customer</a:t>
            </a:r>
            <a:r>
              <a:t> = </a:t>
            </a:r>
            <a:r>
              <a:rPr cap="none">
                <a:solidFill>
                  <a:srgbClr val="0000C0"/>
                </a:solidFill>
              </a:rPr>
              <a:t>repository</a:t>
            </a:r>
            <a:r>
              <a:t>.findById(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).get();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  </a:t>
            </a:r>
            <a:r>
              <a:rPr cap="none">
                <a:solidFill>
                  <a:srgbClr val="6A3E3E"/>
                </a:solidFill>
              </a:rPr>
              <a:t>customer</a:t>
            </a:r>
            <a:r>
              <a:t>.setAddress(</a:t>
            </a:r>
            <a:r>
              <a:rPr cap="none">
                <a:solidFill>
                  <a:srgbClr val="6A3E3E"/>
                </a:solidFill>
              </a:rPr>
              <a:t>newCustomer</a:t>
            </a:r>
            <a:r>
              <a:t>.getAddress());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  </a:t>
            </a:r>
            <a:r>
              <a:rPr cap="none">
                <a:solidFill>
                  <a:srgbClr val="6A3E3E"/>
                </a:solidFill>
              </a:rPr>
              <a:t>customer</a:t>
            </a:r>
            <a:r>
              <a:t>.setFirstName(</a:t>
            </a:r>
            <a:r>
              <a:rPr cap="none">
                <a:solidFill>
                  <a:srgbClr val="6A3E3E"/>
                </a:solidFill>
              </a:rPr>
              <a:t>newCustomer</a:t>
            </a:r>
            <a:r>
              <a:t>.getFirstName());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  </a:t>
            </a:r>
            <a:r>
              <a:rPr cap="none">
                <a:solidFill>
                  <a:srgbClr val="6A3E3E"/>
                </a:solidFill>
              </a:rPr>
              <a:t>customer</a:t>
            </a:r>
            <a:r>
              <a:t>.setLastName(</a:t>
            </a:r>
            <a:r>
              <a:rPr cap="none">
                <a:solidFill>
                  <a:srgbClr val="6A3E3E"/>
                </a:solidFill>
              </a:rPr>
              <a:t>newCustomer</a:t>
            </a:r>
            <a:r>
              <a:t>.getLastName());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  </a:t>
            </a:r>
            <a:r>
              <a:rPr cap="none">
                <a:solidFill>
                  <a:srgbClr val="0000C0"/>
                </a:solidFill>
              </a:rPr>
              <a:t>repository</a:t>
            </a:r>
            <a:r>
              <a:t>.save(</a:t>
            </a:r>
            <a:r>
              <a:rPr cap="none">
                <a:solidFill>
                  <a:srgbClr val="6A3E3E"/>
                </a:solidFill>
              </a:rPr>
              <a:t>customer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 </a:t>
            </a:r>
            <a:r>
              <a:rPr b="1" cap="none">
                <a:solidFill>
                  <a:srgbClr val="7F0055"/>
                </a:solidFill>
              </a:rPr>
              <a:t>return</a:t>
            </a:r>
            <a:r>
              <a:t> </a:t>
            </a:r>
            <a:r>
              <a:rPr cap="none">
                <a:solidFill>
                  <a:srgbClr val="2A00FF"/>
                </a:solidFill>
              </a:rPr>
              <a:t>"updated"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PFEs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QIAANQIAABNRQAAtR0AABAAAAAmAAAACAAAAP//////////"/>
              </a:ext>
            </a:extLst>
          </p:cNvSpPr>
          <p:nvPr/>
        </p:nvSpPr>
        <p:spPr>
          <a:xfrm>
            <a:off x="358775" y="1435100"/>
            <a:ext cx="10906760" cy="3394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import</a:t>
            </a:r>
            <a:r>
              <a:t> java.util.List;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import</a:t>
            </a:r>
            <a:r>
              <a:t> org.springframework.data.repository.CrudRepository;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import</a:t>
            </a:r>
            <a:r>
              <a:t> com.example.accessingdatajpa.model.Customer;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interface</a:t>
            </a:r>
            <a:r>
              <a:t> CustomerRepository </a:t>
            </a:r>
            <a:r>
              <a:rPr b="1" cap="none">
                <a:solidFill>
                  <a:srgbClr val="7F0055"/>
                </a:solidFill>
              </a:rPr>
              <a:t>extends</a:t>
            </a:r>
            <a:r>
              <a:t> CrudRepository&lt;Customer, Long&gt;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List&lt;Customer&gt; findByLastName(String </a:t>
            </a:r>
            <a:r>
              <a:rPr cap="none">
                <a:solidFill>
                  <a:srgbClr val="6A3E3E"/>
                </a:solidFill>
              </a:rPr>
              <a:t>lastName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Customer findById(</a:t>
            </a:r>
            <a:r>
              <a:rPr b="1" cap="none">
                <a:solidFill>
                  <a:srgbClr val="7F0055"/>
                </a:solidFill>
              </a:rPr>
              <a:t>long</a:t>
            </a:r>
            <a:r>
              <a:t> 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);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    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 Iterable&lt;Customer&gt; findAll() 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PFEs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MBya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pgIAADQCAADVSAAAuicAABAAAAAmAAAACAAAAP//////////"/>
              </a:ext>
            </a:extLst>
          </p:cNvSpPr>
          <p:nvPr/>
        </p:nvSpPr>
        <p:spPr>
          <a:xfrm>
            <a:off x="430530" y="358140"/>
            <a:ext cx="11409045" cy="6099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cap="none">
                <a:solidFill>
                  <a:srgbClr val="646464"/>
                </a:solidFill>
              </a:rPr>
              <a:t>@Entity</a:t>
            </a:r>
            <a:endParaRPr cap="none">
              <a:solidFill>
                <a:srgbClr val="646464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class</a:t>
            </a:r>
            <a:r>
              <a:t> Customer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cap="none">
                <a:solidFill>
                  <a:srgbClr val="646464"/>
                </a:solidFill>
              </a:rPr>
              <a:t>@Id</a:t>
            </a:r>
            <a:endParaRPr cap="none">
              <a:solidFill>
                <a:srgbClr val="646464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cap="none">
                <a:solidFill>
                  <a:srgbClr val="646464"/>
                </a:solidFill>
              </a:rPr>
              <a:t>@GeneratedValue</a:t>
            </a:r>
            <a:r>
              <a:t>(strategy=GenerationType.</a:t>
            </a:r>
            <a:r>
              <a:rPr b="1" i="1" cap="none">
                <a:solidFill>
                  <a:srgbClr val="0000C0"/>
                </a:solidFill>
              </a:rPr>
              <a:t>AUTO</a:t>
            </a:r>
            <a:r>
              <a:t>)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private</a:t>
            </a:r>
            <a:r>
              <a:t> Long </a:t>
            </a:r>
            <a:r>
              <a:rPr cap="none">
                <a:solidFill>
                  <a:srgbClr val="0000C0"/>
                </a:solidFill>
              </a:rPr>
              <a:t>id</a:t>
            </a:r>
            <a:r>
              <a:t>; 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private</a:t>
            </a:r>
            <a:r>
              <a:t> String </a:t>
            </a:r>
            <a:r>
              <a:rPr cap="none">
                <a:solidFill>
                  <a:srgbClr val="0000C0"/>
                </a:solidFill>
              </a:rPr>
              <a:t>firstName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private</a:t>
            </a:r>
            <a:r>
              <a:t> String </a:t>
            </a:r>
            <a:r>
              <a:rPr cap="none">
                <a:solidFill>
                  <a:srgbClr val="0000C0"/>
                </a:solidFill>
              </a:rPr>
              <a:t>address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b="1" cap="none">
                <a:solidFill>
                  <a:srgbClr val="7F0055"/>
                </a:solidFill>
              </a:rPr>
              <a:t>          private</a:t>
            </a:r>
            <a:r>
              <a:t> String </a:t>
            </a:r>
            <a:r>
              <a:rPr cap="none">
                <a:solidFill>
                  <a:srgbClr val="0000C0"/>
                </a:solidFill>
              </a:rPr>
              <a:t>lastName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protected</a:t>
            </a:r>
            <a:r>
              <a:t> Customer() {}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Customer(String </a:t>
            </a:r>
            <a:r>
              <a:rPr cap="none">
                <a:solidFill>
                  <a:srgbClr val="6A3E3E"/>
                </a:solidFill>
              </a:rPr>
              <a:t>firstName</a:t>
            </a:r>
            <a:r>
              <a:t>, String </a:t>
            </a:r>
            <a:r>
              <a:rPr cap="none">
                <a:solidFill>
                  <a:srgbClr val="6A3E3E"/>
                </a:solidFill>
              </a:rPr>
              <a:t>lastName</a:t>
            </a:r>
            <a:r>
              <a:t>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b="1" cap="none">
                <a:solidFill>
                  <a:srgbClr val="7F0055"/>
                </a:solidFill>
              </a:rPr>
              <a:t>this</a:t>
            </a:r>
            <a:r>
              <a:t>.</a:t>
            </a:r>
            <a:r>
              <a:rPr cap="none">
                <a:solidFill>
                  <a:srgbClr val="0000C0"/>
                </a:solidFill>
              </a:rPr>
              <a:t>firstName</a:t>
            </a:r>
            <a:r>
              <a:t> = </a:t>
            </a:r>
            <a:r>
              <a:rPr cap="none">
                <a:solidFill>
                  <a:srgbClr val="6A3E3E"/>
                </a:solidFill>
              </a:rPr>
              <a:t>firstName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b="1" cap="none">
                <a:solidFill>
                  <a:srgbClr val="7F0055"/>
                </a:solidFill>
              </a:rPr>
              <a:t>this</a:t>
            </a:r>
            <a:r>
              <a:t>.</a:t>
            </a:r>
            <a:r>
              <a:rPr cap="none">
                <a:solidFill>
                  <a:srgbClr val="0000C0"/>
                </a:solidFill>
              </a:rPr>
              <a:t>lastName</a:t>
            </a:r>
            <a:r>
              <a:t> = </a:t>
            </a:r>
            <a:r>
              <a:rPr cap="none">
                <a:solidFill>
                  <a:srgbClr val="6A3E3E"/>
                </a:solidFill>
              </a:rPr>
              <a:t>lastName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Customer(String </a:t>
            </a:r>
            <a:r>
              <a:rPr cap="none">
                <a:solidFill>
                  <a:srgbClr val="6A3E3E"/>
                </a:solidFill>
              </a:rPr>
              <a:t>firstName</a:t>
            </a:r>
            <a:r>
              <a:t>, String </a:t>
            </a:r>
            <a:r>
              <a:rPr cap="none">
                <a:solidFill>
                  <a:srgbClr val="6A3E3E"/>
                </a:solidFill>
              </a:rPr>
              <a:t>lastName</a:t>
            </a:r>
            <a:r>
              <a:t>,String </a:t>
            </a:r>
            <a:r>
              <a:rPr cap="none">
                <a:solidFill>
                  <a:srgbClr val="6A3E3E"/>
                </a:solidFill>
              </a:rPr>
              <a:t>address</a:t>
            </a:r>
            <a:r>
              <a:t>) {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b="1" cap="none">
                <a:solidFill>
                  <a:srgbClr val="7F0055"/>
                </a:solidFill>
              </a:rPr>
              <a:t>this</a:t>
            </a:r>
            <a:r>
              <a:t>.</a:t>
            </a:r>
            <a:r>
              <a:rPr cap="none">
                <a:solidFill>
                  <a:srgbClr val="0000C0"/>
                </a:solidFill>
              </a:rPr>
              <a:t>firstName</a:t>
            </a:r>
            <a:r>
              <a:t> = </a:t>
            </a:r>
            <a:r>
              <a:rPr cap="none">
                <a:solidFill>
                  <a:srgbClr val="6A3E3E"/>
                </a:solidFill>
              </a:rPr>
              <a:t>firstName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b="1" cap="none">
                <a:solidFill>
                  <a:srgbClr val="7F0055"/>
                </a:solidFill>
              </a:rPr>
              <a:t>this</a:t>
            </a:r>
            <a:r>
              <a:t>.</a:t>
            </a:r>
            <a:r>
              <a:rPr cap="none">
                <a:solidFill>
                  <a:srgbClr val="0000C0"/>
                </a:solidFill>
              </a:rPr>
              <a:t>lastName</a:t>
            </a:r>
            <a:r>
              <a:t> = </a:t>
            </a:r>
            <a:r>
              <a:rPr cap="none">
                <a:solidFill>
                  <a:srgbClr val="6A3E3E"/>
                </a:solidFill>
              </a:rPr>
              <a:t>lastName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	</a:t>
            </a:r>
            <a:r>
              <a:rPr b="1" cap="none">
                <a:solidFill>
                  <a:srgbClr val="7F0055"/>
                </a:solidFill>
              </a:rPr>
              <a:t>this</a:t>
            </a:r>
            <a:r>
              <a:t>.</a:t>
            </a:r>
            <a:r>
              <a:rPr cap="none">
                <a:solidFill>
                  <a:srgbClr val="0000C0"/>
                </a:solidFill>
              </a:rPr>
              <a:t>address</a:t>
            </a:r>
            <a:r>
              <a:t> = </a:t>
            </a:r>
            <a:r>
              <a:rPr cap="none">
                <a:solidFill>
                  <a:srgbClr val="6A3E3E"/>
                </a:solidFill>
              </a:rPr>
              <a:t>address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String getAddress() { </a:t>
            </a:r>
            <a:r>
              <a:rPr b="1" cap="none">
                <a:solidFill>
                  <a:srgbClr val="7F0055"/>
                </a:solidFill>
              </a:rPr>
              <a:t>return</a:t>
            </a:r>
            <a:r>
              <a:t> </a:t>
            </a:r>
            <a:r>
              <a:rPr cap="none">
                <a:solidFill>
                  <a:srgbClr val="0000C0"/>
                </a:solidFill>
              </a:rPr>
              <a:t>address</a:t>
            </a:r>
            <a:r>
              <a:t>; 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void</a:t>
            </a:r>
            <a:r>
              <a:t> setAddress(String </a:t>
            </a:r>
            <a:r>
              <a:rPr cap="none">
                <a:solidFill>
                  <a:srgbClr val="6A3E3E"/>
                </a:solidFill>
              </a:rPr>
              <a:t>address</a:t>
            </a:r>
            <a:r>
              <a:t>) { </a:t>
            </a:r>
            <a:r>
              <a:rPr b="1" cap="none">
                <a:solidFill>
                  <a:srgbClr val="7F0055"/>
                </a:solidFill>
              </a:rPr>
              <a:t>this</a:t>
            </a:r>
            <a:r>
              <a:t>.</a:t>
            </a:r>
            <a:r>
              <a:rPr cap="none">
                <a:solidFill>
                  <a:srgbClr val="0000C0"/>
                </a:solidFill>
              </a:rPr>
              <a:t>address</a:t>
            </a:r>
            <a:r>
              <a:t> = </a:t>
            </a:r>
            <a:r>
              <a:rPr cap="none">
                <a:solidFill>
                  <a:srgbClr val="6A3E3E"/>
                </a:solidFill>
              </a:rPr>
              <a:t>address</a:t>
            </a:r>
            <a:r>
              <a:t>; 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void</a:t>
            </a:r>
            <a:r>
              <a:t> setId(Long 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) {  </a:t>
            </a:r>
            <a:r>
              <a:rPr b="1" cap="none">
                <a:solidFill>
                  <a:srgbClr val="7F0055"/>
                </a:solidFill>
              </a:rPr>
              <a:t>this</a:t>
            </a:r>
            <a:r>
              <a:t>.</a:t>
            </a:r>
            <a:r>
              <a:rPr cap="none">
                <a:solidFill>
                  <a:srgbClr val="0000C0"/>
                </a:solidFill>
              </a:rPr>
              <a:t>id</a:t>
            </a:r>
            <a:r>
              <a:t> = </a:t>
            </a:r>
            <a:r>
              <a:rPr cap="none">
                <a:solidFill>
                  <a:srgbClr val="6A3E3E"/>
                </a:solidFill>
              </a:rPr>
              <a:t>id</a:t>
            </a:r>
            <a:r>
              <a:t>; 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void</a:t>
            </a:r>
            <a:r>
              <a:t> setFirstName(String </a:t>
            </a:r>
            <a:r>
              <a:rPr cap="none">
                <a:solidFill>
                  <a:srgbClr val="6A3E3E"/>
                </a:solidFill>
              </a:rPr>
              <a:t>firstName</a:t>
            </a:r>
            <a:r>
              <a:t>) { </a:t>
            </a:r>
            <a:r>
              <a:rPr b="1" cap="none">
                <a:solidFill>
                  <a:srgbClr val="7F0055"/>
                </a:solidFill>
              </a:rPr>
              <a:t>this</a:t>
            </a:r>
            <a:r>
              <a:t>.</a:t>
            </a:r>
            <a:r>
              <a:rPr cap="none">
                <a:solidFill>
                  <a:srgbClr val="0000C0"/>
                </a:solidFill>
              </a:rPr>
              <a:t>firstName</a:t>
            </a:r>
            <a:r>
              <a:t> = </a:t>
            </a:r>
            <a:r>
              <a:rPr cap="none">
                <a:solidFill>
                  <a:srgbClr val="6A3E3E"/>
                </a:solidFill>
              </a:rPr>
              <a:t>firstName</a:t>
            </a:r>
            <a:r>
              <a:t>; 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 b="1" cap="none">
                <a:solidFill>
                  <a:srgbClr val="7F0055"/>
                </a:solidFill>
              </a:rPr>
              <a:t>void</a:t>
            </a:r>
            <a:r>
              <a:t> setLastName(String </a:t>
            </a:r>
            <a:r>
              <a:rPr cap="none">
                <a:solidFill>
                  <a:srgbClr val="6A3E3E"/>
                </a:solidFill>
              </a:rPr>
              <a:t>lastName</a:t>
            </a:r>
            <a:r>
              <a:t>) {  </a:t>
            </a:r>
            <a:r>
              <a:rPr b="1" cap="none">
                <a:solidFill>
                  <a:srgbClr val="7F0055"/>
                </a:solidFill>
              </a:rPr>
              <a:t>this</a:t>
            </a:r>
            <a:r>
              <a:t>.</a:t>
            </a:r>
            <a:r>
              <a:rPr cap="none">
                <a:solidFill>
                  <a:srgbClr val="0000C0"/>
                </a:solidFill>
              </a:rPr>
              <a:t>lastName</a:t>
            </a:r>
            <a:r>
              <a:t> = </a:t>
            </a:r>
            <a:r>
              <a:rPr cap="none">
                <a:solidFill>
                  <a:srgbClr val="6A3E3E"/>
                </a:solidFill>
              </a:rPr>
              <a:t>lastName</a:t>
            </a:r>
            <a:r>
              <a:t>; 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private</a:t>
            </a:r>
            <a:r>
              <a:t> String </a:t>
            </a:r>
            <a:r>
              <a:rPr cap="none">
                <a:solidFill>
                  <a:srgbClr val="0000C0"/>
                </a:solidFill>
              </a:rPr>
              <a:t>lastName</a:t>
            </a:r>
            <a:r>
              <a:t>;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Long getId() { </a:t>
            </a:r>
            <a:r>
              <a:rPr b="1" cap="none">
                <a:solidFill>
                  <a:srgbClr val="7F0055"/>
                </a:solidFill>
              </a:rPr>
              <a:t>return</a:t>
            </a:r>
            <a:r>
              <a:t> </a:t>
            </a:r>
            <a:r>
              <a:rPr cap="none">
                <a:solidFill>
                  <a:srgbClr val="0000C0"/>
                </a:solidFill>
              </a:rPr>
              <a:t>id</a:t>
            </a:r>
            <a:r>
              <a:t>;}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String getFirstName() {</a:t>
            </a:r>
            <a:r>
              <a:rPr b="1" cap="none">
                <a:solidFill>
                  <a:srgbClr val="7F0055"/>
                </a:solidFill>
              </a:rPr>
              <a:t>return</a:t>
            </a:r>
            <a:r>
              <a:t> </a:t>
            </a:r>
            <a:r>
              <a:rPr cap="none">
                <a:solidFill>
                  <a:srgbClr val="0000C0"/>
                </a:solidFill>
              </a:rPr>
              <a:t>firstName</a:t>
            </a:r>
            <a:r>
              <a:t>;}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	</a:t>
            </a:r>
            <a:r>
              <a:rPr b="1" cap="none">
                <a:solidFill>
                  <a:srgbClr val="7F0055"/>
                </a:solidFill>
              </a:rPr>
              <a:t>public</a:t>
            </a:r>
            <a:r>
              <a:t> String getLastName() { </a:t>
            </a:r>
            <a:r>
              <a:rPr b="1" cap="none">
                <a:solidFill>
                  <a:srgbClr val="7F0055"/>
                </a:solidFill>
              </a:rPr>
              <a:t>return</a:t>
            </a:r>
            <a:r>
              <a:t> </a:t>
            </a:r>
            <a:r>
              <a:rPr cap="none">
                <a:solidFill>
                  <a:srgbClr val="0000C0"/>
                </a:solidFill>
              </a:rPr>
              <a:t>lastName</a:t>
            </a:r>
            <a:r>
              <a:t>;}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PFEs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NwIAAD/fwAA/38AAAAAAAAJAAAABAAAABVjb2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4gAAAOIAAAA5IAAA+QMAABAAAAAmAAAACAAAAP//////////"/>
              </a:ext>
            </a:extLst>
          </p:cNvSpPr>
          <p:nvPr/>
        </p:nvSpPr>
        <p:spPr>
          <a:xfrm>
            <a:off x="143510" y="143510"/>
            <a:ext cx="5094605" cy="502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600" cap="none"/>
            </a:pPr>
            <a:r>
              <a:t>Swagger2 Configuration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xmlns="smNativeData" val="SMDATA_15_PFEs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BcZm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mAoAAEUJAAAkLAAARxgAABAAAAAmAAAACAAAAP//////////"/>
              </a:ext>
            </a:extLst>
          </p:cNvSpPr>
          <p:nvPr/>
        </p:nvSpPr>
        <p:spPr>
          <a:xfrm>
            <a:off x="1722120" y="1506855"/>
            <a:ext cx="5453380" cy="24396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cap="none">
                <a:solidFill>
                  <a:srgbClr val="008080"/>
                </a:solidFill>
              </a:rPr>
              <a:t>&lt;</a:t>
            </a:r>
            <a:r>
              <a:rPr cap="none">
                <a:solidFill>
                  <a:srgbClr val="3F7F7F"/>
                </a:solidFill>
              </a:rPr>
              <a:t>dependency</a:t>
            </a:r>
            <a:r>
              <a:rPr cap="none">
                <a:solidFill>
                  <a:srgbClr val="008080"/>
                </a:solidFill>
              </a:rPr>
              <a:t>&gt;</a:t>
            </a:r>
            <a:endParaRPr cap="none">
              <a:solidFill>
                <a:srgbClr val="008080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</a:t>
            </a:r>
            <a:r>
              <a:rPr cap="none">
                <a:solidFill>
                  <a:srgbClr val="008080"/>
                </a:solidFill>
              </a:rPr>
              <a:t>&lt;</a:t>
            </a:r>
            <a:r>
              <a:rPr cap="none">
                <a:solidFill>
                  <a:srgbClr val="3F7F7F"/>
                </a:solidFill>
              </a:rPr>
              <a:t>groupId</a:t>
            </a:r>
            <a:r>
              <a:rPr cap="none">
                <a:solidFill>
                  <a:srgbClr val="008080"/>
                </a:solidFill>
              </a:rPr>
              <a:t>&gt;</a:t>
            </a:r>
            <a:r>
              <a:t>io.springfox</a:t>
            </a:r>
            <a:r>
              <a:rPr cap="none">
                <a:solidFill>
                  <a:srgbClr val="008080"/>
                </a:solidFill>
              </a:rPr>
              <a:t>&lt;/</a:t>
            </a:r>
            <a:r>
              <a:rPr cap="none">
                <a:solidFill>
                  <a:srgbClr val="3F7F7F"/>
                </a:solidFill>
              </a:rPr>
              <a:t>groupId</a:t>
            </a:r>
            <a:r>
              <a:rPr cap="none">
                <a:solidFill>
                  <a:srgbClr val="008080"/>
                </a:solidFill>
              </a:rPr>
              <a:t>&gt;</a:t>
            </a:r>
            <a:endParaRPr cap="none">
              <a:solidFill>
                <a:srgbClr val="008080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</a:t>
            </a:r>
            <a:r>
              <a:rPr cap="none">
                <a:solidFill>
                  <a:srgbClr val="008080"/>
                </a:solidFill>
              </a:rPr>
              <a:t>&lt;</a:t>
            </a:r>
            <a:r>
              <a:rPr cap="none">
                <a:solidFill>
                  <a:srgbClr val="3F7F7F"/>
                </a:solidFill>
              </a:rPr>
              <a:t>artifactId</a:t>
            </a:r>
            <a:r>
              <a:rPr cap="none">
                <a:solidFill>
                  <a:srgbClr val="008080"/>
                </a:solidFill>
              </a:rPr>
              <a:t>&gt;</a:t>
            </a:r>
            <a:r>
              <a:t>springfox-swagger2</a:t>
            </a:r>
            <a:r>
              <a:rPr cap="none">
                <a:solidFill>
                  <a:srgbClr val="008080"/>
                </a:solidFill>
              </a:rPr>
              <a:t>&lt;/</a:t>
            </a:r>
            <a:r>
              <a:rPr cap="none">
                <a:solidFill>
                  <a:srgbClr val="3F7F7F"/>
                </a:solidFill>
              </a:rPr>
              <a:t>artifactId</a:t>
            </a:r>
            <a:r>
              <a:rPr cap="none">
                <a:solidFill>
                  <a:srgbClr val="008080"/>
                </a:solidFill>
              </a:rPr>
              <a:t>&gt;</a:t>
            </a:r>
            <a:endParaRPr cap="none">
              <a:solidFill>
                <a:srgbClr val="008080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</a:t>
            </a:r>
            <a:r>
              <a:rPr cap="none">
                <a:solidFill>
                  <a:srgbClr val="008080"/>
                </a:solidFill>
              </a:rPr>
              <a:t>&lt;</a:t>
            </a:r>
            <a:r>
              <a:rPr cap="none">
                <a:solidFill>
                  <a:srgbClr val="3F7F7F"/>
                </a:solidFill>
              </a:rPr>
              <a:t>version</a:t>
            </a:r>
            <a:r>
              <a:rPr cap="none">
                <a:solidFill>
                  <a:srgbClr val="008080"/>
                </a:solidFill>
              </a:rPr>
              <a:t>&gt;</a:t>
            </a:r>
            <a:r>
              <a:t>2.9.2</a:t>
            </a:r>
            <a:r>
              <a:rPr cap="none">
                <a:solidFill>
                  <a:srgbClr val="008080"/>
                </a:solidFill>
              </a:rPr>
              <a:t>&lt;/</a:t>
            </a:r>
            <a:r>
              <a:rPr cap="none">
                <a:solidFill>
                  <a:srgbClr val="3F7F7F"/>
                </a:solidFill>
              </a:rPr>
              <a:t>version</a:t>
            </a:r>
            <a:r>
              <a:rPr cap="none">
                <a:solidFill>
                  <a:srgbClr val="008080"/>
                </a:solidFill>
              </a:rPr>
              <a:t>&gt;</a:t>
            </a:r>
            <a:endParaRPr cap="none">
              <a:solidFill>
                <a:srgbClr val="008080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cap="none">
                <a:solidFill>
                  <a:srgbClr val="008080"/>
                </a:solidFill>
              </a:rPr>
              <a:t>&lt;/</a:t>
            </a:r>
            <a:r>
              <a:rPr cap="none">
                <a:solidFill>
                  <a:srgbClr val="3F7F7F"/>
                </a:solidFill>
              </a:rPr>
              <a:t>dependency</a:t>
            </a:r>
            <a:r>
              <a:rPr cap="none">
                <a:solidFill>
                  <a:srgbClr val="008080"/>
                </a:solidFill>
              </a:rPr>
              <a:t>&gt;</a:t>
            </a:r>
            <a:endParaRPr cap="none">
              <a:solidFill>
                <a:srgbClr val="008080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cap="none">
                <a:solidFill>
                  <a:srgbClr val="008080"/>
                </a:solidFill>
              </a:rPr>
              <a:t>&lt;</a:t>
            </a:r>
            <a:r>
              <a:rPr cap="none">
                <a:solidFill>
                  <a:srgbClr val="3F7F7F"/>
                </a:solidFill>
              </a:rPr>
              <a:t>dependency</a:t>
            </a:r>
            <a:r>
              <a:rPr cap="none">
                <a:solidFill>
                  <a:srgbClr val="008080"/>
                </a:solidFill>
              </a:rPr>
              <a:t>&gt;</a:t>
            </a:r>
            <a:endParaRPr cap="none">
              <a:solidFill>
                <a:srgbClr val="008080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</a:t>
            </a:r>
            <a:r>
              <a:rPr cap="none">
                <a:solidFill>
                  <a:srgbClr val="008080"/>
                </a:solidFill>
              </a:rPr>
              <a:t>&lt;</a:t>
            </a:r>
            <a:r>
              <a:rPr cap="none">
                <a:solidFill>
                  <a:srgbClr val="3F7F7F"/>
                </a:solidFill>
              </a:rPr>
              <a:t>groupId</a:t>
            </a:r>
            <a:r>
              <a:rPr cap="none">
                <a:solidFill>
                  <a:srgbClr val="008080"/>
                </a:solidFill>
              </a:rPr>
              <a:t>&gt;</a:t>
            </a:r>
            <a:r>
              <a:t>io.springfox</a:t>
            </a:r>
            <a:r>
              <a:rPr cap="none">
                <a:solidFill>
                  <a:srgbClr val="008080"/>
                </a:solidFill>
              </a:rPr>
              <a:t>&lt;/</a:t>
            </a:r>
            <a:r>
              <a:rPr cap="none">
                <a:solidFill>
                  <a:srgbClr val="3F7F7F"/>
                </a:solidFill>
              </a:rPr>
              <a:t>groupId</a:t>
            </a:r>
            <a:r>
              <a:rPr cap="none">
                <a:solidFill>
                  <a:srgbClr val="008080"/>
                </a:solidFill>
              </a:rPr>
              <a:t>&gt;</a:t>
            </a:r>
            <a:endParaRPr cap="none">
              <a:solidFill>
                <a:srgbClr val="008080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</a:t>
            </a:r>
            <a:r>
              <a:rPr cap="none">
                <a:solidFill>
                  <a:srgbClr val="008080"/>
                </a:solidFill>
              </a:rPr>
              <a:t>&lt;</a:t>
            </a:r>
            <a:r>
              <a:rPr cap="none">
                <a:solidFill>
                  <a:srgbClr val="3F7F7F"/>
                </a:solidFill>
              </a:rPr>
              <a:t>artifactId</a:t>
            </a:r>
            <a:r>
              <a:rPr cap="none">
                <a:solidFill>
                  <a:srgbClr val="008080"/>
                </a:solidFill>
              </a:rPr>
              <a:t>&gt;</a:t>
            </a:r>
            <a:r>
              <a:t>springfox-swagger-ui</a:t>
            </a:r>
            <a:r>
              <a:rPr cap="none">
                <a:solidFill>
                  <a:srgbClr val="008080"/>
                </a:solidFill>
              </a:rPr>
              <a:t>&lt;/</a:t>
            </a:r>
            <a:r>
              <a:rPr cap="none">
                <a:solidFill>
                  <a:srgbClr val="3F7F7F"/>
                </a:solidFill>
              </a:rPr>
              <a:t>artifactId</a:t>
            </a:r>
            <a:r>
              <a:rPr cap="none">
                <a:solidFill>
                  <a:srgbClr val="008080"/>
                </a:solidFill>
              </a:rPr>
              <a:t>&gt;</a:t>
            </a:r>
            <a:endParaRPr cap="none">
              <a:solidFill>
                <a:srgbClr val="008080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t>   </a:t>
            </a:r>
            <a:r>
              <a:rPr cap="none">
                <a:solidFill>
                  <a:srgbClr val="008080"/>
                </a:solidFill>
              </a:rPr>
              <a:t>&lt;</a:t>
            </a:r>
            <a:r>
              <a:rPr cap="none">
                <a:solidFill>
                  <a:srgbClr val="3F7F7F"/>
                </a:solidFill>
              </a:rPr>
              <a:t>version</a:t>
            </a:r>
            <a:r>
              <a:rPr cap="none">
                <a:solidFill>
                  <a:srgbClr val="008080"/>
                </a:solidFill>
              </a:rPr>
              <a:t>&gt;</a:t>
            </a:r>
            <a:r>
              <a:t>2.9.2</a:t>
            </a:r>
            <a:r>
              <a:rPr cap="none">
                <a:solidFill>
                  <a:srgbClr val="008080"/>
                </a:solidFill>
              </a:rPr>
              <a:t>&lt;/</a:t>
            </a:r>
            <a:r>
              <a:rPr cap="none">
                <a:solidFill>
                  <a:srgbClr val="3F7F7F"/>
                </a:solidFill>
              </a:rPr>
              <a:t>version</a:t>
            </a:r>
            <a:r>
              <a:rPr cap="none">
                <a:solidFill>
                  <a:srgbClr val="008080"/>
                </a:solidFill>
              </a:rPr>
              <a:t>&gt;</a:t>
            </a:r>
            <a:endParaRPr cap="none">
              <a:solidFill>
                <a:srgbClr val="008080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cap="none">
                <a:solidFill>
                  <a:srgbClr val="008080"/>
                </a:solidFill>
              </a:rPr>
              <a:t>&lt;/</a:t>
            </a:r>
            <a:r>
              <a:rPr cap="none">
                <a:solidFill>
                  <a:srgbClr val="3F7F7F"/>
                </a:solidFill>
              </a:rPr>
              <a:t>dependency</a:t>
            </a:r>
            <a:r>
              <a:rPr cap="none">
                <a:solidFill>
                  <a:srgbClr val="008080"/>
                </a:solidFill>
              </a:rPr>
              <a:t>&gt;</a:t>
            </a:r>
            <a:endParaRPr cap="none">
              <a:solidFill>
                <a:srgbClr val="008080"/>
              </a:solidFill>
            </a:endParaRPr>
          </a:p>
        </p:txBody>
      </p:sp>
      <p:sp>
        <p:nvSpPr>
          <p:cNvPr id="4" name="Textbox3"/>
          <p:cNvSpPr txBox="1">
            <a:extLst>
              <a:ext uri="smNativeData">
                <pr:smNativeData xmlns:pr="smNativeData" xmlns="smNativeData" val="SMDATA_15_PFEs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NwIAAD/fwAA/38AAAAAAAAJAAAABAAAABVjb2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QcAAC4GAAAxJAAA1AgAABAAAAAmAAAACAAAAP//////////"/>
              </a:ext>
            </a:extLst>
          </p:cNvSpPr>
          <p:nvPr/>
        </p:nvSpPr>
        <p:spPr>
          <a:xfrm>
            <a:off x="1219835" y="1004570"/>
            <a:ext cx="466344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1. Entry in pom.xml file</a:t>
            </a:r>
          </a:p>
        </p:txBody>
      </p:sp>
      <p:sp>
        <p:nvSpPr>
          <p:cNvPr id="5" name="Textbox4"/>
          <p:cNvSpPr txBox="1">
            <a:extLst>
              <a:ext uri="smNativeData">
                <pr:smNativeData xmlns:pr="smNativeData" xmlns="smNativeData" val="SMDATA_15_PFEs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NwIAAD/fwAA/38AAAAAAAAJAAAABAAAAC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gcAAO0aAAAyJAAAkx0AABAAAAAmAAAACAAAAP//////////"/>
              </a:ext>
            </a:extLst>
          </p:cNvSpPr>
          <p:nvPr/>
        </p:nvSpPr>
        <p:spPr>
          <a:xfrm>
            <a:off x="1220470" y="4377055"/>
            <a:ext cx="466344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2. entry in application.properties file</a:t>
            </a:r>
          </a:p>
        </p:txBody>
      </p:sp>
      <p:sp>
        <p:nvSpPr>
          <p:cNvPr id="6" name="Textbox5"/>
          <p:cNvSpPr txBox="1">
            <a:extLst>
              <a:ext uri="smNativeData">
                <pr:smNativeData xmlns:pr="smNativeData" xmlns="smNativeData" val="SMDATA_15_PFEs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Bzb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mAoAAHseAACCKwAAGyEAABAAAAAmAAAACAAAAP//////////"/>
              </a:ext>
            </a:extLst>
          </p:cNvSpPr>
          <p:nvPr/>
        </p:nvSpPr>
        <p:spPr>
          <a:xfrm>
            <a:off x="1722120" y="4954905"/>
            <a:ext cx="5350510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sz="1200" cap="none"/>
              <a:t>spring.mvc.pathmatch.matching-strategy=</a:t>
            </a:r>
            <a:r>
              <a:rPr sz="1200" cap="none">
                <a:solidFill>
                  <a:srgbClr val="2AA198"/>
                </a:solidFill>
              </a:rPr>
              <a:t>ant-path-matcher </a:t>
            </a:r>
            <a:endParaRPr sz="1200" cap="none">
              <a:solidFill>
                <a:srgbClr val="2AA198"/>
              </a:solidFill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7" name="Textbox6"/>
          <p:cNvSpPr txBox="1">
            <a:extLst>
              <a:ext uri="smNativeData">
                <pr:smNativeData xmlns:pr="smNativeData" xmlns="smNativeData" val="SMDATA_15_PFEs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NwIAAD/fwAA/38AAAAAAAAJAAAABAAAAGVVc2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QcAAP0hAACVLAAAhSUAABAAAAAmAAAACAAAAP//////////"/>
              </a:ext>
            </a:extLst>
          </p:cNvSpPr>
          <p:nvPr/>
        </p:nvSpPr>
        <p:spPr>
          <a:xfrm>
            <a:off x="1219835" y="5525135"/>
            <a:ext cx="6027420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3. </a:t>
            </a:r>
            <a:r>
              <a:rPr sz="1200" cap="none">
                <a:solidFill>
                  <a:srgbClr val="646464"/>
                </a:solidFill>
                <a:latin typeface="Menlo" pitchFamily="1" charset="0"/>
                <a:ea typeface="Menlo" pitchFamily="1" charset="0"/>
                <a:cs typeface="Menlo" pitchFamily="1" charset="0"/>
              </a:rPr>
              <a:t>@EnableSwagger2</a:t>
            </a:r>
            <a:endParaRPr sz="1200" cap="none">
              <a:solidFill>
                <a:srgbClr val="000000"/>
              </a:solidFill>
              <a:latin typeface="Menlo" pitchFamily="1" charset="0"/>
              <a:ea typeface="Menlo" pitchFamily="1" charset="0"/>
              <a:cs typeface="Menlo" pitchFamily="1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  <a:latin typeface="Menlo" pitchFamily="1" charset="0"/>
                <a:ea typeface="Menlo" pitchFamily="1" charset="0"/>
                <a:cs typeface="Menlo" pitchFamily="1" charset="0"/>
              </a:defRPr>
            </a:pPr>
            <a:r>
              <a:rPr sz="1200" b="1" cap="none">
                <a:solidFill>
                  <a:srgbClr val="7F0055"/>
                </a:solidFill>
              </a:rPr>
              <a:t>   public</a:t>
            </a:r>
            <a:r>
              <a:rPr sz="1200" cap="none"/>
              <a:t> </a:t>
            </a:r>
            <a:r>
              <a:rPr sz="1200" b="1" cap="none">
                <a:solidFill>
                  <a:srgbClr val="7F0055"/>
                </a:solidFill>
              </a:rPr>
              <a:t>class</a:t>
            </a:r>
            <a:r>
              <a:rPr sz="1200" cap="none"/>
              <a:t> AccessingDataJpaApplication {</a:t>
            </a:r>
            <a:endParaRPr sz="12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PFEs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HoDAADbBAAAIEYAALk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789305"/>
            <a:ext cx="10834370" cy="59931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1"/>
          <p:cNvSpPr txBox="1">
            <a:extLst>
              <a:ext uri="smNativeData">
                <pr:smNativeData xmlns:pr="smNativeData" xmlns="smNativeData" val="SMDATA_15_PFEsYxMAAAAlAAAAEgAAAE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NwIAAD/fwAA/38AAAAAAAAJAAAABAAAAFRV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Pg0AAFMBAABLNgAAIwQAAAAgAAAmAAAACAAAAP//////////"/>
              </a:ext>
            </a:extLst>
          </p:cNvSpPr>
          <p:nvPr/>
        </p:nvSpPr>
        <p:spPr>
          <a:xfrm>
            <a:off x="2152650" y="215265"/>
            <a:ext cx="66732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/>
            </a:pPr>
            <a:r>
              <a:t>http://localhost:8181/swagger-ui.html#/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PFEs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NwIAAD/fwAA/38AAAAAAAAJAAAABAAAAGRvd0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ZRcAAOQPAABwMQAAgxYAAAAAAAAmAAAACAAAAP//////////"/>
              </a:ext>
            </a:extLst>
          </p:cNvSpPr>
          <p:nvPr/>
        </p:nvSpPr>
        <p:spPr>
          <a:xfrm>
            <a:off x="3803015" y="2583180"/>
            <a:ext cx="4233545" cy="1076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6400" cap="none"/>
            </a:pPr>
            <a:r>
              <a:t>Thanks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kailashdimri</cp:lastModifiedBy>
  <cp:revision>0</cp:revision>
  <dcterms:created xsi:type="dcterms:W3CDTF">2022-09-22T02:57:37Z</dcterms:created>
  <dcterms:modified xsi:type="dcterms:W3CDTF">2022-09-22T12:12:44Z</dcterms:modified>
</cp:coreProperties>
</file>