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63" r:id="rId8"/>
    <p:sldId id="264" r:id="rId9"/>
    <p:sldId id="258" r:id="rId10"/>
    <p:sldId id="259" r:id="rId11"/>
    <p:sldId id="260" r:id="rId12"/>
    <p:sldId id="261" r:id="rId13"/>
    <p:sldId id="265" r:id="rId14"/>
    <p:sldId id="267" r:id="rId15"/>
    <p:sldId id="266" r:id="rId16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2553426" val="1050" rev64="64" revOS="1"/>
      <pr:smFileRevision xmlns:pr="smNativeData" xmlns="smNativeData" dt="1662553426" val="101"/>
      <pr:guideOptions xmlns:pr="smNativeData" xmlns="smNativeData" dt="166255342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4" d="100"/>
          <a:sy n="54" d="100"/>
        </p:scale>
        <p:origin x="378" y="1002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Objects="1" showGuides="1">
      <p:cViewPr>
        <p:scale>
          <a:sx n="54" d="100"/>
          <a:sy n="54" d="100"/>
        </p:scale>
        <p:origin x="378" y="1002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0FA7916-588D-AF8F-C342-AEDA370C35F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54BF7C3-8DB8-1E01-F6F3-7B54B9BD002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64B5AC1-8FAB-1EAC-E5F3-79F914BD132C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0B8226-688E-5E74-C0B3-9E21CCFD36CB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9A42D-63F1-EC52-BF01-9507EA4F49C0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B4CE32-7CEA-E138-A40C-8A6D804252DF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89AF84E-00A5-CF0E-EB22-F65BB66C1DA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0D5D786-C8DD-8021-936D-3E749923656B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D454D2-9CC5-81A2-8B6C-6AF71A227D3F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EC015D-13E0-B9F7-AE54-E5A24F1A58B0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08A6DE4-AA8D-DF9B-C332-5CCE237C3509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641C2E8-A6BB-1434-F5F9-50618CB70305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A9F15C0-8E87-CAE3-C927-78B65B693F2D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9BB94B-05F9-CE4F-B723-F31AF76D41A6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87B877-39FB-D24E-B53F-CF1BF671439A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A721B7C-3287-27ED-C9CA-C4B855843F91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B9353A-74D6-ECC3-9801-82967B4F6ED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E789A-D4F7-2B8E-B9C6-22DB36884F7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B5B275-3B94-E044-DA0D-CD11FC432C98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90E1A63-2DF4-5BEC-BAB6-DBB954F84C8E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64B1E38-768B-1EE8-C5F3-80BD50BD33D5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463FE0F-41B9-3608-F7DB-B75DB09501E2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6528643C-7288-7D92-C690-84C72ADE30D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1BE3771-3FCC-EBC1-8206-C9947948749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wIAAD/fwAA/38AAAAAAAAJAAAABAAAABVjb2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VRAAAKgRAADaNQAAZRcAABAAAAAmAAAACAAAAP//////////"/>
              </a:ext>
            </a:extLst>
          </p:cNvSpPr>
          <p:nvPr/>
        </p:nvSpPr>
        <p:spPr>
          <a:xfrm>
            <a:off x="2654935" y="2870200"/>
            <a:ext cx="6099175" cy="932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4800" cap="none"/>
            </a:pPr>
            <a:r>
              <a:t>Git for Version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Uo0Y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HwAAABvAgAAO0oAAP0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740" y="395605"/>
            <a:ext cx="11988165" cy="5129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Uo0Y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l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AAAAAAuBgAAEEoAAOA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570"/>
            <a:ext cx="12039600" cy="51523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xAEAAIEHAACsLwAAGBUAABAAAAAmAAAACAAAAP//////////"/>
              </a:ext>
            </a:extLst>
          </p:cNvSpPr>
          <p:nvPr/>
        </p:nvSpPr>
        <p:spPr>
          <a:xfrm>
            <a:off x="287020" y="1219835"/>
            <a:ext cx="7462520" cy="2209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Created by Linus Torvalds, creator of Linux, in 2005</a:t>
            </a:r>
          </a:p>
          <a:p>
            <a:pPr>
              <a:defRPr sz="2800" cap="none"/>
            </a:pPr>
            <a:r>
              <a:t>–  Came out of Linux development community</a:t>
            </a:r>
          </a:p>
          <a:p>
            <a:pPr>
              <a:defRPr sz="2800" cap="none"/>
            </a:pPr>
            <a:r>
              <a:t>–  Designed to do version control on Linux kernel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Uo0Y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VY29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PMzAACIAwAAg0UAABgV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444865" y="574040"/>
            <a:ext cx="2854960" cy="2854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2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B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4QIAAAQeAACsLwAAlyEAABAAAAAmAAAACAAAAP//////////"/>
              </a:ext>
            </a:extLst>
          </p:cNvSpPr>
          <p:nvPr/>
        </p:nvSpPr>
        <p:spPr>
          <a:xfrm>
            <a:off x="467995" y="4879340"/>
            <a:ext cx="728154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Git website: http://git-scm.com/</a:t>
            </a:r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4QIAAK0YAACsLwAAkx0AABAAAAAmAAAACAAAAP//////////"/>
              </a:ext>
            </a:extLst>
          </p:cNvSpPr>
          <p:nvPr/>
        </p:nvSpPr>
        <p:spPr>
          <a:xfrm>
            <a:off x="467995" y="4011295"/>
            <a:ext cx="7281545" cy="796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Installing &amp; Learn form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UA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wEAANQIAACtRwAAUCMAABAAAAAmAAAACAAAAP//////////"/>
              </a:ext>
            </a:extLst>
          </p:cNvSpPr>
          <p:nvPr/>
        </p:nvSpPr>
        <p:spPr>
          <a:xfrm>
            <a:off x="215265" y="1435100"/>
            <a:ext cx="11436350" cy="430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/>
            </a:pPr>
            <a:r>
              <a:t>Set the name and email for Git to use when you commit:</a:t>
            </a:r>
          </a:p>
          <a:p>
            <a:pPr>
              <a:defRPr sz="2800" cap="none"/>
            </a:pPr>
          </a:p>
          <a:p>
            <a:pPr>
              <a:defRPr sz="2800" cap="none"/>
            </a:pPr>
            <a:r>
              <a:t> 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–  git config --global user.name "Bugs Bunny"</a:t>
            </a:r>
            <a:endParaRPr cap="none">
              <a:solidFill>
                <a:schemeClr val="folHlink"/>
              </a:solidFill>
              <a:latin typeface="Basic Roman" pitchFamily="1" charset="0"/>
              <a:ea typeface="Basic Roman" pitchFamily="1" charset="0"/>
              <a:cs typeface="Basic Roman" pitchFamily="1" charset="0"/>
            </a:endParaRPr>
          </a:p>
          <a:p>
            <a:pPr>
              <a:defRPr sz="2800" cap="none"/>
            </a:pPr>
            <a:r>
              <a:t>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 –  git config --global user.email bugs@gmail.com</a:t>
            </a:r>
            <a:r>
              <a:rPr cap="none">
                <a:latin typeface="American Typewriter" pitchFamily="1" charset="0"/>
                <a:ea typeface="American Typewriter" pitchFamily="1" charset="0"/>
                <a:cs typeface="American Typewriter" pitchFamily="1" charset="0"/>
              </a:rPr>
              <a:t> </a:t>
            </a:r>
            <a:endParaRPr cap="none">
              <a:latin typeface="American Typewriter" pitchFamily="1" charset="0"/>
              <a:ea typeface="American Typewriter" pitchFamily="1" charset="0"/>
              <a:cs typeface="American Typewriter" pitchFamily="1" charset="0"/>
            </a:endParaRPr>
          </a:p>
          <a:p>
            <a:pPr>
              <a:defRPr sz="2800" cap="none">
                <a:latin typeface="American Typewriter" pitchFamily="1" charset="0"/>
                <a:ea typeface="American Typewriter" pitchFamily="1" charset="0"/>
                <a:cs typeface="American Typewriter" pitchFamily="1" charset="0"/>
              </a:defRPr>
            </a:pPr>
          </a:p>
          <a:p>
            <a:pPr>
              <a:defRPr sz="2400" cap="none"/>
            </a:pPr>
            <a:r>
              <a:t>–  To verify these values you can call below command</a:t>
            </a:r>
          </a:p>
          <a:p>
            <a:pPr>
              <a:defRPr sz="2800" cap="none"/>
            </a:pPr>
            <a:r>
              <a:t>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 -  git config –list </a:t>
            </a:r>
            <a:endParaRPr cap="none">
              <a:solidFill>
                <a:schemeClr val="folHlink"/>
              </a:solidFill>
              <a:latin typeface="Basic Roman" pitchFamily="1" charset="0"/>
              <a:ea typeface="Basic Roman" pitchFamily="1" charset="0"/>
              <a:cs typeface="Basic Roman" pitchFamily="1" charset="0"/>
            </a:endParaRPr>
          </a:p>
          <a:p>
            <a:pPr>
              <a:defRPr sz="2800" cap="none"/>
            </a:pPr>
          </a:p>
          <a:p>
            <a:pPr>
              <a:defRPr sz="2400" cap="none"/>
            </a:pPr>
            <a:r>
              <a:t>•  Set the editor that is used for writing commit messages:</a:t>
            </a:r>
          </a:p>
          <a:p>
            <a:pPr>
              <a:defRPr sz="2800" cap="none"/>
            </a:pPr>
            <a:r>
              <a:t> 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–  git config --global core.editor nano • </a:t>
            </a:r>
            <a:r>
              <a:t>(it is vim by default)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B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RIAAKYCAABwMQAAvQUAABAAAAAmAAAACAAAAP//////////"/>
              </a:ext>
            </a:extLst>
          </p:cNvSpPr>
          <p:nvPr/>
        </p:nvSpPr>
        <p:spPr>
          <a:xfrm>
            <a:off x="2941955" y="430530"/>
            <a:ext cx="5094605" cy="502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 b="1" cap="none"/>
            </a:pPr>
            <a:r>
              <a:t>Initial Git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RBXz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xgAAOIAAAAdMAAAVgUAABAAAAAmAAAACAAAAP//////////"/>
              </a:ext>
            </a:extLst>
          </p:cNvSpPr>
          <p:nvPr/>
        </p:nvSpPr>
        <p:spPr>
          <a:xfrm>
            <a:off x="3989705" y="143510"/>
            <a:ext cx="3831590" cy="72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 cap="none"/>
            </a:pPr>
            <a:r>
              <a:t>Creating a Git repo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QA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cAAAAIEHAAC3SQAAKygAABAAAAAmAAAACAAAAP//////////"/>
              </a:ext>
            </a:extLst>
          </p:cNvSpPr>
          <p:nvPr/>
        </p:nvSpPr>
        <p:spPr>
          <a:xfrm>
            <a:off x="71120" y="1219835"/>
            <a:ext cx="11911965" cy="53098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/>
            </a:pPr>
            <a:r>
              <a:t>•  To create a new</a:t>
            </a:r>
            <a:r>
              <a:rPr b="1" cap="none"/>
              <a:t> </a:t>
            </a:r>
            <a:r>
              <a:rPr sz="2800" b="1" cap="none"/>
              <a:t>local Git repo</a:t>
            </a:r>
            <a:r>
              <a:t> in your current directory:</a:t>
            </a:r>
          </a:p>
          <a:p>
            <a:pPr>
              <a:defRPr sz="2800" cap="none"/>
            </a:pPr>
            <a:r>
              <a:t>   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 –  git init</a:t>
            </a:r>
            <a:endParaRPr cap="none">
              <a:solidFill>
                <a:schemeClr val="folHlink"/>
              </a:solidFill>
              <a:latin typeface="Basic Roman" pitchFamily="1" charset="0"/>
              <a:ea typeface="Basic Roman" pitchFamily="1" charset="0"/>
              <a:cs typeface="Basic Roman" pitchFamily="1" charset="0"/>
            </a:endParaRPr>
          </a:p>
          <a:p>
            <a:pPr>
              <a:defRPr sz="2400" cap="none"/>
            </a:pPr>
            <a:r>
              <a:t>• This will create a .git directory in your current directory. </a:t>
            </a:r>
          </a:p>
          <a:p>
            <a:pPr>
              <a:defRPr sz="2400" cap="none"/>
            </a:pPr>
            <a:r>
              <a:t>• Then you can commit files in that directory into the repo.</a:t>
            </a:r>
          </a:p>
          <a:p>
            <a:pPr>
              <a:defRPr sz="2800" cap="none">
                <a:latin typeface="American Typewriter Semibold" pitchFamily="1" charset="0"/>
                <a:ea typeface="American Typewriter Semibold" pitchFamily="1" charset="0"/>
                <a:cs typeface="American Typewriter Semibold" pitchFamily="1" charset="0"/>
              </a:defRPr>
            </a:pPr>
            <a:r>
              <a:t>   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–  git add filename</a:t>
            </a:r>
            <a:endParaRPr cap="none">
              <a:solidFill>
                <a:schemeClr val="folHlink"/>
              </a:solidFill>
              <a:latin typeface="Basic Roman" pitchFamily="1" charset="0"/>
              <a:ea typeface="Basic Roman" pitchFamily="1" charset="0"/>
              <a:cs typeface="Basic Roman" pitchFamily="1" charset="0"/>
            </a:endParaRPr>
          </a:p>
          <a:p>
            <a:pPr>
              <a:defRPr sz="2800" cap="none">
                <a:latin typeface="American Typewriter Semibold" pitchFamily="1" charset="0"/>
                <a:ea typeface="American Typewriter Semibold" pitchFamily="1" charset="0"/>
                <a:cs typeface="American Typewriter Semibold" pitchFamily="1" charset="0"/>
              </a:defRPr>
            </a:pPr>
            <a:r>
              <a:t>   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–  git commit –m "commit message"</a:t>
            </a:r>
            <a:endParaRPr cap="none">
              <a:solidFill>
                <a:schemeClr val="folHlink"/>
              </a:solidFill>
              <a:latin typeface="Basic Roman" pitchFamily="1" charset="0"/>
              <a:ea typeface="Basic Roman" pitchFamily="1" charset="0"/>
              <a:cs typeface="Basic Roman" pitchFamily="1" charset="0"/>
            </a:endParaRPr>
          </a:p>
          <a:p>
            <a:pPr>
              <a:defRPr sz="2800" cap="none">
                <a:latin typeface="American Typewriter Semibold" pitchFamily="1" charset="0"/>
                <a:ea typeface="American Typewriter Semibold" pitchFamily="1" charset="0"/>
                <a:cs typeface="American Typewriter Semibold" pitchFamily="1" charset="0"/>
              </a:defRPr>
            </a:pPr>
          </a:p>
          <a:p>
            <a:pPr>
              <a:defRPr sz="2800" cap="none"/>
            </a:pPr>
            <a:r>
              <a:t>•  </a:t>
            </a:r>
            <a:r>
              <a:rPr sz="2400" cap="none"/>
              <a:t>To </a:t>
            </a:r>
            <a:r>
              <a:rPr b="1" cap="none"/>
              <a:t>clone a remote repo</a:t>
            </a:r>
            <a:r>
              <a:rPr sz="2400" cap="none"/>
              <a:t> to your current directory: </a:t>
            </a:r>
            <a:endParaRPr sz="2400" cap="none"/>
          </a:p>
          <a:p>
            <a:pPr>
              <a:defRPr sz="2800" cap="none">
                <a:latin typeface="American Typewriter Semibold" pitchFamily="1" charset="0"/>
                <a:ea typeface="American Typewriter Semibold" pitchFamily="1" charset="0"/>
                <a:cs typeface="American Typewriter Semibold" pitchFamily="1" charset="0"/>
              </a:defRPr>
            </a:pPr>
            <a:r>
              <a:t>   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–  git clone url localDirectoryName</a:t>
            </a:r>
            <a:r>
              <a:t> </a:t>
            </a:r>
            <a:r>
              <a:rPr cap="none">
                <a:solidFill>
                  <a:srgbClr val="FF0000"/>
                </a:solidFill>
              </a:rPr>
              <a:t>( important command)</a:t>
            </a:r>
            <a:endParaRPr cap="none">
              <a:solidFill>
                <a:srgbClr val="FF0000"/>
              </a:solidFill>
            </a:endParaRPr>
          </a:p>
          <a:p>
            <a:pPr>
              <a:defRPr sz="2800" cap="none">
                <a:latin typeface="American Typewriter Semibold" pitchFamily="1" charset="0"/>
                <a:ea typeface="American Typewriter Semibold" pitchFamily="1" charset="0"/>
                <a:cs typeface="American Typewriter Semibold" pitchFamily="1" charset="0"/>
              </a:defRPr>
            </a:pPr>
          </a:p>
          <a:p>
            <a:pPr>
              <a:defRPr sz="2400" cap="none"/>
            </a:pPr>
            <a:r>
              <a:t>• This will create the given local directory, containing a working copy of the files from the repo, and a .git directory (used to hold the staging area and your actual local repo)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B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BgAAHEAAABCKwAAagQAABAAAAAmAAAACAAAAP//////////"/>
              </a:ext>
            </a:extLst>
          </p:cNvSpPr>
          <p:nvPr/>
        </p:nvSpPr>
        <p:spPr>
          <a:xfrm>
            <a:off x="4018280" y="71755"/>
            <a:ext cx="3013710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 cap="none"/>
            </a:pPr>
            <a:r>
              <a:t>Git Commands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Uo0Y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VY29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C4GAAAIBQAAp0IAAJw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817880"/>
            <a:ext cx="9830435" cy="57835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B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cw8AAFMBAADqPAAAnwYAABAAAAAmAAAACAAAAP//////////"/>
              </a:ext>
            </a:extLst>
          </p:cNvSpPr>
          <p:nvPr/>
        </p:nvSpPr>
        <p:spPr>
          <a:xfrm>
            <a:off x="2511425" y="215265"/>
            <a:ext cx="7390765" cy="861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4800" b="1" cap="none">
                <a:solidFill>
                  <a:srgbClr val="000000"/>
                </a:solidFill>
                <a:latin typeface="Tahoma-Bold" pitchFamily="0" charset="0"/>
                <a:ea typeface="Tahoma-Bold" pitchFamily="0" charset="0"/>
                <a:cs typeface="Tahoma-Bold" pitchFamily="0" charset="0"/>
              </a:defRPr>
            </a:pPr>
            <a:r>
              <a:t>Add and commit a file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AA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RQIAABAHAADWSAAA9iUAABAAAAAmAAAACAAAAP//////////"/>
              </a:ext>
            </a:extLst>
          </p:cNvSpPr>
          <p:nvPr/>
        </p:nvSpPr>
        <p:spPr>
          <a:xfrm>
            <a:off x="368935" y="1148080"/>
            <a:ext cx="11471275" cy="5022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/>
            </a:pPr>
            <a:r>
              <a:t>•  The first time we ask a file to be tracked, and every time before we commit a file, we must add it to the staging area:</a:t>
            </a:r>
          </a:p>
          <a:p>
            <a:pPr/>
            <a:r>
              <a:t>                </a:t>
            </a:r>
            <a:r>
              <a:rPr sz="2800" cap="none">
                <a:solidFill>
                  <a:schemeClr val="folHlink"/>
                </a:solidFill>
              </a:rPr>
              <a:t>–  git add Hello.java Goodbye.java</a:t>
            </a:r>
            <a:endParaRPr sz="2800" cap="none">
              <a:solidFill>
                <a:schemeClr val="folHlink"/>
              </a:solidFill>
            </a:endParaRPr>
          </a:p>
          <a:p>
            <a:pPr>
              <a:defRPr sz="2400" cap="none"/>
            </a:pPr>
            <a:r>
              <a:t>                 • Takes a snapshot of these files, adds them to the staging area.</a:t>
            </a:r>
          </a:p>
          <a:p>
            <a:pPr>
              <a:defRPr sz="2400" cap="none"/>
            </a:pPr>
            <a:r>
              <a:t>                 • In older VCS, "add" means "start tracking this file." In Git, "add" means "add to</a:t>
            </a:r>
          </a:p>
          <a:p>
            <a:pPr>
              <a:defRPr sz="2400" cap="none"/>
            </a:pPr>
            <a:r>
              <a:t>                    staging area" so it will be part of the next commit.</a:t>
            </a:r>
          </a:p>
          <a:p>
            <a:pPr>
              <a:defRPr sz="2400" cap="none"/>
            </a:pPr>
            <a:r>
              <a:t>•  To move staged changes into the repo, we commit:</a:t>
            </a:r>
          </a:p>
          <a:p>
            <a:pPr/>
            <a:r>
              <a:t>               </a:t>
            </a:r>
            <a:r>
              <a:rPr sz="2800" cap="none">
                <a:solidFill>
                  <a:schemeClr val="folHlink"/>
                </a:solidFill>
              </a:rPr>
              <a:t>–  git commit –m "Fixing bug #22"</a:t>
            </a:r>
            <a:endParaRPr sz="2800" cap="none">
              <a:solidFill>
                <a:schemeClr val="folHlink"/>
              </a:solidFill>
            </a:endParaRPr>
          </a:p>
          <a:p>
            <a:pPr>
              <a:defRPr sz="2400" cap="none"/>
            </a:pPr>
            <a:r>
              <a:t>•  To undo changes on a file before you have committed it:</a:t>
            </a:r>
          </a:p>
          <a:p>
            <a:pPr/>
            <a:r>
              <a:rPr sz="2800" cap="none">
                <a:solidFill>
                  <a:schemeClr val="folHlink"/>
                </a:solidFill>
              </a:rPr>
              <a:t>         –  git reset HEAD -- filename</a:t>
            </a:r>
            <a:r>
              <a:t> </a:t>
            </a:r>
            <a:r>
              <a:rPr sz="2400" cap="none"/>
              <a:t>(unstages the file)</a:t>
            </a:r>
            <a:endParaRPr sz="2400" cap="none"/>
          </a:p>
          <a:p>
            <a:pPr/>
            <a:r>
              <a:rPr sz="2800" cap="none">
                <a:solidFill>
                  <a:schemeClr val="folHlink"/>
                </a:solidFill>
              </a:rPr>
              <a:t>         –  git checkout -- filename </a:t>
            </a:r>
            <a:r>
              <a:rPr sz="2400" cap="none"/>
              <a:t>(undoes your changes) </a:t>
            </a:r>
            <a:endParaRPr sz="2400" cap="none"/>
          </a:p>
          <a:p>
            <a:pPr/>
            <a:r>
              <a:rPr sz="2400" cap="none"/>
              <a:t>           –  All these commands are acting on your local version of repo.</a:t>
            </a:r>
            <a:endParaRPr sz="24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cw8AANcAAAAfPwAA8gcAABAAAAAmAAAACAAAAP//////////"/>
              </a:ext>
            </a:extLst>
          </p:cNvSpPr>
          <p:nvPr/>
        </p:nvSpPr>
        <p:spPr>
          <a:xfrm>
            <a:off x="2511425" y="136525"/>
            <a:ext cx="7749540" cy="1155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4400" b="1" cap="none">
                <a:solidFill>
                  <a:srgbClr val="000000"/>
                </a:solidFill>
                <a:latin typeface="Tahoma-Bold" pitchFamily="0" charset="0"/>
                <a:ea typeface="Tahoma-Bold" pitchFamily="0" charset="0"/>
                <a:cs typeface="Tahoma-Bold" pitchFamily="0" charset="0"/>
              </a:defRPr>
            </a:pPr>
            <a:r>
              <a:t>Viewing/undoing changes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A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wYAAIEHAABoRAAAZyYAABAAAAAmAAAACAAAAP//////////"/>
              </a:ext>
            </a:extLst>
          </p:cNvSpPr>
          <p:nvPr/>
        </p:nvSpPr>
        <p:spPr>
          <a:xfrm>
            <a:off x="1089025" y="1219835"/>
            <a:ext cx="10031095" cy="5022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rPr sz="2400" cap="none"/>
              <a:t>•  To view status of files in working directory and staging area:</a:t>
            </a:r>
            <a:r>
              <a:t> </a:t>
            </a:r>
          </a:p>
          <a:p>
            <a:pPr/>
            <a:r>
              <a:t>        </a:t>
            </a:r>
            <a:r>
              <a:rPr sz="2800" cap="none">
                <a:solidFill>
                  <a:schemeClr val="folHlink"/>
                </a:solidFill>
              </a:rPr>
              <a:t> –  git status or git status –s (short version)</a:t>
            </a:r>
            <a:endParaRPr sz="2800" cap="none">
              <a:solidFill>
                <a:schemeClr val="folHlink"/>
              </a:solidFill>
            </a:endParaRPr>
          </a:p>
          <a:p>
            <a:pPr>
              <a:defRPr sz="2400" cap="none"/>
            </a:pPr>
            <a:r>
              <a:t>•  To see what is modified but unstaged: </a:t>
            </a:r>
          </a:p>
          <a:p>
            <a:pPr/>
            <a:r>
              <a:t>         </a:t>
            </a:r>
            <a:r>
              <a:rPr sz="2800" cap="none">
                <a:solidFill>
                  <a:schemeClr val="folHlink"/>
                </a:solidFill>
              </a:rPr>
              <a:t> –  git diff</a:t>
            </a:r>
            <a:endParaRPr sz="2800" cap="none">
              <a:solidFill>
                <a:schemeClr val="folHlink"/>
              </a:solidFill>
            </a:endParaRPr>
          </a:p>
          <a:p>
            <a:pPr>
              <a:defRPr sz="2400" cap="none"/>
            </a:pPr>
            <a:r>
              <a:t>•  To see a list of staged changes: </a:t>
            </a:r>
          </a:p>
          <a:p>
            <a:pPr/>
            <a:r>
              <a:t>           </a:t>
            </a:r>
            <a:r>
              <a:rPr sz="2800" cap="none">
                <a:solidFill>
                  <a:schemeClr val="folHlink"/>
                </a:solidFill>
              </a:rPr>
              <a:t>–  git diff --cached</a:t>
            </a:r>
            <a:endParaRPr sz="2800" cap="none">
              <a:solidFill>
                <a:schemeClr val="folHlink"/>
              </a:solidFill>
            </a:endParaRPr>
          </a:p>
          <a:p>
            <a:pPr>
              <a:defRPr sz="2400" cap="none"/>
            </a:pPr>
            <a:r>
              <a:t>•  To see a log of all changes in your local repo:</a:t>
            </a:r>
          </a:p>
          <a:p>
            <a:pPr/>
            <a:r>
              <a:t>          </a:t>
            </a:r>
            <a:r>
              <a:rPr sz="2800" cap="none">
                <a:solidFill>
                  <a:schemeClr val="folHlink"/>
                </a:solidFill>
              </a:rPr>
              <a:t>–  git log or git log --oneline </a:t>
            </a:r>
            <a:r>
              <a:rPr sz="2400" cap="none"/>
              <a:t>(shorter version) 1677b2d Edited first line of readme</a:t>
            </a:r>
            <a:endParaRPr sz="2400" cap="none"/>
          </a:p>
          <a:p>
            <a:pPr>
              <a:defRPr sz="2400" cap="none"/>
            </a:pPr>
            <a:r>
              <a:t>                  258efa7 Added line to readme</a:t>
            </a:r>
          </a:p>
          <a:p>
            <a:pPr>
              <a:defRPr sz="2400" cap="none"/>
            </a:pPr>
            <a:r>
              <a:t>                  0e52da7 Initial commit</a:t>
            </a:r>
          </a:p>
          <a:p>
            <a:pPr>
              <a:defRPr sz="2400" cap="none"/>
            </a:pPr>
            <a:r>
              <a:t>                  • git log -5 (to show only the 5 most recent updates),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BVjb2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xhAAAB0AAACMOgAAvQUAABAAAAAmAAAACAAAAP//////////"/>
              </a:ext>
            </a:extLst>
          </p:cNvSpPr>
          <p:nvPr/>
        </p:nvSpPr>
        <p:spPr>
          <a:xfrm>
            <a:off x="2726690" y="18415"/>
            <a:ext cx="679069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 b="1" cap="none">
                <a:solidFill>
                  <a:srgbClr val="FFFFFF"/>
                </a:solidFill>
                <a:latin typeface="Tahoma-Bold" pitchFamily="0" charset="0"/>
                <a:ea typeface="Tahoma-Bold" pitchFamily="0" charset="0"/>
                <a:cs typeface="Tahoma-Bold" pitchFamily="0" charset="0"/>
              </a:defRPr>
            </a:pPr>
            <a:r>
              <a:rPr cap="none">
                <a:solidFill>
                  <a:srgbClr val="000000"/>
                </a:solidFill>
              </a:rPr>
              <a:t>Branching</a:t>
            </a:r>
            <a:r>
              <a:rPr cap="none">
                <a:solidFill>
                  <a:srgbClr val="333333"/>
                </a:solidFill>
              </a:rPr>
              <a:t> and merging</a:t>
            </a:r>
            <a:endParaRPr cap="none">
              <a:solidFill>
                <a:srgbClr val="333333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A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QIAAAkLAADVSAAADSkAABAAAAAmAAAACAAAAP//////////"/>
              </a:ext>
            </a:extLst>
          </p:cNvSpPr>
          <p:nvPr/>
        </p:nvSpPr>
        <p:spPr>
          <a:xfrm>
            <a:off x="358775" y="1793875"/>
            <a:ext cx="11480800" cy="4879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/>
            </a:pPr>
            <a:r>
              <a:t>Git uses branching heavily to switch between multiple tasks.</a:t>
            </a:r>
          </a:p>
          <a:p>
            <a:pPr>
              <a:defRPr sz="2400" cap="none"/>
            </a:pPr>
            <a:r>
              <a:t>      •  To create a new local branch:</a:t>
            </a:r>
          </a:p>
          <a:p>
            <a:pPr/>
            <a:r>
              <a:t>                      </a:t>
            </a:r>
            <a:r>
              <a:rPr sz="2800" cap="none">
                <a:solidFill>
                  <a:schemeClr val="folHlink"/>
                </a:solidFill>
              </a:rPr>
              <a:t>–  git branch name   </a:t>
            </a:r>
            <a:r>
              <a:rPr sz="2400" cap="none">
                <a:solidFill>
                  <a:srgbClr val="FF0000"/>
                </a:solidFill>
              </a:rPr>
              <a:t> git checkout -b student</a:t>
            </a:r>
            <a:endParaRPr sz="1100" cap="none">
              <a:solidFill>
                <a:srgbClr val="000000"/>
              </a:solidFill>
              <a:latin typeface="Menlo-Regular" pitchFamily="0" charset="0"/>
              <a:ea typeface="Menlo-Regular" pitchFamily="0" charset="0"/>
              <a:cs typeface="Menlo-Regular" pitchFamily="0" charset="0"/>
            </a:endParaRPr>
          </a:p>
          <a:p>
            <a:pPr/>
            <a:r>
              <a:t>        •  To list all local branches: (* = current branch)</a:t>
            </a:r>
          </a:p>
          <a:p>
            <a:pPr/>
            <a:r>
              <a:t>                   </a:t>
            </a:r>
            <a:r>
              <a:rPr sz="2800" cap="none">
                <a:solidFill>
                  <a:schemeClr val="folHlink"/>
                </a:solidFill>
              </a:rPr>
              <a:t>   –  git branch</a:t>
            </a:r>
            <a:endParaRPr sz="2800" cap="none">
              <a:solidFill>
                <a:schemeClr val="folHlink"/>
              </a:solidFill>
            </a:endParaRPr>
          </a:p>
          <a:p>
            <a:pPr/>
            <a:r>
              <a:t>  </a:t>
            </a:r>
            <a:r>
              <a:rPr sz="2400" cap="none"/>
              <a:t>      •  To switch to a given local branch:</a:t>
            </a:r>
            <a:endParaRPr sz="2400" cap="none"/>
          </a:p>
          <a:p>
            <a:pPr/>
            <a:r>
              <a:t>                </a:t>
            </a:r>
            <a:r>
              <a:rPr sz="2600" cap="none">
                <a:solidFill>
                  <a:schemeClr val="folHlink"/>
                </a:solidFill>
              </a:rPr>
              <a:t>      –  git checkout branchname</a:t>
            </a:r>
            <a:endParaRPr sz="2600" cap="none">
              <a:solidFill>
                <a:schemeClr val="folHlink"/>
              </a:solidFill>
            </a:endParaRPr>
          </a:p>
          <a:p>
            <a:pPr/>
            <a:r>
              <a:t>        </a:t>
            </a:r>
            <a:r>
              <a:rPr sz="2400" cap="none"/>
              <a:t>  •  To merge changes from a branch into the local master: </a:t>
            </a:r>
            <a:endParaRPr sz="2400" cap="none"/>
          </a:p>
          <a:p>
            <a:pPr>
              <a:defRPr cap="none">
                <a:solidFill>
                  <a:schemeClr val="folHlink"/>
                </a:solidFill>
              </a:defRPr>
            </a:pPr>
            <a:r>
              <a:t>                 </a:t>
            </a:r>
            <a:r>
              <a:rPr sz="2800" cap="none"/>
              <a:t>     –  git checkout master</a:t>
            </a:r>
            <a:endParaRPr sz="2800" cap="none"/>
          </a:p>
          <a:p>
            <a:pPr>
              <a:defRPr sz="2800" cap="none">
                <a:solidFill>
                  <a:schemeClr val="folHlink"/>
                </a:solidFill>
              </a:defRPr>
            </a:pPr>
            <a:r>
              <a:t>                –  git merge branchname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B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8gcAAGgAAAA9PgAAnwYAABAAAAAmAAAACAAAAP//////////"/>
              </a:ext>
            </a:extLst>
          </p:cNvSpPr>
          <p:nvPr/>
        </p:nvSpPr>
        <p:spPr>
          <a:xfrm>
            <a:off x="1291590" y="66040"/>
            <a:ext cx="8825865" cy="1010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4400" b="1" cap="none">
                <a:solidFill>
                  <a:srgbClr val="000000"/>
                </a:solidFill>
                <a:latin typeface="Tahoma-Bold" pitchFamily="0" charset="0"/>
                <a:ea typeface="Tahoma-Bold" pitchFamily="0" charset="0"/>
                <a:cs typeface="Tahoma-Bold" pitchFamily="0" charset="0"/>
              </a:defRPr>
            </a:pPr>
            <a:r>
              <a:t>Interaction w/ remote repo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w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xAEAACcKAAA4SQAAKx4AABAAAAAmAAAACAAAAP//////////"/>
              </a:ext>
            </a:extLst>
          </p:cNvSpPr>
          <p:nvPr/>
        </p:nvSpPr>
        <p:spPr>
          <a:xfrm>
            <a:off x="287020" y="1650365"/>
            <a:ext cx="11615420" cy="3253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/>
            </a:pPr>
            <a:r>
              <a:t>•  Push your local changes to the remote repo.</a:t>
            </a:r>
          </a:p>
          <a:p>
            <a:pPr>
              <a:defRPr sz="2400" cap="none"/>
            </a:pPr>
            <a:r>
              <a:t>•  Pull from remote repo to get most recent changes.</a:t>
            </a:r>
          </a:p>
          <a:p>
            <a:pPr>
              <a:defRPr sz="2400" cap="none"/>
            </a:pPr>
            <a:r>
              <a:t>       –  (fix conflicts if necessary, add/commit them to your local repo)</a:t>
            </a:r>
          </a:p>
          <a:p>
            <a:pPr>
              <a:defRPr sz="2400" cap="none"/>
            </a:pPr>
            <a:r>
              <a:t>       •  To fetch the most recent updates from the remote repo into</a:t>
            </a:r>
          </a:p>
          <a:p>
            <a:pPr>
              <a:defRPr sz="2400" cap="none"/>
            </a:pPr>
            <a:r>
              <a:t>your local repo, and put them into your working directory:</a:t>
            </a:r>
          </a:p>
          <a:p>
            <a:pPr/>
            <a:r>
              <a:t>         </a:t>
            </a:r>
            <a:r>
              <a:rPr sz="2800" cap="none">
                <a:solidFill>
                  <a:schemeClr val="folHlink"/>
                </a:solidFill>
              </a:rPr>
              <a:t>–  git pull origin master</a:t>
            </a:r>
            <a:endParaRPr sz="2800" cap="none">
              <a:solidFill>
                <a:schemeClr val="folHlink"/>
              </a:solidFill>
            </a:endParaRPr>
          </a:p>
          <a:p>
            <a:pPr>
              <a:defRPr sz="2400" cap="none"/>
            </a:pPr>
            <a:r>
              <a:t>•  To put your changes from your local repo in the remote repo: </a:t>
            </a:r>
          </a:p>
          <a:p>
            <a:pPr/>
            <a:r>
              <a:t>        </a:t>
            </a:r>
            <a:r>
              <a:rPr sz="2800" cap="none">
                <a:solidFill>
                  <a:schemeClr val="folHlink"/>
                </a:solidFill>
              </a:rPr>
              <a:t> –  git push origin master</a:t>
            </a:r>
            <a:endParaRPr sz="2800" cap="none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kailashdimri</cp:lastModifiedBy>
  <cp:revision>0</cp:revision>
  <dcterms:created xsi:type="dcterms:W3CDTF">2022-09-05T07:41:28Z</dcterms:created>
  <dcterms:modified xsi:type="dcterms:W3CDTF">2022-09-07T12:23:46Z</dcterms:modified>
</cp:coreProperties>
</file>