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8" r:id="rId2"/>
    <p:sldId id="292" r:id="rId3"/>
    <p:sldId id="288" r:id="rId4"/>
    <p:sldId id="295" r:id="rId5"/>
    <p:sldId id="296" r:id="rId6"/>
    <p:sldId id="298" r:id="rId7"/>
    <p:sldId id="286" r:id="rId8"/>
    <p:sldId id="287" r:id="rId9"/>
    <p:sldId id="289" r:id="rId10"/>
    <p:sldId id="285" r:id="rId11"/>
    <p:sldId id="297" r:id="rId12"/>
    <p:sldId id="293" r:id="rId13"/>
    <p:sldId id="283" r:id="rId14"/>
    <p:sldId id="279" r:id="rId15"/>
    <p:sldId id="281" r:id="rId16"/>
    <p:sldId id="294"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97F"/>
    <a:srgbClr val="0439A5"/>
    <a:srgbClr val="294C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2"/>
    <p:restoredTop sz="83744"/>
  </p:normalViewPr>
  <p:slideViewPr>
    <p:cSldViewPr snapToGrid="0" snapToObjects="1">
      <p:cViewPr varScale="1">
        <p:scale>
          <a:sx n="130" d="100"/>
          <a:sy n="130" d="100"/>
        </p:scale>
        <p:origin x="14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FCC2E-2193-EA4F-B860-60348B945EE0}" type="datetimeFigureOut">
              <a:rPr lang="en-US" smtClean="0"/>
              <a:t>1/25/20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C76DB-B869-5249-88B0-522B6410C2EC}" type="slidenum">
              <a:rPr lang="en-US" smtClean="0"/>
              <a:t>‹#›</a:t>
            </a:fld>
            <a:endParaRPr lang="en-US"/>
          </a:p>
        </p:txBody>
      </p:sp>
    </p:spTree>
    <p:extLst>
      <p:ext uri="{BB962C8B-B14F-4D97-AF65-F5344CB8AC3E}">
        <p14:creationId xmlns:p14="http://schemas.microsoft.com/office/powerpoint/2010/main" val="682470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Rosenfeld Media conducted a survey with quantitative, free-text, and mixed questions. They received more responses than were feasible to effectively analyze manually.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client to automate the process of extracting information from surveys to create survey-respondent profiles. </a:t>
            </a:r>
          </a:p>
          <a:p>
            <a:endParaRPr lang="en-US" dirty="0"/>
          </a:p>
        </p:txBody>
      </p:sp>
      <p:sp>
        <p:nvSpPr>
          <p:cNvPr id="4" name="Slide Number Placeholder 3"/>
          <p:cNvSpPr>
            <a:spLocks noGrp="1"/>
          </p:cNvSpPr>
          <p:nvPr>
            <p:ph type="sldNum" sz="quarter" idx="5"/>
          </p:nvPr>
        </p:nvSpPr>
        <p:spPr/>
        <p:txBody>
          <a:bodyPr/>
          <a:lstStyle/>
          <a:p>
            <a:fld id="{F0EC76DB-B869-5249-88B0-522B6410C2EC}" type="slidenum">
              <a:rPr lang="en-US" smtClean="0"/>
              <a:t>2</a:t>
            </a:fld>
            <a:endParaRPr lang="en-US"/>
          </a:p>
        </p:txBody>
      </p:sp>
    </p:spTree>
    <p:extLst>
      <p:ext uri="{BB962C8B-B14F-4D97-AF65-F5344CB8AC3E}">
        <p14:creationId xmlns:p14="http://schemas.microsoft.com/office/powerpoint/2010/main" val="384348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C76DB-B869-5249-88B0-522B6410C2EC}" type="slidenum">
              <a:rPr lang="en-US" smtClean="0"/>
              <a:t>3</a:t>
            </a:fld>
            <a:endParaRPr lang="en-US"/>
          </a:p>
        </p:txBody>
      </p:sp>
    </p:spTree>
    <p:extLst>
      <p:ext uri="{BB962C8B-B14F-4D97-AF65-F5344CB8AC3E}">
        <p14:creationId xmlns:p14="http://schemas.microsoft.com/office/powerpoint/2010/main" val="1299079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Kevin </a:t>
            </a:r>
            <a:r>
              <a:rPr lang="en-US" dirty="0" err="1"/>
              <a:t>Eliasen</a:t>
            </a:r>
            <a:r>
              <a:rPr lang="en-US" dirty="0"/>
              <a:t>. Dom Pedrotti and I worked on the quantitative side of the survey results. We found that we could re-create the personas created by Rosenfeld Media, but the quantitative data did produce specific drivers as to which people within each persona where more likely to attend conferences. We then split the data into two personas – people who have and wish to continue to attend conferences and people who are less likely to attend. That’s when we found some distinct differences. For example, people who attend conferences are more likely to consume other instructional materials. So if you’re part of a conference, sell your book.</a:t>
            </a:r>
          </a:p>
          <a:p>
            <a:endParaRPr lang="en-US" dirty="0"/>
          </a:p>
          <a:p>
            <a:endParaRPr lang="en-US" dirty="0"/>
          </a:p>
          <a:p>
            <a:endParaRPr lang="en-US" dirty="0"/>
          </a:p>
          <a:p>
            <a:r>
              <a:rPr lang="en-US" dirty="0"/>
              <a:t>Based on how survey respondent answered question ##.</a:t>
            </a:r>
          </a:p>
        </p:txBody>
      </p:sp>
      <p:sp>
        <p:nvSpPr>
          <p:cNvPr id="4" name="Slide Number Placeholder 3"/>
          <p:cNvSpPr>
            <a:spLocks noGrp="1"/>
          </p:cNvSpPr>
          <p:nvPr>
            <p:ph type="sldNum" sz="quarter" idx="5"/>
          </p:nvPr>
        </p:nvSpPr>
        <p:spPr/>
        <p:txBody>
          <a:bodyPr/>
          <a:lstStyle/>
          <a:p>
            <a:fld id="{F0EC76DB-B869-5249-88B0-522B6410C2EC}" type="slidenum">
              <a:rPr lang="en-US" smtClean="0"/>
              <a:t>8</a:t>
            </a:fld>
            <a:endParaRPr lang="en-US"/>
          </a:p>
        </p:txBody>
      </p:sp>
    </p:spTree>
    <p:extLst>
      <p:ext uri="{BB962C8B-B14F-4D97-AF65-F5344CB8AC3E}">
        <p14:creationId xmlns:p14="http://schemas.microsoft.com/office/powerpoint/2010/main" val="260709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a:t>
            </a:r>
          </a:p>
          <a:p>
            <a:r>
              <a:rPr lang="en-US" dirty="0"/>
              <a:t>The survey contained a wealth of written answers. Getting one human or a coordinating a team of them to read and </a:t>
            </a:r>
            <a:r>
              <a:rPr lang="en-US" dirty="0" err="1"/>
              <a:t>analysze</a:t>
            </a:r>
            <a:r>
              <a:rPr lang="en-US" dirty="0"/>
              <a:t> all of these entries was a dauting task. </a:t>
            </a:r>
          </a:p>
          <a:p>
            <a:endParaRPr lang="en-US" dirty="0"/>
          </a:p>
          <a:p>
            <a:r>
              <a:rPr lang="en-US" dirty="0"/>
              <a:t>We used NLP to perform statistical analysis of the word counts, the clustering of words into topics and finding the most </a:t>
            </a:r>
            <a:r>
              <a:rPr lang="en-US" dirty="0" err="1"/>
              <a:t>representive</a:t>
            </a:r>
            <a:r>
              <a:rPr lang="en-US" dirty="0"/>
              <a:t> written responses. </a:t>
            </a:r>
          </a:p>
          <a:p>
            <a:endParaRPr lang="en-US" dirty="0"/>
          </a:p>
          <a:p>
            <a:r>
              <a:rPr lang="en-US" dirty="0"/>
              <a:t>Finding the most “representative” responses proved to be a very useful insight into the large number of survey response.  </a:t>
            </a:r>
          </a:p>
          <a:p>
            <a:endParaRPr lang="en-US" dirty="0"/>
          </a:p>
          <a:p>
            <a:r>
              <a:rPr lang="en-US" dirty="0"/>
              <a:t>Results:</a:t>
            </a:r>
          </a:p>
          <a:p>
            <a:r>
              <a:rPr lang="en-US" dirty="0"/>
              <a:t>Split by likely and not-likely attendees, there is </a:t>
            </a:r>
            <a:r>
              <a:rPr lang="en-US" dirty="0" err="1"/>
              <a:t>similiarity</a:t>
            </a:r>
            <a:r>
              <a:rPr lang="en-US" dirty="0"/>
              <a:t> in their written answers. Going strictly by written answers, it would be difficult to predict who would attend and who would not. </a:t>
            </a:r>
          </a:p>
          <a:p>
            <a:endParaRPr lang="en-US" dirty="0"/>
          </a:p>
          <a:p>
            <a:r>
              <a:rPr lang="en-US" dirty="0"/>
              <a:t>However, what we did find where they differed in their written response is their preference in invited conference speakers and certain words were found to be used in pairs.</a:t>
            </a:r>
          </a:p>
          <a:p>
            <a:endParaRPr lang="en-US" dirty="0"/>
          </a:p>
          <a:p>
            <a:r>
              <a:rPr lang="en-US" dirty="0"/>
              <a:t>Takeaway:</a:t>
            </a:r>
          </a:p>
          <a:p>
            <a:r>
              <a:rPr lang="en-US" dirty="0"/>
              <a:t>Next year, with a new survey, you’ll only need one person to read all the written results.</a:t>
            </a:r>
          </a:p>
        </p:txBody>
      </p:sp>
      <p:sp>
        <p:nvSpPr>
          <p:cNvPr id="4" name="Slide Number Placeholder 3"/>
          <p:cNvSpPr>
            <a:spLocks noGrp="1"/>
          </p:cNvSpPr>
          <p:nvPr>
            <p:ph type="sldNum" sz="quarter" idx="5"/>
          </p:nvPr>
        </p:nvSpPr>
        <p:spPr/>
        <p:txBody>
          <a:bodyPr/>
          <a:lstStyle/>
          <a:p>
            <a:fld id="{F0EC76DB-B869-5249-88B0-522B6410C2EC}" type="slidenum">
              <a:rPr lang="en-US" smtClean="0"/>
              <a:t>9</a:t>
            </a:fld>
            <a:endParaRPr lang="en-US"/>
          </a:p>
        </p:txBody>
      </p:sp>
    </p:spTree>
    <p:extLst>
      <p:ext uri="{BB962C8B-B14F-4D97-AF65-F5344CB8AC3E}">
        <p14:creationId xmlns:p14="http://schemas.microsoft.com/office/powerpoint/2010/main" val="3996421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questions get the same response from just about everyone (fuck you </a:t>
            </a:r>
            <a:r>
              <a:rPr lang="en-US" dirty="0" err="1"/>
              <a:t>fred</a:t>
            </a:r>
            <a:r>
              <a:rPr lang="en-US" dirty="0"/>
              <a:t>) ,  many sections of questions contain questions that are correlated with responses from other</a:t>
            </a:r>
          </a:p>
          <a:p>
            <a:r>
              <a:rPr lang="en-US" dirty="0"/>
              <a:t> questions</a:t>
            </a:r>
          </a:p>
          <a:p>
            <a:r>
              <a:rPr lang="en-US" dirty="0"/>
              <a:t>Of those who likely, and not likely to attend, both groups are very similar in background, positions, and concerns. Everyone cares about money, most are more likely to learn from a book or watch a video</a:t>
            </a:r>
          </a:p>
          <a:p>
            <a:r>
              <a:rPr lang="en-US" dirty="0"/>
              <a:t>, the most important target audience would be those who have previously attended a conference or do it often</a:t>
            </a:r>
          </a:p>
          <a:p>
            <a:endParaRPr lang="en-US" dirty="0"/>
          </a:p>
          <a:p>
            <a:r>
              <a:rPr lang="en-US" dirty="0"/>
              <a:t>We don’t know intangible factors, </a:t>
            </a:r>
            <a:r>
              <a:rPr lang="en-US" dirty="0" err="1"/>
              <a:t>ie</a:t>
            </a:r>
            <a:r>
              <a:rPr lang="en-US" dirty="0"/>
              <a:t>. Rosenfeld’s reputation, company budgets for employee training</a:t>
            </a:r>
          </a:p>
          <a:p>
            <a:endParaRPr lang="en-US" dirty="0"/>
          </a:p>
          <a:p>
            <a:r>
              <a:rPr lang="en-US" dirty="0"/>
              <a:t>Our approach is repeatable</a:t>
            </a:r>
          </a:p>
          <a:p>
            <a:endParaRPr lang="en-US" dirty="0"/>
          </a:p>
          <a:p>
            <a:endParaRPr lang="en-US" dirty="0"/>
          </a:p>
        </p:txBody>
      </p:sp>
      <p:sp>
        <p:nvSpPr>
          <p:cNvPr id="4" name="Slide Number Placeholder 3"/>
          <p:cNvSpPr>
            <a:spLocks noGrp="1"/>
          </p:cNvSpPr>
          <p:nvPr>
            <p:ph type="sldNum" sz="quarter" idx="5"/>
          </p:nvPr>
        </p:nvSpPr>
        <p:spPr/>
        <p:txBody>
          <a:bodyPr/>
          <a:lstStyle/>
          <a:p>
            <a:fld id="{F0EC76DB-B869-5249-88B0-522B6410C2EC}" type="slidenum">
              <a:rPr lang="en-US" smtClean="0"/>
              <a:t>10</a:t>
            </a:fld>
            <a:endParaRPr lang="en-US"/>
          </a:p>
        </p:txBody>
      </p:sp>
    </p:spTree>
    <p:extLst>
      <p:ext uri="{BB962C8B-B14F-4D97-AF65-F5344CB8AC3E}">
        <p14:creationId xmlns:p14="http://schemas.microsoft.com/office/powerpoint/2010/main" val="2216282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1a1317e3c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1a1317e3c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5158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1a1317e3c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1a1317e3c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Neil</a:t>
            </a:r>
            <a:endParaRPr dirty="0"/>
          </a:p>
        </p:txBody>
      </p:sp>
    </p:spTree>
    <p:extLst>
      <p:ext uri="{BB962C8B-B14F-4D97-AF65-F5344CB8AC3E}">
        <p14:creationId xmlns:p14="http://schemas.microsoft.com/office/powerpoint/2010/main" val="349167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8F23-DB9C-234B-8CA4-F8829AB8A3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7EF18B-D215-DB4D-AF73-8A339FC0A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F581CE-9CA2-BA40-B37C-3D87CB81586C}"/>
              </a:ext>
            </a:extLst>
          </p:cNvPr>
          <p:cNvSpPr>
            <a:spLocks noGrp="1"/>
          </p:cNvSpPr>
          <p:nvPr>
            <p:ph type="dt" sz="half" idx="10"/>
          </p:nvPr>
        </p:nvSpPr>
        <p:spPr/>
        <p:txBody>
          <a:bodyPr/>
          <a:lstStyle/>
          <a:p>
            <a:fld id="{EDF3D89A-7EEA-744A-8EAC-545E5C7F118B}" type="datetimeFigureOut">
              <a:rPr lang="en-US" smtClean="0"/>
              <a:t>1/25/20</a:t>
            </a:fld>
            <a:endParaRPr lang="en-US"/>
          </a:p>
        </p:txBody>
      </p:sp>
      <p:sp>
        <p:nvSpPr>
          <p:cNvPr id="5" name="Footer Placeholder 4">
            <a:extLst>
              <a:ext uri="{FF2B5EF4-FFF2-40B4-BE49-F238E27FC236}">
                <a16:creationId xmlns:a16="http://schemas.microsoft.com/office/drawing/2014/main" id="{8FA52E28-764D-B84F-BFF0-C585B268B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1127B-FD67-0049-9EDC-0A78DDD336EF}"/>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359376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3B21-2D78-214F-8A30-BAE27BDD70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FEAF7F-1D93-024D-9C5D-FC43F08BC2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CB3AB-56FD-2547-8EC2-672AAAC32F4F}"/>
              </a:ext>
            </a:extLst>
          </p:cNvPr>
          <p:cNvSpPr>
            <a:spLocks noGrp="1"/>
          </p:cNvSpPr>
          <p:nvPr>
            <p:ph type="dt" sz="half" idx="10"/>
          </p:nvPr>
        </p:nvSpPr>
        <p:spPr/>
        <p:txBody>
          <a:bodyPr/>
          <a:lstStyle/>
          <a:p>
            <a:fld id="{EDF3D89A-7EEA-744A-8EAC-545E5C7F118B}" type="datetimeFigureOut">
              <a:rPr lang="en-US" smtClean="0"/>
              <a:t>1/25/20</a:t>
            </a:fld>
            <a:endParaRPr lang="en-US"/>
          </a:p>
        </p:txBody>
      </p:sp>
      <p:sp>
        <p:nvSpPr>
          <p:cNvPr id="5" name="Footer Placeholder 4">
            <a:extLst>
              <a:ext uri="{FF2B5EF4-FFF2-40B4-BE49-F238E27FC236}">
                <a16:creationId xmlns:a16="http://schemas.microsoft.com/office/drawing/2014/main" id="{9B0DDA00-7067-B24F-B03D-D232A4EA2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52E7F-B75D-524F-851D-0C492498AADC}"/>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243344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141CD-0916-1840-B075-09A557A9A4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40D4E2-FEE0-444B-A735-09C9C6AF53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C62C8-1409-2243-888D-537550231683}"/>
              </a:ext>
            </a:extLst>
          </p:cNvPr>
          <p:cNvSpPr>
            <a:spLocks noGrp="1"/>
          </p:cNvSpPr>
          <p:nvPr>
            <p:ph type="dt" sz="half" idx="10"/>
          </p:nvPr>
        </p:nvSpPr>
        <p:spPr/>
        <p:txBody>
          <a:bodyPr/>
          <a:lstStyle/>
          <a:p>
            <a:fld id="{EDF3D89A-7EEA-744A-8EAC-545E5C7F118B}" type="datetimeFigureOut">
              <a:rPr lang="en-US" smtClean="0"/>
              <a:t>1/25/20</a:t>
            </a:fld>
            <a:endParaRPr lang="en-US"/>
          </a:p>
        </p:txBody>
      </p:sp>
      <p:sp>
        <p:nvSpPr>
          <p:cNvPr id="5" name="Footer Placeholder 4">
            <a:extLst>
              <a:ext uri="{FF2B5EF4-FFF2-40B4-BE49-F238E27FC236}">
                <a16:creationId xmlns:a16="http://schemas.microsoft.com/office/drawing/2014/main" id="{3C9D80A2-6D55-FC49-BC2A-06675D9AB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83246-37F3-A740-A76B-9F94C02233DB}"/>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1563755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66600" y="5830068"/>
            <a:ext cx="10263200" cy="6140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3610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64A6-8A1A-3647-BCC6-AA60C245F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456F60-4F32-634A-905C-CE16B3C778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792F0-D35B-9543-9DB2-0AB5268089E6}"/>
              </a:ext>
            </a:extLst>
          </p:cNvPr>
          <p:cNvSpPr>
            <a:spLocks noGrp="1"/>
          </p:cNvSpPr>
          <p:nvPr>
            <p:ph type="dt" sz="half" idx="10"/>
          </p:nvPr>
        </p:nvSpPr>
        <p:spPr/>
        <p:txBody>
          <a:bodyPr/>
          <a:lstStyle/>
          <a:p>
            <a:fld id="{EDF3D89A-7EEA-744A-8EAC-545E5C7F118B}" type="datetimeFigureOut">
              <a:rPr lang="en-US" smtClean="0"/>
              <a:t>1/25/20</a:t>
            </a:fld>
            <a:endParaRPr lang="en-US"/>
          </a:p>
        </p:txBody>
      </p:sp>
      <p:sp>
        <p:nvSpPr>
          <p:cNvPr id="5" name="Footer Placeholder 4">
            <a:extLst>
              <a:ext uri="{FF2B5EF4-FFF2-40B4-BE49-F238E27FC236}">
                <a16:creationId xmlns:a16="http://schemas.microsoft.com/office/drawing/2014/main" id="{7CC77EED-3C9B-6A49-9EAC-18FEA2F57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E5928-DB1E-DD41-9B2C-FE8604EFAB1F}"/>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144072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DC48-0237-594F-9892-AF25ECE9C2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AAE158-8F4B-9945-8E39-82A291634D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96FE31-9E1D-BC4A-A6EC-FB2132A5DE53}"/>
              </a:ext>
            </a:extLst>
          </p:cNvPr>
          <p:cNvSpPr>
            <a:spLocks noGrp="1"/>
          </p:cNvSpPr>
          <p:nvPr>
            <p:ph type="dt" sz="half" idx="10"/>
          </p:nvPr>
        </p:nvSpPr>
        <p:spPr/>
        <p:txBody>
          <a:bodyPr/>
          <a:lstStyle/>
          <a:p>
            <a:fld id="{EDF3D89A-7EEA-744A-8EAC-545E5C7F118B}" type="datetimeFigureOut">
              <a:rPr lang="en-US" smtClean="0"/>
              <a:t>1/25/20</a:t>
            </a:fld>
            <a:endParaRPr lang="en-US"/>
          </a:p>
        </p:txBody>
      </p:sp>
      <p:sp>
        <p:nvSpPr>
          <p:cNvPr id="5" name="Footer Placeholder 4">
            <a:extLst>
              <a:ext uri="{FF2B5EF4-FFF2-40B4-BE49-F238E27FC236}">
                <a16:creationId xmlns:a16="http://schemas.microsoft.com/office/drawing/2014/main" id="{312D1CD4-4975-9D41-AD73-3F14AB69C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9D058-EA41-8C4E-A8D7-9A47C1351ED2}"/>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246901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E3CC-65AE-A24E-9EDA-420318CA45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B445F8-22D6-C643-B799-68060B6D4F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634E27-27C2-1947-9C62-B4A66B8022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7EFCDD-DDFC-8F4D-8FCE-1014023582F3}"/>
              </a:ext>
            </a:extLst>
          </p:cNvPr>
          <p:cNvSpPr>
            <a:spLocks noGrp="1"/>
          </p:cNvSpPr>
          <p:nvPr>
            <p:ph type="dt" sz="half" idx="10"/>
          </p:nvPr>
        </p:nvSpPr>
        <p:spPr/>
        <p:txBody>
          <a:bodyPr/>
          <a:lstStyle/>
          <a:p>
            <a:fld id="{EDF3D89A-7EEA-744A-8EAC-545E5C7F118B}" type="datetimeFigureOut">
              <a:rPr lang="en-US" smtClean="0"/>
              <a:t>1/25/20</a:t>
            </a:fld>
            <a:endParaRPr lang="en-US"/>
          </a:p>
        </p:txBody>
      </p:sp>
      <p:sp>
        <p:nvSpPr>
          <p:cNvPr id="6" name="Footer Placeholder 5">
            <a:extLst>
              <a:ext uri="{FF2B5EF4-FFF2-40B4-BE49-F238E27FC236}">
                <a16:creationId xmlns:a16="http://schemas.microsoft.com/office/drawing/2014/main" id="{10637DC0-8BFE-3B4F-B99B-12F27EB560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1608B2-6F9B-BB46-88E6-209B03F7D9CC}"/>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173957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F441A-CFDB-B94B-B03E-9048476266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AEB5E4-AB7E-9F4E-B51C-9E41D2FE9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3CBED5-2BC1-F943-90DF-5AE6785C4E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C9517F-9B1B-4F4E-8806-9E8B393A5F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6A36E6-EB0C-0944-8883-7102006717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F8AFE-F17D-A445-AA2B-F35AA8EEA84B}"/>
              </a:ext>
            </a:extLst>
          </p:cNvPr>
          <p:cNvSpPr>
            <a:spLocks noGrp="1"/>
          </p:cNvSpPr>
          <p:nvPr>
            <p:ph type="dt" sz="half" idx="10"/>
          </p:nvPr>
        </p:nvSpPr>
        <p:spPr/>
        <p:txBody>
          <a:bodyPr/>
          <a:lstStyle/>
          <a:p>
            <a:fld id="{EDF3D89A-7EEA-744A-8EAC-545E5C7F118B}" type="datetimeFigureOut">
              <a:rPr lang="en-US" smtClean="0"/>
              <a:t>1/25/20</a:t>
            </a:fld>
            <a:endParaRPr lang="en-US"/>
          </a:p>
        </p:txBody>
      </p:sp>
      <p:sp>
        <p:nvSpPr>
          <p:cNvPr id="8" name="Footer Placeholder 7">
            <a:extLst>
              <a:ext uri="{FF2B5EF4-FFF2-40B4-BE49-F238E27FC236}">
                <a16:creationId xmlns:a16="http://schemas.microsoft.com/office/drawing/2014/main" id="{D81FA555-E2EC-2E4B-801F-616ACFA2A1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B1AC8-C443-BA48-BB53-E2706F7410E5}"/>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39444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C127-5164-4E4A-A683-D6770E94C1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A55E00-75CC-1B43-B153-FF5C98E6E63C}"/>
              </a:ext>
            </a:extLst>
          </p:cNvPr>
          <p:cNvSpPr>
            <a:spLocks noGrp="1"/>
          </p:cNvSpPr>
          <p:nvPr>
            <p:ph type="dt" sz="half" idx="10"/>
          </p:nvPr>
        </p:nvSpPr>
        <p:spPr/>
        <p:txBody>
          <a:bodyPr/>
          <a:lstStyle/>
          <a:p>
            <a:fld id="{EDF3D89A-7EEA-744A-8EAC-545E5C7F118B}" type="datetimeFigureOut">
              <a:rPr lang="en-US" smtClean="0"/>
              <a:t>1/25/20</a:t>
            </a:fld>
            <a:endParaRPr lang="en-US"/>
          </a:p>
        </p:txBody>
      </p:sp>
      <p:sp>
        <p:nvSpPr>
          <p:cNvPr id="4" name="Footer Placeholder 3">
            <a:extLst>
              <a:ext uri="{FF2B5EF4-FFF2-40B4-BE49-F238E27FC236}">
                <a16:creationId xmlns:a16="http://schemas.microsoft.com/office/drawing/2014/main" id="{DD167B51-561F-E94C-944E-52F8D680F9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B16BEE-CEF2-DA4C-B0D6-FB83A235D0F9}"/>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8017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933320-E2CE-1E47-826D-B65ABB0BC40F}"/>
              </a:ext>
            </a:extLst>
          </p:cNvPr>
          <p:cNvSpPr>
            <a:spLocks noGrp="1"/>
          </p:cNvSpPr>
          <p:nvPr>
            <p:ph type="dt" sz="half" idx="10"/>
          </p:nvPr>
        </p:nvSpPr>
        <p:spPr/>
        <p:txBody>
          <a:bodyPr/>
          <a:lstStyle/>
          <a:p>
            <a:fld id="{EDF3D89A-7EEA-744A-8EAC-545E5C7F118B}" type="datetimeFigureOut">
              <a:rPr lang="en-US" smtClean="0"/>
              <a:t>1/25/20</a:t>
            </a:fld>
            <a:endParaRPr lang="en-US"/>
          </a:p>
        </p:txBody>
      </p:sp>
      <p:sp>
        <p:nvSpPr>
          <p:cNvPr id="3" name="Footer Placeholder 2">
            <a:extLst>
              <a:ext uri="{FF2B5EF4-FFF2-40B4-BE49-F238E27FC236}">
                <a16:creationId xmlns:a16="http://schemas.microsoft.com/office/drawing/2014/main" id="{AE06FA1A-0B23-0048-BA2B-5395EFF811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99E36E-A55C-0444-BF57-952BCB2D21B9}"/>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368845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71A4-2A32-3A40-B8AC-AE3A20F75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37A107-22C6-3C42-91B3-66D6E3403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1B2F9B-001B-FC4A-82B1-37D88A9B9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CB5EF-DEEA-5D42-8320-53EF76C40F99}"/>
              </a:ext>
            </a:extLst>
          </p:cNvPr>
          <p:cNvSpPr>
            <a:spLocks noGrp="1"/>
          </p:cNvSpPr>
          <p:nvPr>
            <p:ph type="dt" sz="half" idx="10"/>
          </p:nvPr>
        </p:nvSpPr>
        <p:spPr/>
        <p:txBody>
          <a:bodyPr/>
          <a:lstStyle/>
          <a:p>
            <a:fld id="{EDF3D89A-7EEA-744A-8EAC-545E5C7F118B}" type="datetimeFigureOut">
              <a:rPr lang="en-US" smtClean="0"/>
              <a:t>1/25/20</a:t>
            </a:fld>
            <a:endParaRPr lang="en-US"/>
          </a:p>
        </p:txBody>
      </p:sp>
      <p:sp>
        <p:nvSpPr>
          <p:cNvPr id="6" name="Footer Placeholder 5">
            <a:extLst>
              <a:ext uri="{FF2B5EF4-FFF2-40B4-BE49-F238E27FC236}">
                <a16:creationId xmlns:a16="http://schemas.microsoft.com/office/drawing/2014/main" id="{5CF5116C-C084-EA48-8F8D-5AEA25AF0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ED16C-0CCE-834B-A005-47B43567EA4A}"/>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232614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AD45-368B-7844-BF7E-C3672976A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BF80D8-30FD-AB4F-B9B4-96FAACB28D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3A92C-67B7-AF4F-9335-6B4045645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E9BF7-771C-6B4E-869E-E57E610F0C74}"/>
              </a:ext>
            </a:extLst>
          </p:cNvPr>
          <p:cNvSpPr>
            <a:spLocks noGrp="1"/>
          </p:cNvSpPr>
          <p:nvPr>
            <p:ph type="dt" sz="half" idx="10"/>
          </p:nvPr>
        </p:nvSpPr>
        <p:spPr/>
        <p:txBody>
          <a:bodyPr/>
          <a:lstStyle/>
          <a:p>
            <a:fld id="{EDF3D89A-7EEA-744A-8EAC-545E5C7F118B}" type="datetimeFigureOut">
              <a:rPr lang="en-US" smtClean="0"/>
              <a:t>1/25/20</a:t>
            </a:fld>
            <a:endParaRPr lang="en-US"/>
          </a:p>
        </p:txBody>
      </p:sp>
      <p:sp>
        <p:nvSpPr>
          <p:cNvPr id="6" name="Footer Placeholder 5">
            <a:extLst>
              <a:ext uri="{FF2B5EF4-FFF2-40B4-BE49-F238E27FC236}">
                <a16:creationId xmlns:a16="http://schemas.microsoft.com/office/drawing/2014/main" id="{4F951C9B-7385-8945-A229-D67EC5B74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3B1BC-3F90-734D-8455-7880764F61F7}"/>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20730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22B177-D400-5945-917B-0AC7183C8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B996F4-3EE4-2B45-904E-C9F6C6AF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B0F7D-02C1-BF4F-AB39-649FF6108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3D89A-7EEA-744A-8EAC-545E5C7F118B}" type="datetimeFigureOut">
              <a:rPr lang="en-US" smtClean="0"/>
              <a:t>1/25/20</a:t>
            </a:fld>
            <a:endParaRPr lang="en-US"/>
          </a:p>
        </p:txBody>
      </p:sp>
      <p:sp>
        <p:nvSpPr>
          <p:cNvPr id="5" name="Footer Placeholder 4">
            <a:extLst>
              <a:ext uri="{FF2B5EF4-FFF2-40B4-BE49-F238E27FC236}">
                <a16:creationId xmlns:a16="http://schemas.microsoft.com/office/drawing/2014/main" id="{C215A6FE-0B15-B04C-A88C-21C104D38D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3C28C1-D39E-8449-A5FC-FF0E24473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304E4-EC99-B640-BAA0-370F6EE314AE}" type="slidenum">
              <a:rPr lang="en-US" smtClean="0"/>
              <a:t>‹#›</a:t>
            </a:fld>
            <a:endParaRPr lang="en-US"/>
          </a:p>
        </p:txBody>
      </p:sp>
    </p:spTree>
    <p:extLst>
      <p:ext uri="{BB962C8B-B14F-4D97-AF65-F5344CB8AC3E}">
        <p14:creationId xmlns:p14="http://schemas.microsoft.com/office/powerpoint/2010/main" val="136606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C99E9D-F407-4844-B756-788BE2D0C350}"/>
              </a:ext>
            </a:extLst>
          </p:cNvPr>
          <p:cNvSpPr>
            <a:spLocks noGrp="1"/>
          </p:cNvSpPr>
          <p:nvPr>
            <p:ph type="ctrTitle"/>
          </p:nvPr>
        </p:nvSpPr>
        <p:spPr>
          <a:xfrm>
            <a:off x="588567" y="4525347"/>
            <a:ext cx="7050953" cy="1737360"/>
          </a:xfrm>
        </p:spPr>
        <p:txBody>
          <a:bodyPr anchor="ctr">
            <a:normAutofit fontScale="90000"/>
          </a:bodyPr>
          <a:lstStyle/>
          <a:p>
            <a:pPr algn="r"/>
            <a:r>
              <a:rPr lang="en-US" sz="5600" dirty="0"/>
              <a:t>Reanalyzing user personas derived from survey data</a:t>
            </a:r>
          </a:p>
        </p:txBody>
      </p:sp>
      <p:sp>
        <p:nvSpPr>
          <p:cNvPr id="3" name="Subtitle 2">
            <a:extLst>
              <a:ext uri="{FF2B5EF4-FFF2-40B4-BE49-F238E27FC236}">
                <a16:creationId xmlns:a16="http://schemas.microsoft.com/office/drawing/2014/main" id="{2E641CDA-ADDE-4744-A5A4-AEE769DCAFB7}"/>
              </a:ext>
            </a:extLst>
          </p:cNvPr>
          <p:cNvSpPr>
            <a:spLocks noGrp="1"/>
          </p:cNvSpPr>
          <p:nvPr>
            <p:ph type="subTitle" idx="1"/>
          </p:nvPr>
        </p:nvSpPr>
        <p:spPr>
          <a:xfrm>
            <a:off x="7961258" y="4525347"/>
            <a:ext cx="3258675" cy="1737360"/>
          </a:xfrm>
        </p:spPr>
        <p:txBody>
          <a:bodyPr anchor="ctr">
            <a:normAutofit lnSpcReduction="10000"/>
          </a:bodyPr>
          <a:lstStyle/>
          <a:p>
            <a:r>
              <a:rPr lang="en-US" dirty="0"/>
              <a:t>Kevin </a:t>
            </a:r>
            <a:r>
              <a:rPr lang="en-US" dirty="0" err="1"/>
              <a:t>Eliasen</a:t>
            </a:r>
            <a:endParaRPr lang="en-US" dirty="0"/>
          </a:p>
          <a:p>
            <a:r>
              <a:rPr lang="en-US" dirty="0"/>
              <a:t>Fred </a:t>
            </a:r>
            <a:r>
              <a:rPr lang="en-US" dirty="0" err="1"/>
              <a:t>Lambuth</a:t>
            </a:r>
            <a:endParaRPr lang="en-US" dirty="0"/>
          </a:p>
          <a:p>
            <a:r>
              <a:rPr lang="en-US" dirty="0"/>
              <a:t>Sean Oslin</a:t>
            </a:r>
          </a:p>
          <a:p>
            <a:r>
              <a:rPr lang="en-US" dirty="0"/>
              <a:t>Dominic Pedrotti</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13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A3D2-D31F-AF47-8E90-F2728D638279}"/>
              </a:ext>
            </a:extLst>
          </p:cNvPr>
          <p:cNvSpPr>
            <a:spLocks noGrp="1"/>
          </p:cNvSpPr>
          <p:nvPr>
            <p:ph type="title"/>
          </p:nvPr>
        </p:nvSpPr>
        <p:spPr/>
        <p:txBody>
          <a:bodyPr/>
          <a:lstStyle/>
          <a:p>
            <a:r>
              <a:rPr lang="en-US" dirty="0"/>
              <a:t>Dom, </a:t>
            </a:r>
            <a:r>
              <a:rPr lang="en-US" dirty="0" err="1"/>
              <a:t>dom</a:t>
            </a:r>
            <a:r>
              <a:rPr lang="en-US" dirty="0"/>
              <a:t> </a:t>
            </a:r>
            <a:r>
              <a:rPr lang="en-US" dirty="0" err="1"/>
              <a:t>dom</a:t>
            </a:r>
            <a:r>
              <a:rPr lang="en-US" dirty="0"/>
              <a:t> </a:t>
            </a:r>
            <a:r>
              <a:rPr lang="en-US" dirty="0" err="1"/>
              <a:t>dom</a:t>
            </a:r>
            <a:r>
              <a:rPr lang="en-US" dirty="0"/>
              <a:t> </a:t>
            </a:r>
            <a:r>
              <a:rPr lang="en-US" dirty="0" err="1"/>
              <a:t>Dommmmm</a:t>
            </a:r>
            <a:endParaRPr lang="en-US" dirty="0"/>
          </a:p>
        </p:txBody>
      </p:sp>
      <p:sp>
        <p:nvSpPr>
          <p:cNvPr id="3" name="Content Placeholder 2">
            <a:extLst>
              <a:ext uri="{FF2B5EF4-FFF2-40B4-BE49-F238E27FC236}">
                <a16:creationId xmlns:a16="http://schemas.microsoft.com/office/drawing/2014/main" id="{C6D4322D-0A4F-4249-8AE9-29528E3D49A9}"/>
              </a:ext>
            </a:extLst>
          </p:cNvPr>
          <p:cNvSpPr>
            <a:spLocks noGrp="1"/>
          </p:cNvSpPr>
          <p:nvPr>
            <p:ph idx="1"/>
          </p:nvPr>
        </p:nvSpPr>
        <p:spPr/>
        <p:txBody>
          <a:bodyPr/>
          <a:lstStyle/>
          <a:p>
            <a:pPr marL="0" indent="0">
              <a:buNone/>
            </a:pPr>
            <a:endParaRPr lang="en-US" dirty="0"/>
          </a:p>
          <a:p>
            <a:r>
              <a:rPr lang="en-US" dirty="0"/>
              <a:t>Survey format</a:t>
            </a:r>
          </a:p>
          <a:p>
            <a:pPr marL="0" indent="0">
              <a:buNone/>
            </a:pPr>
            <a:endParaRPr lang="en-US" dirty="0"/>
          </a:p>
          <a:p>
            <a:r>
              <a:rPr lang="en-US" dirty="0"/>
              <a:t>Target audiences</a:t>
            </a:r>
          </a:p>
          <a:p>
            <a:pPr marL="0" indent="0">
              <a:buNone/>
            </a:pPr>
            <a:endParaRPr lang="en-US" dirty="0"/>
          </a:p>
          <a:p>
            <a:r>
              <a:rPr lang="en-US" dirty="0"/>
              <a:t>Intangible Factors</a:t>
            </a:r>
          </a:p>
          <a:p>
            <a:endParaRPr lang="en-US" dirty="0"/>
          </a:p>
          <a:p>
            <a:r>
              <a:rPr lang="en-US" dirty="0"/>
              <a:t>Repeatability</a:t>
            </a:r>
          </a:p>
        </p:txBody>
      </p:sp>
    </p:spTree>
    <p:extLst>
      <p:ext uri="{BB962C8B-B14F-4D97-AF65-F5344CB8AC3E}">
        <p14:creationId xmlns:p14="http://schemas.microsoft.com/office/powerpoint/2010/main" val="3575397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EB16-718B-CA40-8BD5-F448737C4700}"/>
              </a:ext>
            </a:extLst>
          </p:cNvPr>
          <p:cNvSpPr>
            <a:spLocks noGrp="1"/>
          </p:cNvSpPr>
          <p:nvPr>
            <p:ph type="title"/>
          </p:nvPr>
        </p:nvSpPr>
        <p:spPr/>
        <p:txBody>
          <a:bodyPr/>
          <a:lstStyle/>
          <a:p>
            <a:r>
              <a:rPr lang="en-US" dirty="0"/>
              <a:t>Highest entropy questions</a:t>
            </a:r>
          </a:p>
        </p:txBody>
      </p:sp>
      <p:sp>
        <p:nvSpPr>
          <p:cNvPr id="3" name="Content Placeholder 2">
            <a:extLst>
              <a:ext uri="{FF2B5EF4-FFF2-40B4-BE49-F238E27FC236}">
                <a16:creationId xmlns:a16="http://schemas.microsoft.com/office/drawing/2014/main" id="{FDE6726D-26EE-C941-A643-730BC2864E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949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9AA4-082B-9F49-AC1A-B3E0CE858FA2}"/>
              </a:ext>
            </a:extLst>
          </p:cNvPr>
          <p:cNvSpPr>
            <a:spLocks noGrp="1"/>
          </p:cNvSpPr>
          <p:nvPr>
            <p:ph type="title"/>
          </p:nvPr>
        </p:nvSpPr>
        <p:spPr/>
        <p:txBody>
          <a:bodyPr/>
          <a:lstStyle/>
          <a:p>
            <a:r>
              <a:rPr lang="en-US" dirty="0"/>
              <a:t>What 2 groups have in common</a:t>
            </a:r>
          </a:p>
        </p:txBody>
      </p:sp>
      <p:sp>
        <p:nvSpPr>
          <p:cNvPr id="3" name="Content Placeholder 2">
            <a:extLst>
              <a:ext uri="{FF2B5EF4-FFF2-40B4-BE49-F238E27FC236}">
                <a16:creationId xmlns:a16="http://schemas.microsoft.com/office/drawing/2014/main" id="{5482F4D6-E690-5B40-9FE9-F30A1826B0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013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328"/>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FB9F24D6-0007-B341-AB5F-A7B1D15D4E0D}"/>
              </a:ext>
            </a:extLst>
          </p:cNvPr>
          <p:cNvPicPr>
            <a:picLocks noChangeAspect="1"/>
          </p:cNvPicPr>
          <p:nvPr/>
        </p:nvPicPr>
        <p:blipFill>
          <a:blip r:embed="rId3"/>
          <a:stretch>
            <a:fillRect/>
          </a:stretch>
        </p:blipFill>
        <p:spPr>
          <a:xfrm>
            <a:off x="6631653" y="893412"/>
            <a:ext cx="3456432" cy="2399469"/>
          </a:xfrm>
          <a:prstGeom prst="rect">
            <a:avLst/>
          </a:prstGeom>
        </p:spPr>
      </p:pic>
      <p:sp>
        <p:nvSpPr>
          <p:cNvPr id="332" name="Google Shape;332;p36"/>
          <p:cNvSpPr txBox="1"/>
          <p:nvPr/>
        </p:nvSpPr>
        <p:spPr>
          <a:xfrm>
            <a:off x="7087518" y="893412"/>
            <a:ext cx="4696416" cy="5879609"/>
          </a:xfrm>
          <a:prstGeom prst="rect">
            <a:avLst/>
          </a:prstGeom>
          <a:noFill/>
          <a:ln>
            <a:noFill/>
          </a:ln>
        </p:spPr>
        <p:txBody>
          <a:bodyPr spcFirstLastPara="1" wrap="square" lIns="121900" tIns="121900" rIns="121900" bIns="121900" anchor="t" anchorCtr="0">
            <a:noAutofit/>
          </a:bodyPr>
          <a:lstStyle/>
          <a:p>
            <a:r>
              <a:rPr lang="en-US" sz="1333" b="1" dirty="0">
                <a:solidFill>
                  <a:srgbClr val="00297F"/>
                </a:solidFill>
                <a:latin typeface="Lato"/>
                <a:ea typeface="Lato"/>
                <a:cs typeface="Lato"/>
                <a:sym typeface="Lato"/>
              </a:rPr>
              <a:t>What they want to see</a:t>
            </a:r>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US" sz="1333" b="1" dirty="0">
              <a:solidFill>
                <a:srgbClr val="00297F"/>
              </a:solidFill>
              <a:latin typeface="Lato"/>
              <a:ea typeface="Lato"/>
              <a:cs typeface="Lato"/>
              <a:sym typeface="Lato"/>
            </a:endParaRPr>
          </a:p>
          <a:p>
            <a:endParaRPr lang="en-US" sz="1333" b="1" dirty="0">
              <a:solidFill>
                <a:srgbClr val="00297F"/>
              </a:solidFill>
              <a:latin typeface="Lato"/>
              <a:ea typeface="Lato"/>
              <a:cs typeface="Lato"/>
              <a:sym typeface="Lato"/>
            </a:endParaRPr>
          </a:p>
          <a:p>
            <a:r>
              <a:rPr lang="en-US" sz="1333" b="1" dirty="0">
                <a:solidFill>
                  <a:srgbClr val="00297F"/>
                </a:solidFill>
                <a:latin typeface="Lato"/>
                <a:ea typeface="Lato"/>
                <a:cs typeface="Lato"/>
                <a:sym typeface="Lato"/>
              </a:rPr>
              <a:t>Respondent’s advice for a research conference</a:t>
            </a:r>
          </a:p>
          <a:p>
            <a:pPr marL="609585"/>
            <a:endParaRPr sz="1333" dirty="0">
              <a:solidFill>
                <a:srgbClr val="00297F"/>
              </a:solidFill>
              <a:latin typeface="Lato"/>
              <a:ea typeface="Lato"/>
              <a:cs typeface="Lato"/>
              <a:sym typeface="Lato"/>
            </a:endParaRPr>
          </a:p>
          <a:p>
            <a:r>
              <a:rPr lang="en-US" sz="1333" dirty="0">
                <a:solidFill>
                  <a:schemeClr val="tx1">
                    <a:lumMod val="85000"/>
                    <a:lumOff val="15000"/>
                  </a:schemeClr>
                </a:solidFill>
                <a:latin typeface="Lato"/>
              </a:rPr>
              <a:t>"Don't focus on practical workshops, they're usually too short to be useful. Focus on sharing experiences. (could be done online without an event)”</a:t>
            </a:r>
          </a:p>
          <a:p>
            <a:endParaRPr lang="en-US" sz="1333" dirty="0">
              <a:solidFill>
                <a:schemeClr val="tx1">
                  <a:lumMod val="85000"/>
                  <a:lumOff val="15000"/>
                </a:schemeClr>
              </a:solidFill>
              <a:latin typeface="Lato"/>
              <a:sym typeface="Lato"/>
            </a:endParaRPr>
          </a:p>
          <a:p>
            <a:r>
              <a:rPr lang="en-US" sz="1333" dirty="0">
                <a:solidFill>
                  <a:schemeClr val="tx1">
                    <a:lumMod val="85000"/>
                    <a:lumOff val="15000"/>
                  </a:schemeClr>
                </a:solidFill>
                <a:latin typeface="Lato"/>
              </a:rPr>
              <a:t>“not just theory - I need to… take what I learn back to my job and use it.”</a:t>
            </a:r>
          </a:p>
          <a:p>
            <a:endParaRPr lang="en-US" sz="1333" dirty="0">
              <a:solidFill>
                <a:schemeClr val="tx1">
                  <a:lumMod val="85000"/>
                  <a:lumOff val="15000"/>
                </a:schemeClr>
              </a:solidFill>
              <a:latin typeface="Lato"/>
              <a:sym typeface="Lato"/>
            </a:endParaRPr>
          </a:p>
          <a:p>
            <a:r>
              <a:rPr lang="en-US" sz="1400" dirty="0"/>
              <a:t>“</a:t>
            </a:r>
            <a:r>
              <a:rPr lang="en-US" sz="1333" dirty="0">
                <a:solidFill>
                  <a:schemeClr val="tx1">
                    <a:lumMod val="85000"/>
                    <a:lumOff val="15000"/>
                  </a:schemeClr>
                </a:solidFill>
                <a:latin typeface="Lato"/>
              </a:rPr>
              <a:t>start by gaining credibility in the field. I don't know who you are, why you care and this survey doesn't seem to indicate you're an expert in the field”</a:t>
            </a:r>
          </a:p>
          <a:p>
            <a:endParaRPr lang="en-US" sz="1333" dirty="0">
              <a:solidFill>
                <a:schemeClr val="tx1">
                  <a:lumMod val="85000"/>
                  <a:lumOff val="15000"/>
                </a:schemeClr>
              </a:solidFill>
              <a:latin typeface="Lato"/>
              <a:sym typeface="Lato"/>
            </a:endParaRPr>
          </a:p>
          <a:p>
            <a:r>
              <a:rPr lang="en-US" sz="1333" dirty="0">
                <a:solidFill>
                  <a:schemeClr val="tx1">
                    <a:lumMod val="85000"/>
                    <a:lumOff val="15000"/>
                  </a:schemeClr>
                </a:solidFill>
                <a:latin typeface="Lato"/>
              </a:rPr>
              <a:t>“The next evolution of UXR has to be bigger than just "advocacy", and has to show our methods work”</a:t>
            </a:r>
            <a:endParaRPr lang="en" sz="1333" dirty="0">
              <a:solidFill>
                <a:schemeClr val="tx1">
                  <a:lumMod val="85000"/>
                  <a:lumOff val="15000"/>
                </a:schemeClr>
              </a:solidFill>
              <a:latin typeface="Lato"/>
              <a:sym typeface="Lato"/>
            </a:endParaRPr>
          </a:p>
          <a:p>
            <a:endParaRPr sz="1333" dirty="0">
              <a:solidFill>
                <a:srgbClr val="00297F"/>
              </a:solidFill>
              <a:latin typeface="Lato"/>
              <a:ea typeface="Lato"/>
              <a:cs typeface="Lato"/>
              <a:sym typeface="Lato"/>
            </a:endParaRPr>
          </a:p>
        </p:txBody>
      </p:sp>
      <p:sp>
        <p:nvSpPr>
          <p:cNvPr id="330" name="Google Shape;330;p36"/>
          <p:cNvSpPr txBox="1"/>
          <p:nvPr/>
        </p:nvSpPr>
        <p:spPr>
          <a:xfrm>
            <a:off x="22717" y="893412"/>
            <a:ext cx="2944600" cy="5893515"/>
          </a:xfrm>
          <a:prstGeom prst="rect">
            <a:avLst/>
          </a:prstGeom>
          <a:noFill/>
          <a:ln>
            <a:noFill/>
          </a:ln>
        </p:spPr>
        <p:txBody>
          <a:bodyPr spcFirstLastPara="1" wrap="square" lIns="121900" tIns="121900" rIns="121900" bIns="121900" anchor="t" anchorCtr="0">
            <a:noAutofit/>
          </a:bodyPr>
          <a:lstStyle/>
          <a:p>
            <a:r>
              <a:rPr lang="en-US" sz="1333" b="1" dirty="0">
                <a:solidFill>
                  <a:srgbClr val="00297F"/>
                </a:solidFill>
                <a:latin typeface="Lato"/>
                <a:ea typeface="Lato"/>
                <a:cs typeface="Lato"/>
                <a:sym typeface="Lato"/>
              </a:rPr>
              <a:t>Industry</a:t>
            </a: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US" sz="1333" b="1" dirty="0">
              <a:solidFill>
                <a:srgbClr val="00297F"/>
              </a:solidFill>
              <a:latin typeface="Lato"/>
              <a:ea typeface="Lato"/>
              <a:cs typeface="Lato"/>
              <a:sym typeface="Lato"/>
            </a:endParaRPr>
          </a:p>
          <a:p>
            <a:r>
              <a:rPr lang="en-US" sz="1333" b="1" dirty="0">
                <a:solidFill>
                  <a:srgbClr val="00297F"/>
                </a:solidFill>
                <a:latin typeface="Lato"/>
                <a:ea typeface="Lato"/>
                <a:cs typeface="Lato"/>
                <a:sym typeface="Lato"/>
              </a:rPr>
              <a:t>Title</a:t>
            </a:r>
          </a:p>
          <a:p>
            <a:endParaRPr lang="en-US" sz="1333" b="1"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r>
              <a:rPr lang="en-US" sz="1333" b="1" dirty="0">
                <a:solidFill>
                  <a:srgbClr val="00297F"/>
                </a:solidFill>
                <a:latin typeface="Lato"/>
                <a:ea typeface="Lato"/>
                <a:cs typeface="Lato"/>
                <a:sym typeface="Lato"/>
              </a:rPr>
              <a:t>Academic training in research</a:t>
            </a:r>
          </a:p>
          <a:p>
            <a:endParaRPr lang="en-US" sz="1333" b="1" dirty="0">
              <a:solidFill>
                <a:srgbClr val="00297F"/>
              </a:solidFill>
              <a:latin typeface="Lato"/>
              <a:ea typeface="Lato"/>
              <a:cs typeface="Lato"/>
              <a:sym typeface="Lato"/>
            </a:endParaRPr>
          </a:p>
          <a:p>
            <a:endParaRPr sz="1333" dirty="0">
              <a:solidFill>
                <a:srgbClr val="00297F"/>
              </a:solidFill>
              <a:latin typeface="Lato"/>
              <a:ea typeface="Lato"/>
              <a:cs typeface="Lato"/>
              <a:sym typeface="Lato"/>
            </a:endParaRPr>
          </a:p>
          <a:p>
            <a:endParaRPr sz="1333" dirty="0">
              <a:solidFill>
                <a:srgbClr val="00297F"/>
              </a:solidFill>
              <a:latin typeface="Lato"/>
              <a:ea typeface="Lato"/>
              <a:cs typeface="Lato"/>
              <a:sym typeface="Lato"/>
            </a:endParaRPr>
          </a:p>
        </p:txBody>
      </p:sp>
      <p:pic>
        <p:nvPicPr>
          <p:cNvPr id="5" name="Picture 4" descr="A picture containing screenshot, bird&#10;&#10;Description automatically generated">
            <a:extLst>
              <a:ext uri="{FF2B5EF4-FFF2-40B4-BE49-F238E27FC236}">
                <a16:creationId xmlns:a16="http://schemas.microsoft.com/office/drawing/2014/main" id="{BE0B1578-2D10-EA46-BBFA-1AD048CCA086}"/>
              </a:ext>
            </a:extLst>
          </p:cNvPr>
          <p:cNvPicPr>
            <a:picLocks noChangeAspect="1"/>
          </p:cNvPicPr>
          <p:nvPr/>
        </p:nvPicPr>
        <p:blipFill>
          <a:blip r:embed="rId4"/>
          <a:stretch>
            <a:fillRect/>
          </a:stretch>
        </p:blipFill>
        <p:spPr>
          <a:xfrm>
            <a:off x="-537290" y="3731088"/>
            <a:ext cx="3806337" cy="2321639"/>
          </a:xfrm>
          <a:prstGeom prst="rect">
            <a:avLst/>
          </a:prstGeom>
        </p:spPr>
      </p:pic>
      <p:sp>
        <p:nvSpPr>
          <p:cNvPr id="329" name="Google Shape;329;p36"/>
          <p:cNvSpPr txBox="1"/>
          <p:nvPr/>
        </p:nvSpPr>
        <p:spPr>
          <a:xfrm>
            <a:off x="144767" y="58674"/>
            <a:ext cx="9407800" cy="834738"/>
          </a:xfrm>
          <a:prstGeom prst="rect">
            <a:avLst/>
          </a:prstGeom>
          <a:noFill/>
          <a:ln>
            <a:noFill/>
          </a:ln>
        </p:spPr>
        <p:txBody>
          <a:bodyPr spcFirstLastPara="1" wrap="square" lIns="121900" tIns="121900" rIns="121900" bIns="121900" anchor="t" anchorCtr="0">
            <a:noAutofit/>
          </a:bodyPr>
          <a:lstStyle/>
          <a:p>
            <a:r>
              <a:rPr lang="en-US" sz="2800" b="1" dirty="0">
                <a:solidFill>
                  <a:srgbClr val="00297F"/>
                </a:solidFill>
                <a:latin typeface="Raleway ExtraBold"/>
                <a:ea typeface="Raleway ExtraBold"/>
                <a:cs typeface="Raleway ExtraBold"/>
                <a:sym typeface="Raleway ExtraBold"/>
              </a:rPr>
              <a:t>Least likely </a:t>
            </a:r>
            <a:r>
              <a:rPr lang="en-US" sz="2200" dirty="0">
                <a:solidFill>
                  <a:srgbClr val="00297F"/>
                </a:solidFill>
                <a:latin typeface="Raleway ExtraBold"/>
                <a:ea typeface="Raleway ExtraBold"/>
                <a:cs typeface="Raleway ExtraBold"/>
                <a:sym typeface="Raleway ExtraBold"/>
              </a:rPr>
              <a:t>to attend a research conference</a:t>
            </a:r>
            <a:endParaRPr sz="2200" dirty="0">
              <a:solidFill>
                <a:srgbClr val="00297F"/>
              </a:solidFill>
              <a:latin typeface="Raleway ExtraBold"/>
              <a:ea typeface="Raleway ExtraBold"/>
              <a:cs typeface="Raleway ExtraBold"/>
              <a:sym typeface="Raleway ExtraBold"/>
            </a:endParaRPr>
          </a:p>
          <a:p>
            <a:r>
              <a:rPr lang="en" sz="1400" dirty="0">
                <a:solidFill>
                  <a:schemeClr val="tx1">
                    <a:lumMod val="85000"/>
                    <a:lumOff val="15000"/>
                  </a:schemeClr>
                </a:solidFill>
                <a:latin typeface="Raleway ExtraLight"/>
                <a:ea typeface="Raleway ExtraLight"/>
                <a:cs typeface="Raleway ExtraLight"/>
                <a:sym typeface="Raleway ExtraLight"/>
              </a:rPr>
              <a:t>Respondents indicated Not to Somewhat Likely to Attend on the survey</a:t>
            </a:r>
            <a:endParaRPr sz="1400" dirty="0">
              <a:solidFill>
                <a:schemeClr val="tx1">
                  <a:lumMod val="85000"/>
                  <a:lumOff val="15000"/>
                </a:schemeClr>
              </a:solidFill>
              <a:latin typeface="Raleway ExtraLight"/>
              <a:ea typeface="Raleway ExtraLight"/>
              <a:cs typeface="Raleway ExtraLight"/>
              <a:sym typeface="Raleway ExtraLight"/>
            </a:endParaRPr>
          </a:p>
        </p:txBody>
      </p:sp>
      <p:sp>
        <p:nvSpPr>
          <p:cNvPr id="331" name="Google Shape;331;p36"/>
          <p:cNvSpPr txBox="1"/>
          <p:nvPr/>
        </p:nvSpPr>
        <p:spPr>
          <a:xfrm>
            <a:off x="3545232" y="877646"/>
            <a:ext cx="3086421" cy="5706887"/>
          </a:xfrm>
          <a:prstGeom prst="rect">
            <a:avLst/>
          </a:prstGeom>
          <a:noFill/>
          <a:ln>
            <a:noFill/>
          </a:ln>
        </p:spPr>
        <p:txBody>
          <a:bodyPr spcFirstLastPara="1" wrap="square" lIns="121900" tIns="121900" rIns="121900" bIns="121900" anchor="t" anchorCtr="0">
            <a:noAutofit/>
          </a:bodyPr>
          <a:lstStyle/>
          <a:p>
            <a:r>
              <a:rPr lang="en-US" sz="1333" b="1" dirty="0">
                <a:solidFill>
                  <a:srgbClr val="00297F"/>
                </a:solidFill>
                <a:latin typeface="Lato"/>
                <a:ea typeface="Lato"/>
                <a:cs typeface="Lato"/>
                <a:sym typeface="Lato"/>
              </a:rPr>
              <a:t>Current research</a:t>
            </a:r>
            <a:endParaRPr sz="1333" b="1" dirty="0">
              <a:solidFill>
                <a:srgbClr val="00297F"/>
              </a:solidFill>
              <a:latin typeface="Lato"/>
              <a:ea typeface="Lato"/>
              <a:cs typeface="Lato"/>
              <a:sym typeface="Lato"/>
            </a:endParaRPr>
          </a:p>
          <a:p>
            <a:endParaRPr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US" sz="1333" b="1" dirty="0">
              <a:solidFill>
                <a:srgbClr val="00297F"/>
              </a:solidFill>
              <a:latin typeface="Lato"/>
              <a:ea typeface="Lato"/>
              <a:cs typeface="Lato"/>
              <a:sym typeface="Lato"/>
            </a:endParaRPr>
          </a:p>
          <a:p>
            <a:endParaRPr lang="en-US" sz="1333" b="1" dirty="0">
              <a:solidFill>
                <a:srgbClr val="00297F"/>
              </a:solidFill>
              <a:latin typeface="Lato"/>
              <a:ea typeface="Lato"/>
              <a:cs typeface="Lato"/>
              <a:sym typeface="Lato"/>
            </a:endParaRPr>
          </a:p>
          <a:p>
            <a:endParaRPr lang="en-US" sz="1333" b="1" dirty="0">
              <a:solidFill>
                <a:srgbClr val="00297F"/>
              </a:solidFill>
              <a:latin typeface="Lato"/>
              <a:ea typeface="Lato"/>
              <a:cs typeface="Lato"/>
              <a:sym typeface="Lato"/>
            </a:endParaRPr>
          </a:p>
          <a:p>
            <a:endParaRPr lang="en-US" sz="1333" b="1" dirty="0">
              <a:solidFill>
                <a:srgbClr val="00297F"/>
              </a:solidFill>
              <a:latin typeface="Lato"/>
              <a:ea typeface="Lato"/>
              <a:cs typeface="Lato"/>
              <a:sym typeface="Lato"/>
            </a:endParaRPr>
          </a:p>
          <a:p>
            <a:r>
              <a:rPr lang="en-US" sz="1333" b="1" dirty="0">
                <a:solidFill>
                  <a:srgbClr val="00297F"/>
                </a:solidFill>
                <a:latin typeface="Lato"/>
                <a:ea typeface="Lato"/>
                <a:cs typeface="Lato"/>
                <a:sym typeface="Lato"/>
              </a:rPr>
              <a:t>Future research</a:t>
            </a:r>
          </a:p>
          <a:p>
            <a:endParaRPr lang="en-US" sz="1333" b="1"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r>
              <a:rPr lang="en-US" sz="1333" b="1" dirty="0">
                <a:solidFill>
                  <a:srgbClr val="00297F"/>
                </a:solidFill>
                <a:latin typeface="Lato"/>
                <a:ea typeface="Lato"/>
                <a:cs typeface="Lato"/>
                <a:sym typeface="Lato"/>
              </a:rPr>
              <a:t>Size</a:t>
            </a:r>
          </a:p>
        </p:txBody>
      </p:sp>
      <p:cxnSp>
        <p:nvCxnSpPr>
          <p:cNvPr id="333" name="Google Shape;333;p36"/>
          <p:cNvCxnSpPr/>
          <p:nvPr/>
        </p:nvCxnSpPr>
        <p:spPr>
          <a:xfrm>
            <a:off x="3282433" y="1624833"/>
            <a:ext cx="0" cy="4804400"/>
          </a:xfrm>
          <a:prstGeom prst="straightConnector1">
            <a:avLst/>
          </a:prstGeom>
          <a:noFill/>
          <a:ln w="9525" cap="flat" cmpd="sng">
            <a:solidFill>
              <a:srgbClr val="D9D9D9"/>
            </a:solidFill>
            <a:prstDash val="solid"/>
            <a:round/>
            <a:headEnd type="none" w="med" len="med"/>
            <a:tailEnd type="none" w="med" len="med"/>
          </a:ln>
        </p:spPr>
      </p:cxnSp>
      <p:cxnSp>
        <p:nvCxnSpPr>
          <p:cNvPr id="334" name="Google Shape;334;p36"/>
          <p:cNvCxnSpPr/>
          <p:nvPr/>
        </p:nvCxnSpPr>
        <p:spPr>
          <a:xfrm>
            <a:off x="6824733" y="1624833"/>
            <a:ext cx="0" cy="4804400"/>
          </a:xfrm>
          <a:prstGeom prst="straightConnector1">
            <a:avLst/>
          </a:prstGeom>
          <a:noFill/>
          <a:ln w="9525" cap="flat" cmpd="sng">
            <a:solidFill>
              <a:srgbClr val="D9D9D9"/>
            </a:solidFill>
            <a:prstDash val="solid"/>
            <a:round/>
            <a:headEnd type="none" w="med" len="med"/>
            <a:tailEnd type="none" w="med" len="med"/>
          </a:ln>
        </p:spPr>
      </p:cxnSp>
      <p:pic>
        <p:nvPicPr>
          <p:cNvPr id="10" name="Picture 9" descr="A screenshot of a cell phone&#10;&#10;Description automatically generated">
            <a:extLst>
              <a:ext uri="{FF2B5EF4-FFF2-40B4-BE49-F238E27FC236}">
                <a16:creationId xmlns:a16="http://schemas.microsoft.com/office/drawing/2014/main" id="{9C1EA151-C7F1-D74F-B402-FBCDB49C8076}"/>
              </a:ext>
            </a:extLst>
          </p:cNvPr>
          <p:cNvPicPr>
            <a:picLocks noChangeAspect="1"/>
          </p:cNvPicPr>
          <p:nvPr/>
        </p:nvPicPr>
        <p:blipFill>
          <a:blip r:embed="rId5"/>
          <a:stretch>
            <a:fillRect/>
          </a:stretch>
        </p:blipFill>
        <p:spPr>
          <a:xfrm>
            <a:off x="3309206" y="3894744"/>
            <a:ext cx="3515521" cy="2157984"/>
          </a:xfrm>
          <a:prstGeom prst="rect">
            <a:avLst/>
          </a:prstGeom>
        </p:spPr>
      </p:pic>
      <p:pic>
        <p:nvPicPr>
          <p:cNvPr id="14" name="Picture 13" descr="A picture containing bird, flower&#10;&#10;Description automatically generated">
            <a:extLst>
              <a:ext uri="{FF2B5EF4-FFF2-40B4-BE49-F238E27FC236}">
                <a16:creationId xmlns:a16="http://schemas.microsoft.com/office/drawing/2014/main" id="{4E796578-F536-6946-A4D5-4541184959D7}"/>
              </a:ext>
            </a:extLst>
          </p:cNvPr>
          <p:cNvPicPr>
            <a:picLocks noChangeAspect="1"/>
          </p:cNvPicPr>
          <p:nvPr/>
        </p:nvPicPr>
        <p:blipFill rotWithShape="1">
          <a:blip r:embed="rId6"/>
          <a:srcRect t="25547" b="51384"/>
          <a:stretch/>
        </p:blipFill>
        <p:spPr>
          <a:xfrm>
            <a:off x="-492403" y="6196233"/>
            <a:ext cx="3773422" cy="565699"/>
          </a:xfrm>
          <a:prstGeom prst="rect">
            <a:avLst/>
          </a:prstGeom>
        </p:spPr>
      </p:pic>
      <p:pic>
        <p:nvPicPr>
          <p:cNvPr id="16" name="Picture 15" descr="A picture containing bird, flower&#10;&#10;Description automatically generated">
            <a:extLst>
              <a:ext uri="{FF2B5EF4-FFF2-40B4-BE49-F238E27FC236}">
                <a16:creationId xmlns:a16="http://schemas.microsoft.com/office/drawing/2014/main" id="{D4010020-3A96-9949-88EB-CDA001C5E82D}"/>
              </a:ext>
            </a:extLst>
          </p:cNvPr>
          <p:cNvPicPr>
            <a:picLocks noChangeAspect="1"/>
          </p:cNvPicPr>
          <p:nvPr/>
        </p:nvPicPr>
        <p:blipFill rotWithShape="1">
          <a:blip r:embed="rId6"/>
          <a:srcRect t="57807" b="22629"/>
          <a:stretch/>
        </p:blipFill>
        <p:spPr>
          <a:xfrm>
            <a:off x="2990145" y="6229237"/>
            <a:ext cx="3738048" cy="487530"/>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4E110B3A-09AE-304E-8366-CB5126BA9F00}"/>
              </a:ext>
            </a:extLst>
          </p:cNvPr>
          <p:cNvPicPr>
            <a:picLocks noChangeAspect="1"/>
          </p:cNvPicPr>
          <p:nvPr/>
        </p:nvPicPr>
        <p:blipFill>
          <a:blip r:embed="rId7"/>
          <a:stretch>
            <a:fillRect/>
          </a:stretch>
        </p:blipFill>
        <p:spPr>
          <a:xfrm>
            <a:off x="-246831" y="1271016"/>
            <a:ext cx="3236976" cy="2157984"/>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D0596FCA-2679-854A-9B62-C27D228E14D4}"/>
              </a:ext>
            </a:extLst>
          </p:cNvPr>
          <p:cNvPicPr>
            <a:picLocks noChangeAspect="1"/>
          </p:cNvPicPr>
          <p:nvPr/>
        </p:nvPicPr>
        <p:blipFill>
          <a:blip r:embed="rId8"/>
          <a:stretch>
            <a:fillRect/>
          </a:stretch>
        </p:blipFill>
        <p:spPr>
          <a:xfrm>
            <a:off x="3324973" y="1271016"/>
            <a:ext cx="3236976" cy="2157984"/>
          </a:xfrm>
          <a:prstGeom prst="rect">
            <a:avLst/>
          </a:prstGeom>
        </p:spPr>
      </p:pic>
    </p:spTree>
    <p:extLst>
      <p:ext uri="{BB962C8B-B14F-4D97-AF65-F5344CB8AC3E}">
        <p14:creationId xmlns:p14="http://schemas.microsoft.com/office/powerpoint/2010/main" val="387654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328"/>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2C1AAA9C-DDF8-2D47-86F6-5BBB0C1ADB1C}"/>
              </a:ext>
            </a:extLst>
          </p:cNvPr>
          <p:cNvPicPr>
            <a:picLocks noChangeAspect="1"/>
          </p:cNvPicPr>
          <p:nvPr/>
        </p:nvPicPr>
        <p:blipFill>
          <a:blip r:embed="rId3"/>
          <a:stretch>
            <a:fillRect/>
          </a:stretch>
        </p:blipFill>
        <p:spPr>
          <a:xfrm>
            <a:off x="6409944" y="1106424"/>
            <a:ext cx="3456432" cy="2304288"/>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F56662AB-C3C3-DF4C-8DEC-F01904DEE4C1}"/>
              </a:ext>
            </a:extLst>
          </p:cNvPr>
          <p:cNvPicPr>
            <a:picLocks/>
          </p:cNvPicPr>
          <p:nvPr/>
        </p:nvPicPr>
        <p:blipFill>
          <a:blip r:embed="rId4"/>
          <a:stretch>
            <a:fillRect/>
          </a:stretch>
        </p:blipFill>
        <p:spPr>
          <a:xfrm>
            <a:off x="-411480" y="3493008"/>
            <a:ext cx="3474720" cy="2157984"/>
          </a:xfrm>
          <a:prstGeom prst="rect">
            <a:avLst/>
          </a:prstGeom>
        </p:spPr>
      </p:pic>
      <p:sp>
        <p:nvSpPr>
          <p:cNvPr id="329" name="Google Shape;329;p36"/>
          <p:cNvSpPr txBox="1"/>
          <p:nvPr/>
        </p:nvSpPr>
        <p:spPr>
          <a:xfrm>
            <a:off x="144767" y="227500"/>
            <a:ext cx="9407800" cy="852000"/>
          </a:xfrm>
          <a:prstGeom prst="rect">
            <a:avLst/>
          </a:prstGeom>
          <a:noFill/>
          <a:ln>
            <a:noFill/>
          </a:ln>
        </p:spPr>
        <p:txBody>
          <a:bodyPr spcFirstLastPara="1" wrap="square" lIns="121900" tIns="121900" rIns="121900" bIns="121900" anchor="t" anchorCtr="0">
            <a:noAutofit/>
          </a:bodyPr>
          <a:lstStyle/>
          <a:p>
            <a:r>
              <a:rPr lang="en" sz="2800" b="1" dirty="0">
                <a:solidFill>
                  <a:srgbClr val="00297F"/>
                </a:solidFill>
                <a:latin typeface="Raleway ExtraBold"/>
                <a:ea typeface="Raleway ExtraBold"/>
                <a:cs typeface="Raleway ExtraBold"/>
                <a:sym typeface="Raleway ExtraBold"/>
              </a:rPr>
              <a:t>Most likely </a:t>
            </a:r>
            <a:r>
              <a:rPr lang="en" sz="2200" dirty="0">
                <a:solidFill>
                  <a:srgbClr val="00297F"/>
                </a:solidFill>
                <a:latin typeface="Raleway ExtraBold"/>
                <a:ea typeface="Raleway ExtraBold"/>
                <a:cs typeface="Raleway ExtraBold"/>
                <a:sym typeface="Raleway ExtraBold"/>
              </a:rPr>
              <a:t>to attend a research conference</a:t>
            </a:r>
            <a:endParaRPr sz="2200" dirty="0">
              <a:solidFill>
                <a:srgbClr val="00297F"/>
              </a:solidFill>
              <a:latin typeface="Raleway ExtraBold"/>
              <a:ea typeface="Raleway ExtraBold"/>
              <a:cs typeface="Raleway ExtraBold"/>
              <a:sym typeface="Raleway ExtraBold"/>
            </a:endParaRPr>
          </a:p>
          <a:p>
            <a:r>
              <a:rPr lang="en-US" sz="1400" dirty="0">
                <a:solidFill>
                  <a:schemeClr val="tx1">
                    <a:lumMod val="85000"/>
                    <a:lumOff val="15000"/>
                  </a:schemeClr>
                </a:solidFill>
                <a:latin typeface="Raleway ExtraLight"/>
                <a:ea typeface="Raleway ExtraLight"/>
                <a:cs typeface="Raleway ExtraLight"/>
                <a:sym typeface="Raleway ExtraLight"/>
              </a:rPr>
              <a:t>Respondents indicated Likely to Attend on the survey</a:t>
            </a:r>
          </a:p>
        </p:txBody>
      </p:sp>
      <p:sp>
        <p:nvSpPr>
          <p:cNvPr id="330" name="Google Shape;330;p36"/>
          <p:cNvSpPr txBox="1"/>
          <p:nvPr/>
        </p:nvSpPr>
        <p:spPr>
          <a:xfrm>
            <a:off x="144767" y="1079500"/>
            <a:ext cx="2944600" cy="5520799"/>
          </a:xfrm>
          <a:prstGeom prst="rect">
            <a:avLst/>
          </a:prstGeom>
          <a:noFill/>
          <a:ln>
            <a:noFill/>
          </a:ln>
        </p:spPr>
        <p:txBody>
          <a:bodyPr spcFirstLastPara="1" wrap="square" lIns="121900" tIns="121900" rIns="121900" bIns="121900" anchor="t" anchorCtr="0">
            <a:noAutofit/>
          </a:bodyPr>
          <a:lstStyle/>
          <a:p>
            <a:r>
              <a:rPr lang="en-US" sz="1333" b="1" dirty="0">
                <a:solidFill>
                  <a:srgbClr val="00297F"/>
                </a:solidFill>
                <a:latin typeface="Lato"/>
                <a:ea typeface="Lato"/>
                <a:cs typeface="Lato"/>
                <a:sym typeface="Lato"/>
              </a:rPr>
              <a:t>Industry</a:t>
            </a:r>
          </a:p>
          <a:p>
            <a:endParaRPr lang="en" sz="1333" dirty="0">
              <a:solidFill>
                <a:srgbClr val="00297F"/>
              </a:solidFill>
              <a:latin typeface="Lato"/>
              <a:ea typeface="Lato"/>
              <a:cs typeface="Lato"/>
              <a:sym typeface="Lato"/>
            </a:endParaRPr>
          </a:p>
          <a:p>
            <a:r>
              <a:rPr lang="en" sz="1333" dirty="0">
                <a:solidFill>
                  <a:srgbClr val="00297F"/>
                </a:solidFill>
                <a:latin typeface="Lato"/>
                <a:ea typeface="Lato"/>
                <a:cs typeface="Lato"/>
                <a:sym typeface="Lato"/>
              </a:rPr>
              <a:t>Bar chart  - top 4 or 5</a:t>
            </a: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r>
              <a:rPr lang="en" sz="1333" b="1" dirty="0">
                <a:solidFill>
                  <a:srgbClr val="00297F"/>
                </a:solidFill>
                <a:latin typeface="Lato"/>
                <a:ea typeface="Lato"/>
                <a:cs typeface="Lato"/>
                <a:sym typeface="Lato"/>
              </a:rPr>
              <a:t>Size</a:t>
            </a:r>
          </a:p>
          <a:p>
            <a:endParaRPr lang="en-US" sz="1333" b="1" dirty="0">
              <a:solidFill>
                <a:srgbClr val="00297F"/>
              </a:solidFill>
              <a:latin typeface="Lato"/>
              <a:ea typeface="Lato"/>
              <a:cs typeface="Lato"/>
              <a:sym typeface="Lato"/>
            </a:endParaRPr>
          </a:p>
          <a:p>
            <a:r>
              <a:rPr lang="en-US" sz="1333" dirty="0">
                <a:solidFill>
                  <a:srgbClr val="00297F"/>
                </a:solidFill>
                <a:latin typeface="Lato"/>
                <a:ea typeface="Lato"/>
                <a:cs typeface="Lato"/>
                <a:sym typeface="Lato"/>
              </a:rPr>
              <a:t>100% stacked bar chart</a:t>
            </a:r>
          </a:p>
          <a:p>
            <a:endParaRPr lang="en-US" sz="1333" b="1" dirty="0">
              <a:solidFill>
                <a:srgbClr val="00297F"/>
              </a:solidFill>
              <a:latin typeface="Lato"/>
              <a:ea typeface="Lato"/>
              <a:cs typeface="Lato"/>
              <a:sym typeface="Lato"/>
            </a:endParaRPr>
          </a:p>
          <a:p>
            <a:endParaRPr lang="en-US" sz="1333" b="1" dirty="0">
              <a:solidFill>
                <a:srgbClr val="00297F"/>
              </a:solidFill>
              <a:latin typeface="Lato"/>
              <a:ea typeface="Lato"/>
              <a:cs typeface="Lato"/>
              <a:sym typeface="Lato"/>
            </a:endParaRPr>
          </a:p>
          <a:p>
            <a:r>
              <a:rPr lang="en-US" sz="1333" b="1" dirty="0">
                <a:solidFill>
                  <a:srgbClr val="00297F"/>
                </a:solidFill>
                <a:latin typeface="Lato"/>
                <a:ea typeface="Lato"/>
                <a:cs typeface="Lato"/>
                <a:sym typeface="Lato"/>
              </a:rPr>
              <a:t>Title</a:t>
            </a:r>
          </a:p>
          <a:p>
            <a:endParaRPr lang="en-US" sz="1333" dirty="0">
              <a:solidFill>
                <a:srgbClr val="00297F"/>
              </a:solidFill>
              <a:latin typeface="Lato"/>
              <a:ea typeface="Lato"/>
              <a:cs typeface="Lato"/>
              <a:sym typeface="Lato"/>
            </a:endParaRPr>
          </a:p>
          <a:p>
            <a:r>
              <a:rPr lang="en-US" sz="1333" dirty="0">
                <a:solidFill>
                  <a:srgbClr val="00297F"/>
                </a:solidFill>
                <a:latin typeface="Lato"/>
                <a:ea typeface="Lato"/>
                <a:cs typeface="Lato"/>
                <a:sym typeface="Lato"/>
              </a:rPr>
              <a:t>Bar chart – top 4 or 5</a:t>
            </a: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dirty="0">
              <a:solidFill>
                <a:srgbClr val="00297F"/>
              </a:solidFill>
              <a:latin typeface="Lato"/>
              <a:ea typeface="Lato"/>
              <a:cs typeface="Lato"/>
              <a:sym typeface="Lato"/>
            </a:endParaRPr>
          </a:p>
          <a:p>
            <a:endParaRPr lang="en-US" sz="1333" b="1" dirty="0">
              <a:solidFill>
                <a:srgbClr val="00297F"/>
              </a:solidFill>
              <a:latin typeface="Lato"/>
              <a:ea typeface="Lato"/>
              <a:cs typeface="Lato"/>
              <a:sym typeface="Lato"/>
            </a:endParaRPr>
          </a:p>
          <a:p>
            <a:endParaRPr lang="en-US" sz="1333" b="1" dirty="0">
              <a:solidFill>
                <a:srgbClr val="00297F"/>
              </a:solidFill>
              <a:latin typeface="Lato"/>
              <a:ea typeface="Lato"/>
              <a:cs typeface="Lato"/>
              <a:sym typeface="Lato"/>
            </a:endParaRPr>
          </a:p>
          <a:p>
            <a:r>
              <a:rPr lang="en-US" sz="1333" b="1" dirty="0">
                <a:solidFill>
                  <a:srgbClr val="00297F"/>
                </a:solidFill>
                <a:latin typeface="Lato"/>
                <a:ea typeface="Lato"/>
                <a:cs typeface="Lato"/>
                <a:sym typeface="Lato"/>
              </a:rPr>
              <a:t>Academic training in research</a:t>
            </a:r>
          </a:p>
          <a:p>
            <a:endParaRPr sz="1333" dirty="0">
              <a:solidFill>
                <a:srgbClr val="00297F"/>
              </a:solidFill>
              <a:latin typeface="Lato"/>
              <a:ea typeface="Lato"/>
              <a:cs typeface="Lato"/>
              <a:sym typeface="Lato"/>
            </a:endParaRPr>
          </a:p>
          <a:p>
            <a:endParaRPr sz="1333" dirty="0">
              <a:solidFill>
                <a:srgbClr val="00297F"/>
              </a:solidFill>
              <a:latin typeface="Lato"/>
              <a:ea typeface="Lato"/>
              <a:cs typeface="Lato"/>
              <a:sym typeface="Lato"/>
            </a:endParaRPr>
          </a:p>
        </p:txBody>
      </p:sp>
      <p:sp>
        <p:nvSpPr>
          <p:cNvPr id="331" name="Google Shape;331;p36"/>
          <p:cNvSpPr txBox="1"/>
          <p:nvPr/>
        </p:nvSpPr>
        <p:spPr>
          <a:xfrm>
            <a:off x="3545232" y="1079500"/>
            <a:ext cx="3086421" cy="5520799"/>
          </a:xfrm>
          <a:prstGeom prst="rect">
            <a:avLst/>
          </a:prstGeom>
          <a:noFill/>
          <a:ln>
            <a:noFill/>
          </a:ln>
        </p:spPr>
        <p:txBody>
          <a:bodyPr spcFirstLastPara="1" wrap="square" lIns="121900" tIns="121900" rIns="121900" bIns="121900" anchor="t" anchorCtr="0">
            <a:noAutofit/>
          </a:bodyPr>
          <a:lstStyle/>
          <a:p>
            <a:r>
              <a:rPr lang="en-US" sz="1333" b="1" dirty="0">
                <a:solidFill>
                  <a:srgbClr val="00297F"/>
                </a:solidFill>
                <a:latin typeface="Lato"/>
                <a:ea typeface="Lato"/>
                <a:cs typeface="Lato"/>
                <a:sym typeface="Lato"/>
              </a:rPr>
              <a:t>Current research</a:t>
            </a:r>
            <a:endParaRPr sz="1333" b="1" dirty="0">
              <a:solidFill>
                <a:srgbClr val="00297F"/>
              </a:solidFill>
              <a:latin typeface="Lato"/>
              <a:ea typeface="Lato"/>
              <a:cs typeface="Lato"/>
              <a:sym typeface="Lato"/>
            </a:endParaRPr>
          </a:p>
          <a:p>
            <a:endParaRPr sz="1333" dirty="0">
              <a:solidFill>
                <a:srgbClr val="00297F"/>
              </a:solidFill>
              <a:latin typeface="Lato"/>
              <a:ea typeface="Lato"/>
              <a:cs typeface="Lato"/>
              <a:sym typeface="Lato"/>
            </a:endParaRPr>
          </a:p>
          <a:p>
            <a:r>
              <a:rPr lang="en-US" sz="1333" dirty="0">
                <a:solidFill>
                  <a:srgbClr val="00297F"/>
                </a:solidFill>
                <a:latin typeface="Lato"/>
                <a:ea typeface="Lato"/>
                <a:cs typeface="Lato"/>
                <a:sym typeface="Lato"/>
              </a:rPr>
              <a:t>Bar chart 4 -5 top subjects or bullet points</a:t>
            </a:r>
          </a:p>
          <a:p>
            <a:endParaRPr lang="en-US" sz="1333" dirty="0">
              <a:solidFill>
                <a:srgbClr val="00297F"/>
              </a:solidFill>
              <a:latin typeface="Lato"/>
              <a:ea typeface="Lato"/>
              <a:cs typeface="Lato"/>
              <a:sym typeface="Lato"/>
            </a:endParaRPr>
          </a:p>
          <a:p>
            <a:endParaRPr lang="en-US"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endParaRPr lang="en" sz="1333" b="1" dirty="0">
              <a:solidFill>
                <a:srgbClr val="00297F"/>
              </a:solidFill>
              <a:latin typeface="Lato"/>
              <a:ea typeface="Lato"/>
              <a:cs typeface="Lato"/>
              <a:sym typeface="Lato"/>
            </a:endParaRPr>
          </a:p>
          <a:p>
            <a:r>
              <a:rPr lang="en-US" sz="1333" b="1" dirty="0">
                <a:solidFill>
                  <a:srgbClr val="00297F"/>
                </a:solidFill>
                <a:latin typeface="Lato"/>
                <a:ea typeface="Lato"/>
                <a:cs typeface="Lato"/>
                <a:sym typeface="Lato"/>
              </a:rPr>
              <a:t>Future research</a:t>
            </a:r>
          </a:p>
          <a:p>
            <a:endParaRPr lang="en-US" sz="1333" b="1" dirty="0">
              <a:solidFill>
                <a:srgbClr val="00297F"/>
              </a:solidFill>
              <a:latin typeface="Lato"/>
              <a:ea typeface="Lato"/>
              <a:cs typeface="Lato"/>
              <a:sym typeface="Lato"/>
            </a:endParaRPr>
          </a:p>
          <a:p>
            <a:r>
              <a:rPr lang="en-US" sz="1333" dirty="0">
                <a:solidFill>
                  <a:srgbClr val="00297F"/>
                </a:solidFill>
                <a:latin typeface="Lato"/>
                <a:ea typeface="Lato"/>
                <a:cs typeface="Lato"/>
                <a:sym typeface="Lato"/>
              </a:rPr>
              <a:t>Bar chart 4 -5 top subjects or bullet points</a:t>
            </a:r>
          </a:p>
          <a:p>
            <a:endParaRPr lang="en-US" sz="1333" dirty="0">
              <a:solidFill>
                <a:srgbClr val="00297F"/>
              </a:solidFill>
              <a:latin typeface="Lato"/>
              <a:ea typeface="Lato"/>
              <a:cs typeface="Lato"/>
              <a:sym typeface="Lato"/>
            </a:endParaRPr>
          </a:p>
        </p:txBody>
      </p:sp>
      <p:sp>
        <p:nvSpPr>
          <p:cNvPr id="332" name="Google Shape;332;p36"/>
          <p:cNvSpPr txBox="1"/>
          <p:nvPr/>
        </p:nvSpPr>
        <p:spPr>
          <a:xfrm>
            <a:off x="6946905" y="1019388"/>
            <a:ext cx="4889483" cy="5838612"/>
          </a:xfrm>
          <a:prstGeom prst="rect">
            <a:avLst/>
          </a:prstGeom>
          <a:noFill/>
          <a:ln>
            <a:noFill/>
          </a:ln>
        </p:spPr>
        <p:txBody>
          <a:bodyPr spcFirstLastPara="1" wrap="square" lIns="121900" tIns="121900" rIns="121900" bIns="121900" anchor="t" anchorCtr="0">
            <a:noAutofit/>
          </a:bodyPr>
          <a:lstStyle/>
          <a:p>
            <a:r>
              <a:rPr lang="en-US" sz="1333" b="1" dirty="0">
                <a:solidFill>
                  <a:srgbClr val="00297F"/>
                </a:solidFill>
                <a:latin typeface="Lato"/>
                <a:ea typeface="Lato"/>
                <a:cs typeface="Lato"/>
                <a:sym typeface="Lato"/>
              </a:rPr>
              <a:t>What care most in a conference</a:t>
            </a:r>
          </a:p>
          <a:p>
            <a:endParaRPr lang="en-US" sz="1333" b="1"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endParaRPr lang="en" sz="1333" dirty="0">
              <a:solidFill>
                <a:srgbClr val="00297F"/>
              </a:solidFill>
              <a:latin typeface="Lato"/>
              <a:ea typeface="Lato"/>
              <a:cs typeface="Lato"/>
              <a:sym typeface="Lato"/>
            </a:endParaRPr>
          </a:p>
          <a:p>
            <a:r>
              <a:rPr lang="en" sz="1333" b="1" dirty="0">
                <a:solidFill>
                  <a:srgbClr val="00297F"/>
                </a:solidFill>
                <a:latin typeface="Lato"/>
                <a:ea typeface="Lato"/>
                <a:cs typeface="Lato"/>
                <a:sym typeface="Lato"/>
              </a:rPr>
              <a:t>Respondent’s advice for a research conference</a:t>
            </a:r>
            <a:endParaRPr sz="1333" b="1" dirty="0">
              <a:solidFill>
                <a:srgbClr val="00297F"/>
              </a:solidFill>
              <a:latin typeface="Lato"/>
              <a:ea typeface="Lato"/>
              <a:cs typeface="Lato"/>
              <a:sym typeface="Lato"/>
            </a:endParaRPr>
          </a:p>
          <a:p>
            <a:pPr marL="609585"/>
            <a:endParaRPr sz="1333" dirty="0">
              <a:solidFill>
                <a:srgbClr val="00297F"/>
              </a:solidFill>
              <a:latin typeface="Lato"/>
              <a:ea typeface="Lato"/>
              <a:cs typeface="Lato"/>
              <a:sym typeface="Lato"/>
            </a:endParaRPr>
          </a:p>
          <a:p>
            <a:pPr marL="76198"/>
            <a:r>
              <a:rPr lang="en" sz="1333" dirty="0">
                <a:solidFill>
                  <a:schemeClr val="tx1">
                    <a:lumMod val="85000"/>
                    <a:lumOff val="15000"/>
                  </a:schemeClr>
                </a:solidFill>
                <a:latin typeface="Lato"/>
                <a:sym typeface="Merriweather"/>
              </a:rPr>
              <a:t>"</a:t>
            </a:r>
            <a:r>
              <a:rPr lang="en-US" sz="1333" dirty="0">
                <a:solidFill>
                  <a:schemeClr val="tx1">
                    <a:lumMod val="85000"/>
                    <a:lumOff val="15000"/>
                  </a:schemeClr>
                </a:solidFill>
                <a:latin typeface="Lato"/>
              </a:rPr>
              <a:t>workshops should target a specific level of expertise</a:t>
            </a:r>
            <a:r>
              <a:rPr lang="en" sz="1333" dirty="0">
                <a:solidFill>
                  <a:schemeClr val="tx1">
                    <a:lumMod val="85000"/>
                    <a:lumOff val="15000"/>
                  </a:schemeClr>
                </a:solidFill>
                <a:latin typeface="Lato"/>
                <a:sym typeface="Merriweather"/>
              </a:rPr>
              <a:t>”</a:t>
            </a:r>
          </a:p>
          <a:p>
            <a:pPr marL="76198"/>
            <a:endParaRPr lang="en" sz="1333" dirty="0">
              <a:solidFill>
                <a:schemeClr val="tx1">
                  <a:lumMod val="85000"/>
                  <a:lumOff val="15000"/>
                </a:schemeClr>
              </a:solidFill>
              <a:latin typeface="Lato"/>
              <a:sym typeface="Merriweather"/>
            </a:endParaRPr>
          </a:p>
          <a:p>
            <a:pPr marL="76198"/>
            <a:r>
              <a:rPr lang="en-US" sz="1333" dirty="0">
                <a:solidFill>
                  <a:schemeClr val="tx1">
                    <a:lumMod val="85000"/>
                    <a:lumOff val="15000"/>
                  </a:schemeClr>
                </a:solidFill>
                <a:latin typeface="Lato"/>
              </a:rPr>
              <a:t>“Examples of application in practice of established methods”</a:t>
            </a:r>
          </a:p>
          <a:p>
            <a:pPr marL="76198"/>
            <a:endParaRPr lang="en-US" sz="1333" dirty="0">
              <a:solidFill>
                <a:schemeClr val="tx1">
                  <a:lumMod val="85000"/>
                  <a:lumOff val="15000"/>
                </a:schemeClr>
              </a:solidFill>
              <a:latin typeface="Lato"/>
              <a:sym typeface="Merriweather"/>
            </a:endParaRPr>
          </a:p>
          <a:p>
            <a:pPr marL="76198"/>
            <a:r>
              <a:rPr lang="en-US" sz="1333" dirty="0">
                <a:solidFill>
                  <a:schemeClr val="tx1">
                    <a:lumMod val="85000"/>
                    <a:lumOff val="15000"/>
                  </a:schemeClr>
                </a:solidFill>
                <a:latin typeface="Lato"/>
              </a:rPr>
              <a:t>“creative ways to build activities into the day.”</a:t>
            </a:r>
          </a:p>
          <a:p>
            <a:pPr marL="76198"/>
            <a:endParaRPr lang="en-US" sz="1333" dirty="0">
              <a:solidFill>
                <a:schemeClr val="tx1">
                  <a:lumMod val="85000"/>
                  <a:lumOff val="15000"/>
                </a:schemeClr>
              </a:solidFill>
              <a:latin typeface="Lato"/>
              <a:sym typeface="Merriweather"/>
            </a:endParaRPr>
          </a:p>
          <a:p>
            <a:pPr marL="76198"/>
            <a:r>
              <a:rPr lang="en-US" sz="1333" dirty="0">
                <a:solidFill>
                  <a:schemeClr val="tx1">
                    <a:lumMod val="85000"/>
                    <a:lumOff val="15000"/>
                  </a:schemeClr>
                </a:solidFill>
                <a:latin typeface="Lato"/>
              </a:rPr>
              <a:t>“more events for experienced practitioners”</a:t>
            </a:r>
          </a:p>
          <a:p>
            <a:pPr marL="76198"/>
            <a:endParaRPr lang="en-US" sz="1333" dirty="0">
              <a:solidFill>
                <a:schemeClr val="tx1">
                  <a:lumMod val="85000"/>
                  <a:lumOff val="15000"/>
                </a:schemeClr>
              </a:solidFill>
              <a:latin typeface="Lato"/>
              <a:sym typeface="Merriweather"/>
            </a:endParaRPr>
          </a:p>
          <a:p>
            <a:pPr marL="76198"/>
            <a:r>
              <a:rPr lang="en-US" sz="1333" dirty="0">
                <a:solidFill>
                  <a:schemeClr val="tx1">
                    <a:lumMod val="85000"/>
                    <a:lumOff val="15000"/>
                  </a:schemeClr>
                </a:solidFill>
                <a:latin typeface="Lato"/>
              </a:rPr>
              <a:t>“huge number of early-career folks who are struggling to get work in UX research roles, and we need to get them real-world experience”</a:t>
            </a:r>
            <a:endParaRPr lang="en" sz="1400" dirty="0">
              <a:solidFill>
                <a:schemeClr val="tx1">
                  <a:lumMod val="85000"/>
                  <a:lumOff val="15000"/>
                </a:schemeClr>
              </a:solidFill>
              <a:latin typeface="Lato"/>
              <a:ea typeface="Lato"/>
              <a:cs typeface="Lato"/>
              <a:sym typeface="Lato"/>
            </a:endParaRPr>
          </a:p>
          <a:p>
            <a:endParaRPr lang="en" sz="1333" dirty="0">
              <a:solidFill>
                <a:srgbClr val="00297F"/>
              </a:solidFill>
              <a:latin typeface="Lato"/>
              <a:ea typeface="Lato"/>
              <a:cs typeface="Lato"/>
              <a:sym typeface="Lato"/>
            </a:endParaRPr>
          </a:p>
          <a:p>
            <a:r>
              <a:rPr lang="en-US" sz="1333" dirty="0">
                <a:solidFill>
                  <a:schemeClr val="tx1">
                    <a:lumMod val="85000"/>
                    <a:lumOff val="15000"/>
                  </a:schemeClr>
                </a:solidFill>
                <a:latin typeface="Lato"/>
              </a:rPr>
              <a:t>“Slack for pre-conference introductions, a channel for each speaker, … handle Q&amp;A through the Slack channels”</a:t>
            </a:r>
            <a:endParaRPr lang="en" sz="1333" dirty="0">
              <a:solidFill>
                <a:schemeClr val="tx1">
                  <a:lumMod val="85000"/>
                  <a:lumOff val="15000"/>
                </a:schemeClr>
              </a:solidFill>
              <a:latin typeface="Lato"/>
              <a:sym typeface="Lato"/>
            </a:endParaRPr>
          </a:p>
          <a:p>
            <a:endParaRPr sz="1333" dirty="0">
              <a:solidFill>
                <a:srgbClr val="00297F"/>
              </a:solidFill>
              <a:latin typeface="Lato"/>
              <a:ea typeface="Lato"/>
              <a:cs typeface="Lato"/>
              <a:sym typeface="Lato"/>
            </a:endParaRPr>
          </a:p>
        </p:txBody>
      </p:sp>
      <p:cxnSp>
        <p:nvCxnSpPr>
          <p:cNvPr id="333" name="Google Shape;333;p36"/>
          <p:cNvCxnSpPr/>
          <p:nvPr/>
        </p:nvCxnSpPr>
        <p:spPr>
          <a:xfrm>
            <a:off x="3282433" y="1624833"/>
            <a:ext cx="0" cy="4804400"/>
          </a:xfrm>
          <a:prstGeom prst="straightConnector1">
            <a:avLst/>
          </a:prstGeom>
          <a:noFill/>
          <a:ln w="9525" cap="flat" cmpd="sng">
            <a:solidFill>
              <a:srgbClr val="D9D9D9"/>
            </a:solidFill>
            <a:prstDash val="solid"/>
            <a:round/>
            <a:headEnd type="none" w="med" len="med"/>
            <a:tailEnd type="none" w="med" len="med"/>
          </a:ln>
        </p:spPr>
      </p:cxnSp>
      <p:cxnSp>
        <p:nvCxnSpPr>
          <p:cNvPr id="334" name="Google Shape;334;p36"/>
          <p:cNvCxnSpPr/>
          <p:nvPr/>
        </p:nvCxnSpPr>
        <p:spPr>
          <a:xfrm>
            <a:off x="6824733" y="1624833"/>
            <a:ext cx="0" cy="4804400"/>
          </a:xfrm>
          <a:prstGeom prst="straightConnector1">
            <a:avLst/>
          </a:prstGeom>
          <a:noFill/>
          <a:ln w="9525" cap="flat" cmpd="sng">
            <a:solidFill>
              <a:srgbClr val="D9D9D9"/>
            </a:solidFill>
            <a:prstDash val="solid"/>
            <a:round/>
            <a:headEnd type="none" w="med" len="med"/>
            <a:tailEnd type="none" w="med" len="med"/>
          </a:ln>
        </p:spPr>
      </p:cxnSp>
      <p:pic>
        <p:nvPicPr>
          <p:cNvPr id="3" name="Picture 2" descr="A picture containing bird, flower&#10;&#10;Description automatically generated">
            <a:extLst>
              <a:ext uri="{FF2B5EF4-FFF2-40B4-BE49-F238E27FC236}">
                <a16:creationId xmlns:a16="http://schemas.microsoft.com/office/drawing/2014/main" id="{6A15768B-B807-2C43-B662-310A716A50F3}"/>
              </a:ext>
            </a:extLst>
          </p:cNvPr>
          <p:cNvPicPr>
            <a:picLocks noChangeAspect="1"/>
          </p:cNvPicPr>
          <p:nvPr/>
        </p:nvPicPr>
        <p:blipFill rotWithShape="1">
          <a:blip r:embed="rId5"/>
          <a:srcRect t="25453" b="52369"/>
          <a:stretch/>
        </p:blipFill>
        <p:spPr>
          <a:xfrm>
            <a:off x="-444802" y="5868778"/>
            <a:ext cx="3474720" cy="513735"/>
          </a:xfrm>
          <a:prstGeom prst="rect">
            <a:avLst/>
          </a:prstGeom>
        </p:spPr>
      </p:pic>
      <p:pic>
        <p:nvPicPr>
          <p:cNvPr id="7" name="Picture 6" descr="A picture containing bird, flower&#10;&#10;Description automatically generated">
            <a:extLst>
              <a:ext uri="{FF2B5EF4-FFF2-40B4-BE49-F238E27FC236}">
                <a16:creationId xmlns:a16="http://schemas.microsoft.com/office/drawing/2014/main" id="{2D9BCC59-02E8-1A45-B011-F724FE593B06}"/>
              </a:ext>
            </a:extLst>
          </p:cNvPr>
          <p:cNvPicPr>
            <a:picLocks noChangeAspect="1"/>
          </p:cNvPicPr>
          <p:nvPr/>
        </p:nvPicPr>
        <p:blipFill rotWithShape="1">
          <a:blip r:embed="rId5"/>
          <a:srcRect t="57056"/>
          <a:stretch/>
        </p:blipFill>
        <p:spPr>
          <a:xfrm>
            <a:off x="-411480" y="2926079"/>
            <a:ext cx="3481416" cy="996696"/>
          </a:xfrm>
          <a:prstGeom prst="rect">
            <a:avLst/>
          </a:prstGeom>
        </p:spPr>
      </p:pic>
    </p:spTree>
    <p:extLst>
      <p:ext uri="{BB962C8B-B14F-4D97-AF65-F5344CB8AC3E}">
        <p14:creationId xmlns:p14="http://schemas.microsoft.com/office/powerpoint/2010/main" val="1600699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45E-598B-0B40-881D-80F5140CE428}"/>
              </a:ext>
            </a:extLst>
          </p:cNvPr>
          <p:cNvSpPr>
            <a:spLocks noGrp="1"/>
          </p:cNvSpPr>
          <p:nvPr>
            <p:ph type="title"/>
          </p:nvPr>
        </p:nvSpPr>
        <p:spPr/>
        <p:txBody>
          <a:bodyPr/>
          <a:lstStyle/>
          <a:p>
            <a:r>
              <a:rPr lang="en-US" dirty="0"/>
              <a:t>Findings about most likely</a:t>
            </a:r>
          </a:p>
        </p:txBody>
      </p:sp>
      <p:sp>
        <p:nvSpPr>
          <p:cNvPr id="3" name="Content Placeholder 2">
            <a:extLst>
              <a:ext uri="{FF2B5EF4-FFF2-40B4-BE49-F238E27FC236}">
                <a16:creationId xmlns:a16="http://schemas.microsoft.com/office/drawing/2014/main" id="{72818521-C879-E34C-8012-FB5DC9D0DF76}"/>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9069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A260B2-9861-F341-9418-ECDF9EEC3E29}"/>
              </a:ext>
            </a:extLst>
          </p:cNvPr>
          <p:cNvSpPr>
            <a:spLocks noGrp="1"/>
          </p:cNvSpPr>
          <p:nvPr>
            <p:ph type="title"/>
          </p:nvPr>
        </p:nvSpPr>
        <p:spPr/>
        <p:txBody>
          <a:bodyPr/>
          <a:lstStyle/>
          <a:p>
            <a:r>
              <a:rPr lang="en-US" dirty="0"/>
              <a:t>Recommendations to RM</a:t>
            </a:r>
          </a:p>
        </p:txBody>
      </p:sp>
      <p:sp>
        <p:nvSpPr>
          <p:cNvPr id="4" name="Content Placeholder 3">
            <a:extLst>
              <a:ext uri="{FF2B5EF4-FFF2-40B4-BE49-F238E27FC236}">
                <a16:creationId xmlns:a16="http://schemas.microsoft.com/office/drawing/2014/main" id="{030D129C-3DE6-B34C-AA7E-68A7140A7C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813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F9E9-1D87-224D-BFC7-76B5BB2EE13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D9A4975-A412-5347-BA8A-0748392FB8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9759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FE238-CFFD-7F48-9B02-709688C49910}"/>
              </a:ext>
            </a:extLst>
          </p:cNvPr>
          <p:cNvSpPr>
            <a:spLocks noGrp="1"/>
          </p:cNvSpPr>
          <p:nvPr>
            <p:ph idx="1"/>
          </p:nvPr>
        </p:nvSpPr>
        <p:spPr>
          <a:xfrm>
            <a:off x="838200" y="579422"/>
            <a:ext cx="10515600" cy="5597541"/>
          </a:xfrm>
        </p:spPr>
        <p:txBody>
          <a:bodyPr>
            <a:normAutofit/>
          </a:bodyPr>
          <a:lstStyle/>
          <a:p>
            <a:pPr marL="0" indent="0">
              <a:buNone/>
            </a:pPr>
            <a:r>
              <a:rPr lang="en-US" sz="4400" dirty="0"/>
              <a:t>Project</a:t>
            </a:r>
          </a:p>
          <a:p>
            <a:pPr marL="0" indent="0">
              <a:buNone/>
            </a:pPr>
            <a:r>
              <a:rPr lang="en-US" dirty="0"/>
              <a:t>Analyze quantitative and free-text survey data from Rosenfeld Media</a:t>
            </a:r>
          </a:p>
          <a:p>
            <a:endParaRPr lang="en-US" dirty="0"/>
          </a:p>
          <a:p>
            <a:pPr marL="0" indent="0">
              <a:buNone/>
            </a:pPr>
            <a:r>
              <a:rPr lang="en-US" sz="4800" dirty="0"/>
              <a:t>Goal</a:t>
            </a:r>
            <a:endParaRPr lang="en-US" dirty="0"/>
          </a:p>
          <a:p>
            <a:pPr marL="0" indent="0">
              <a:buNone/>
            </a:pPr>
            <a:r>
              <a:rPr lang="en-US" dirty="0"/>
              <a:t>Develop insights for the creation and marketing of a new conference on research</a:t>
            </a:r>
          </a:p>
          <a:p>
            <a:pPr marL="0" indent="0">
              <a:buNone/>
            </a:pPr>
            <a:endParaRPr lang="en-US" dirty="0"/>
          </a:p>
          <a:p>
            <a:pPr marL="0" indent="0">
              <a:buNone/>
            </a:pPr>
            <a:r>
              <a:rPr lang="en-US" sz="4800" dirty="0"/>
              <a:t>Background</a:t>
            </a:r>
            <a:endParaRPr lang="en-US" sz="4000" dirty="0"/>
          </a:p>
          <a:p>
            <a:pPr marL="0" indent="0">
              <a:buNone/>
            </a:pPr>
            <a:endParaRPr lang="en-US" dirty="0"/>
          </a:p>
        </p:txBody>
      </p:sp>
      <p:sp>
        <p:nvSpPr>
          <p:cNvPr id="4" name="Rectangle 3">
            <a:extLst>
              <a:ext uri="{FF2B5EF4-FFF2-40B4-BE49-F238E27FC236}">
                <a16:creationId xmlns:a16="http://schemas.microsoft.com/office/drawing/2014/main" id="{53BCE1E7-20DA-C944-827E-852B07D19CAB}"/>
              </a:ext>
            </a:extLst>
          </p:cNvPr>
          <p:cNvSpPr/>
          <p:nvPr/>
        </p:nvSpPr>
        <p:spPr>
          <a:xfrm>
            <a:off x="5977217" y="3244334"/>
            <a:ext cx="237566" cy="369332"/>
          </a:xfrm>
          <a:prstGeom prst="rect">
            <a:avLst/>
          </a:prstGeom>
        </p:spPr>
        <p:txBody>
          <a:bodyPr wrap="none">
            <a:spAutoFit/>
          </a:bodyPr>
          <a:lstStyle/>
          <a:p>
            <a:r>
              <a:rPr lang="en-US" dirty="0">
                <a:solidFill>
                  <a:srgbClr val="000000"/>
                </a:solidFill>
              </a:rPr>
              <a:t> </a:t>
            </a:r>
            <a:endParaRPr lang="en-US" dirty="0"/>
          </a:p>
        </p:txBody>
      </p:sp>
      <p:sp>
        <p:nvSpPr>
          <p:cNvPr id="5" name="Rectangle 4">
            <a:extLst>
              <a:ext uri="{FF2B5EF4-FFF2-40B4-BE49-F238E27FC236}">
                <a16:creationId xmlns:a16="http://schemas.microsoft.com/office/drawing/2014/main" id="{05D9490C-EC89-0945-894C-13CD2D7E970B}"/>
              </a:ext>
            </a:extLst>
          </p:cNvPr>
          <p:cNvSpPr/>
          <p:nvPr/>
        </p:nvSpPr>
        <p:spPr>
          <a:xfrm>
            <a:off x="5977217" y="3244334"/>
            <a:ext cx="237566" cy="369332"/>
          </a:xfrm>
          <a:prstGeom prst="rect">
            <a:avLst/>
          </a:prstGeom>
        </p:spPr>
        <p:txBody>
          <a:bodyPr wrap="none">
            <a:spAutoFit/>
          </a:bodyPr>
          <a:lstStyle/>
          <a:p>
            <a:r>
              <a:rPr lang="en-US" dirty="0">
                <a:solidFill>
                  <a:srgbClr val="000000"/>
                </a:solidFill>
              </a:rPr>
              <a:t> </a:t>
            </a:r>
            <a:endParaRPr lang="en-US" dirty="0"/>
          </a:p>
        </p:txBody>
      </p:sp>
    </p:spTree>
    <p:extLst>
      <p:ext uri="{BB962C8B-B14F-4D97-AF65-F5344CB8AC3E}">
        <p14:creationId xmlns:p14="http://schemas.microsoft.com/office/powerpoint/2010/main" val="139056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0712-B53F-A249-A16F-BF446DFCA73D}"/>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B4C7B9C-54D8-2647-8823-99A8904E471D}"/>
              </a:ext>
            </a:extLst>
          </p:cNvPr>
          <p:cNvSpPr>
            <a:spLocks noGrp="1"/>
          </p:cNvSpPr>
          <p:nvPr>
            <p:ph idx="1"/>
          </p:nvPr>
        </p:nvSpPr>
        <p:spPr/>
        <p:txBody>
          <a:bodyPr/>
          <a:lstStyle/>
          <a:p>
            <a:pPr fontAlgn="base"/>
            <a:r>
              <a:rPr lang="en-US" dirty="0"/>
              <a:t>Recreate existing personas using DS tools</a:t>
            </a:r>
          </a:p>
          <a:p>
            <a:pPr fontAlgn="base"/>
            <a:r>
              <a:rPr lang="en-US" dirty="0"/>
              <a:t>Use DS tools to create new personas</a:t>
            </a:r>
          </a:p>
        </p:txBody>
      </p:sp>
    </p:spTree>
    <p:extLst>
      <p:ext uri="{BB962C8B-B14F-4D97-AF65-F5344CB8AC3E}">
        <p14:creationId xmlns:p14="http://schemas.microsoft.com/office/powerpoint/2010/main" val="202712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53C5-652F-9846-A08E-0254913E9567}"/>
              </a:ext>
            </a:extLst>
          </p:cNvPr>
          <p:cNvSpPr>
            <a:spLocks noGrp="1"/>
          </p:cNvSpPr>
          <p:nvPr>
            <p:ph type="title"/>
          </p:nvPr>
        </p:nvSpPr>
        <p:spPr/>
        <p:txBody>
          <a:bodyPr/>
          <a:lstStyle/>
          <a:p>
            <a:r>
              <a:rPr lang="en-US" dirty="0"/>
              <a:t>Goals: to help RM to</a:t>
            </a:r>
          </a:p>
        </p:txBody>
      </p:sp>
      <p:sp>
        <p:nvSpPr>
          <p:cNvPr id="3" name="Content Placeholder 2">
            <a:extLst>
              <a:ext uri="{FF2B5EF4-FFF2-40B4-BE49-F238E27FC236}">
                <a16:creationId xmlns:a16="http://schemas.microsoft.com/office/drawing/2014/main" id="{43D6D774-DF6B-9741-B1DC-8BC669EB7A46}"/>
              </a:ext>
            </a:extLst>
          </p:cNvPr>
          <p:cNvSpPr>
            <a:spLocks noGrp="1"/>
          </p:cNvSpPr>
          <p:nvPr>
            <p:ph idx="1"/>
          </p:nvPr>
        </p:nvSpPr>
        <p:spPr/>
        <p:txBody>
          <a:bodyPr/>
          <a:lstStyle/>
          <a:p>
            <a:r>
              <a:rPr lang="en-US" dirty="0"/>
              <a:t>Determine who to market the conference to</a:t>
            </a:r>
          </a:p>
          <a:p>
            <a:r>
              <a:rPr lang="en-US" dirty="0"/>
              <a:t>Determine the best format/content for the conference</a:t>
            </a:r>
          </a:p>
          <a:p>
            <a:r>
              <a:rPr lang="en-US" dirty="0"/>
              <a:t>Determine the survey questions which are most/least valuable</a:t>
            </a:r>
          </a:p>
          <a:p>
            <a:r>
              <a:rPr lang="en-US" dirty="0"/>
              <a:t>Provide key findings about survey respondents</a:t>
            </a:r>
          </a:p>
          <a:p>
            <a:r>
              <a:rPr lang="en-US" dirty="0"/>
              <a:t>Provide Python code that can be reused for similar analyses</a:t>
            </a:r>
          </a:p>
          <a:p>
            <a:pPr marL="0" indent="0">
              <a:buNone/>
            </a:pPr>
            <a:br>
              <a:rPr lang="en-US" dirty="0"/>
            </a:br>
            <a:br>
              <a:rPr lang="en-US" dirty="0"/>
            </a:br>
            <a:endParaRPr lang="en-US" dirty="0"/>
          </a:p>
        </p:txBody>
      </p:sp>
    </p:spTree>
    <p:extLst>
      <p:ext uri="{BB962C8B-B14F-4D97-AF65-F5344CB8AC3E}">
        <p14:creationId xmlns:p14="http://schemas.microsoft.com/office/powerpoint/2010/main" val="412338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DED7-FA4A-9040-9039-4DBF3EBB7D1B}"/>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83E4555-2587-FD44-BDD9-BC85B9CDF77F}"/>
              </a:ext>
            </a:extLst>
          </p:cNvPr>
          <p:cNvSpPr>
            <a:spLocks noGrp="1"/>
          </p:cNvSpPr>
          <p:nvPr>
            <p:ph idx="1"/>
          </p:nvPr>
        </p:nvSpPr>
        <p:spPr/>
        <p:txBody>
          <a:bodyPr/>
          <a:lstStyle/>
          <a:p>
            <a:r>
              <a:rPr lang="en-US" dirty="0"/>
              <a:t>New personas</a:t>
            </a:r>
          </a:p>
          <a:p>
            <a:r>
              <a:rPr lang="en-US" dirty="0"/>
              <a:t>Python code to replicate analysis</a:t>
            </a:r>
          </a:p>
          <a:p>
            <a:r>
              <a:rPr lang="en-US" dirty="0"/>
              <a:t>Recommendations for changes to the survey tool</a:t>
            </a:r>
            <a:br>
              <a:rPr lang="en-US" dirty="0"/>
            </a:br>
            <a:br>
              <a:rPr lang="en-US" dirty="0"/>
            </a:br>
            <a:endParaRPr lang="en-US" dirty="0"/>
          </a:p>
        </p:txBody>
      </p:sp>
    </p:spTree>
    <p:extLst>
      <p:ext uri="{BB962C8B-B14F-4D97-AF65-F5344CB8AC3E}">
        <p14:creationId xmlns:p14="http://schemas.microsoft.com/office/powerpoint/2010/main" val="270317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9E3C-877A-AD46-B25F-3A4E5A3C1F33}"/>
              </a:ext>
            </a:extLst>
          </p:cNvPr>
          <p:cNvSpPr>
            <a:spLocks noGrp="1"/>
          </p:cNvSpPr>
          <p:nvPr>
            <p:ph type="title"/>
          </p:nvPr>
        </p:nvSpPr>
        <p:spPr/>
        <p:txBody>
          <a:bodyPr/>
          <a:lstStyle/>
          <a:p>
            <a:r>
              <a:rPr lang="en-US" dirty="0"/>
              <a:t>Phase 1 goals</a:t>
            </a:r>
          </a:p>
        </p:txBody>
      </p:sp>
      <p:sp>
        <p:nvSpPr>
          <p:cNvPr id="3" name="Content Placeholder 2">
            <a:extLst>
              <a:ext uri="{FF2B5EF4-FFF2-40B4-BE49-F238E27FC236}">
                <a16:creationId xmlns:a16="http://schemas.microsoft.com/office/drawing/2014/main" id="{6D585DF1-4199-2F40-B30F-7C61A594F6DD}"/>
              </a:ext>
            </a:extLst>
          </p:cNvPr>
          <p:cNvSpPr>
            <a:spLocks noGrp="1"/>
          </p:cNvSpPr>
          <p:nvPr>
            <p:ph idx="1"/>
          </p:nvPr>
        </p:nvSpPr>
        <p:spPr/>
        <p:txBody>
          <a:bodyPr/>
          <a:lstStyle/>
          <a:p>
            <a:pPr fontAlgn="base"/>
            <a:r>
              <a:rPr lang="en-US" dirty="0"/>
              <a:t>Proof of concept: using data science techniques to generate profiles similar to those generated </a:t>
            </a:r>
          </a:p>
          <a:p>
            <a:pPr fontAlgn="base"/>
            <a:r>
              <a:rPr lang="en-US" dirty="0"/>
              <a:t>Use data science techniques to recreate the the division of survey respondents into 5 personas</a:t>
            </a:r>
          </a:p>
          <a:p>
            <a:pPr fontAlgn="base"/>
            <a:r>
              <a:rPr lang="en-US" dirty="0"/>
              <a:t>Answer the same questions in the existing personas but with our analysis of the data - compare significant differences.</a:t>
            </a:r>
          </a:p>
          <a:p>
            <a:endParaRPr lang="en-US" dirty="0"/>
          </a:p>
        </p:txBody>
      </p:sp>
    </p:spTree>
    <p:extLst>
      <p:ext uri="{BB962C8B-B14F-4D97-AF65-F5344CB8AC3E}">
        <p14:creationId xmlns:p14="http://schemas.microsoft.com/office/powerpoint/2010/main" val="7706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47D3-1F48-4F48-BC51-13F81D100FCC}"/>
              </a:ext>
            </a:extLst>
          </p:cNvPr>
          <p:cNvSpPr>
            <a:spLocks noGrp="1"/>
          </p:cNvSpPr>
          <p:nvPr>
            <p:ph type="title"/>
          </p:nvPr>
        </p:nvSpPr>
        <p:spPr/>
        <p:txBody>
          <a:bodyPr/>
          <a:lstStyle/>
          <a:p>
            <a:r>
              <a:rPr lang="en-US" dirty="0"/>
              <a:t>Original personas</a:t>
            </a:r>
          </a:p>
        </p:txBody>
      </p:sp>
      <p:sp>
        <p:nvSpPr>
          <p:cNvPr id="3" name="Content Placeholder 2">
            <a:extLst>
              <a:ext uri="{FF2B5EF4-FFF2-40B4-BE49-F238E27FC236}">
                <a16:creationId xmlns:a16="http://schemas.microsoft.com/office/drawing/2014/main" id="{302BE219-CBFA-DF49-8DE0-E36724702E31}"/>
              </a:ext>
            </a:extLst>
          </p:cNvPr>
          <p:cNvSpPr>
            <a:spLocks noGrp="1"/>
          </p:cNvSpPr>
          <p:nvPr>
            <p:ph idx="1"/>
          </p:nvPr>
        </p:nvSpPr>
        <p:spPr/>
        <p:txBody>
          <a:bodyPr/>
          <a:lstStyle/>
          <a:p>
            <a:pPr marL="457200" lvl="0" indent="-336550">
              <a:spcBef>
                <a:spcPts val="0"/>
              </a:spcBef>
              <a:buSzPts val="1700"/>
              <a:buAutoNum type="arabicPeriod"/>
            </a:pPr>
            <a:r>
              <a:rPr lang="en-US" dirty="0"/>
              <a:t>Very Experienced Researchers </a:t>
            </a:r>
          </a:p>
          <a:p>
            <a:pPr marL="457200" lvl="0" indent="-336550">
              <a:spcBef>
                <a:spcPts val="0"/>
              </a:spcBef>
              <a:buSzPts val="1700"/>
              <a:buAutoNum type="arabicPeriod"/>
            </a:pPr>
            <a:r>
              <a:rPr lang="en-US" dirty="0"/>
              <a:t>Somewhat Experienced Researchers </a:t>
            </a:r>
          </a:p>
          <a:p>
            <a:pPr marL="457200" lvl="0" indent="-336550">
              <a:spcBef>
                <a:spcPts val="0"/>
              </a:spcBef>
              <a:buSzPts val="1700"/>
              <a:buAutoNum type="arabicPeriod"/>
            </a:pPr>
            <a:r>
              <a:rPr lang="en-US" dirty="0"/>
              <a:t>Less Experienced Researchers </a:t>
            </a:r>
          </a:p>
          <a:p>
            <a:pPr marL="457200" lvl="0" indent="-336550">
              <a:spcBef>
                <a:spcPts val="0"/>
              </a:spcBef>
              <a:buSzPts val="1700"/>
              <a:buAutoNum type="arabicPeriod"/>
            </a:pPr>
            <a:r>
              <a:rPr lang="en-US" dirty="0"/>
              <a:t>Executive or Consultant </a:t>
            </a:r>
          </a:p>
          <a:p>
            <a:pPr marL="457200" lvl="0" indent="-336550">
              <a:spcBef>
                <a:spcPts val="0"/>
              </a:spcBef>
              <a:buSzPts val="1700"/>
              <a:buAutoNum type="arabicPeriod"/>
            </a:pPr>
            <a:r>
              <a:rPr lang="en-US" dirty="0"/>
              <a:t>Specialist </a:t>
            </a:r>
          </a:p>
        </p:txBody>
      </p:sp>
    </p:spTree>
    <p:extLst>
      <p:ext uri="{BB962C8B-B14F-4D97-AF65-F5344CB8AC3E}">
        <p14:creationId xmlns:p14="http://schemas.microsoft.com/office/powerpoint/2010/main" val="337158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53D-058B-C94E-944C-EE5B8308F673}"/>
              </a:ext>
            </a:extLst>
          </p:cNvPr>
          <p:cNvSpPr>
            <a:spLocks noGrp="1"/>
          </p:cNvSpPr>
          <p:nvPr>
            <p:ph type="title"/>
          </p:nvPr>
        </p:nvSpPr>
        <p:spPr/>
        <p:txBody>
          <a:bodyPr/>
          <a:lstStyle/>
          <a:p>
            <a:r>
              <a:rPr lang="en-US" dirty="0"/>
              <a:t>Personas – Initial 5, Now 2</a:t>
            </a:r>
          </a:p>
        </p:txBody>
      </p:sp>
      <p:sp>
        <p:nvSpPr>
          <p:cNvPr id="3" name="Content Placeholder 2">
            <a:extLst>
              <a:ext uri="{FF2B5EF4-FFF2-40B4-BE49-F238E27FC236}">
                <a16:creationId xmlns:a16="http://schemas.microsoft.com/office/drawing/2014/main" id="{56F77981-9F5C-F84C-8D6B-6F368E95DFCE}"/>
              </a:ext>
            </a:extLst>
          </p:cNvPr>
          <p:cNvSpPr>
            <a:spLocks noGrp="1"/>
          </p:cNvSpPr>
          <p:nvPr>
            <p:ph idx="1"/>
          </p:nvPr>
        </p:nvSpPr>
        <p:spPr>
          <a:xfrm>
            <a:off x="838200" y="1412341"/>
            <a:ext cx="10515600" cy="4764622"/>
          </a:xfrm>
        </p:spPr>
        <p:txBody>
          <a:bodyPr/>
          <a:lstStyle/>
          <a:p>
            <a:r>
              <a:rPr lang="en-US" dirty="0"/>
              <a:t>5 personas </a:t>
            </a:r>
          </a:p>
          <a:p>
            <a:pPr lvl="1"/>
            <a:r>
              <a:rPr lang="en-US" dirty="0"/>
              <a:t>Split people based on job title and experience</a:t>
            </a:r>
          </a:p>
          <a:p>
            <a:pPr lvl="1"/>
            <a:r>
              <a:rPr lang="en-US" dirty="0"/>
              <a:t>Statistical Analysis did not provide predictive indicators of attendance</a:t>
            </a:r>
          </a:p>
          <a:p>
            <a:pPr lvl="1"/>
            <a:endParaRPr lang="en-US" dirty="0"/>
          </a:p>
          <a:p>
            <a:r>
              <a:rPr lang="en-US" dirty="0"/>
              <a:t>2 personas</a:t>
            </a:r>
          </a:p>
          <a:p>
            <a:pPr lvl="1"/>
            <a:r>
              <a:rPr lang="en-US" dirty="0"/>
              <a:t>Based on likelihood to attend conferences</a:t>
            </a:r>
          </a:p>
          <a:p>
            <a:pPr lvl="1"/>
            <a:r>
              <a:rPr lang="en-US" dirty="0"/>
              <a:t>Profiles similar in a many ways</a:t>
            </a:r>
          </a:p>
          <a:p>
            <a:pPr lvl="1"/>
            <a:r>
              <a:rPr lang="en-US" dirty="0"/>
              <a:t>Analysis showed certain key areas stuck out</a:t>
            </a:r>
          </a:p>
          <a:p>
            <a:pPr lvl="1"/>
            <a:endParaRPr lang="en-US" dirty="0"/>
          </a:p>
          <a:p>
            <a:pPr marL="0" indent="0">
              <a:buNone/>
            </a:pPr>
            <a:r>
              <a:rPr lang="en-US" dirty="0"/>
              <a:t>Takeaway</a:t>
            </a:r>
          </a:p>
          <a:p>
            <a:pPr marL="0" indent="0">
              <a:buNone/>
            </a:pPr>
            <a:r>
              <a:rPr lang="en-US" dirty="0"/>
              <a:t>If you’re part of a conference, </a:t>
            </a:r>
            <a:r>
              <a:rPr lang="en-US" i="1" dirty="0"/>
              <a:t>sell your book.</a:t>
            </a:r>
            <a:endParaRPr lang="en-US" dirty="0"/>
          </a:p>
          <a:p>
            <a:pPr lvl="1"/>
            <a:endParaRPr lang="en-US" dirty="0"/>
          </a:p>
          <a:p>
            <a:endParaRPr lang="en-US" dirty="0"/>
          </a:p>
        </p:txBody>
      </p:sp>
    </p:spTree>
    <p:extLst>
      <p:ext uri="{BB962C8B-B14F-4D97-AF65-F5344CB8AC3E}">
        <p14:creationId xmlns:p14="http://schemas.microsoft.com/office/powerpoint/2010/main" val="241773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4531-4A0F-4446-9812-65A64214B1D5}"/>
              </a:ext>
            </a:extLst>
          </p:cNvPr>
          <p:cNvSpPr>
            <a:spLocks noGrp="1"/>
          </p:cNvSpPr>
          <p:nvPr>
            <p:ph type="title"/>
          </p:nvPr>
        </p:nvSpPr>
        <p:spPr/>
        <p:txBody>
          <a:bodyPr/>
          <a:lstStyle/>
          <a:p>
            <a:r>
              <a:rPr lang="en-US" dirty="0" err="1"/>
              <a:t>Defredistration</a:t>
            </a:r>
            <a:r>
              <a:rPr lang="en-US" dirty="0"/>
              <a:t> - </a:t>
            </a:r>
            <a:r>
              <a:rPr lang="en-US" dirty="0" err="1"/>
              <a:t>dedaunting</a:t>
            </a:r>
            <a:endParaRPr lang="en-US" dirty="0"/>
          </a:p>
        </p:txBody>
      </p:sp>
      <p:sp>
        <p:nvSpPr>
          <p:cNvPr id="3" name="Content Placeholder 2">
            <a:extLst>
              <a:ext uri="{FF2B5EF4-FFF2-40B4-BE49-F238E27FC236}">
                <a16:creationId xmlns:a16="http://schemas.microsoft.com/office/drawing/2014/main" id="{3D0C6087-4DA9-A74C-BE14-67B03B7D3256}"/>
              </a:ext>
            </a:extLst>
          </p:cNvPr>
          <p:cNvSpPr>
            <a:spLocks noGrp="1"/>
          </p:cNvSpPr>
          <p:nvPr>
            <p:ph idx="1"/>
          </p:nvPr>
        </p:nvSpPr>
        <p:spPr/>
        <p:txBody>
          <a:bodyPr>
            <a:normAutofit/>
          </a:bodyPr>
          <a:lstStyle/>
          <a:p>
            <a:r>
              <a:rPr lang="en-US" dirty="0"/>
              <a:t>726 rows of text</a:t>
            </a:r>
          </a:p>
          <a:p>
            <a:r>
              <a:rPr lang="en-US" dirty="0"/>
              <a:t>11 questions</a:t>
            </a:r>
          </a:p>
          <a:p>
            <a:r>
              <a:rPr lang="en-US" dirty="0"/>
              <a:t>726 X 11 = ~8,000 responses</a:t>
            </a:r>
          </a:p>
          <a:p>
            <a:r>
              <a:rPr lang="en-US" dirty="0"/>
              <a:t>1 man … and his trusty sidekick</a:t>
            </a:r>
          </a:p>
          <a:p>
            <a:endParaRPr lang="en-US" dirty="0"/>
          </a:p>
          <a:p>
            <a:r>
              <a:rPr lang="en-US" dirty="0"/>
              <a:t>Natural Language Processing = NLP</a:t>
            </a:r>
          </a:p>
          <a:p>
            <a:r>
              <a:rPr lang="en-US" dirty="0"/>
              <a:t>Word counts</a:t>
            </a:r>
          </a:p>
          <a:p>
            <a:r>
              <a:rPr lang="en-US" dirty="0"/>
              <a:t>Topic Models</a:t>
            </a:r>
          </a:p>
        </p:txBody>
      </p:sp>
    </p:spTree>
    <p:extLst>
      <p:ext uri="{BB962C8B-B14F-4D97-AF65-F5344CB8AC3E}">
        <p14:creationId xmlns:p14="http://schemas.microsoft.com/office/powerpoint/2010/main" val="272647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4355</TotalTime>
  <Words>1080</Words>
  <Application>Microsoft Macintosh PowerPoint</Application>
  <PresentationFormat>Widescreen</PresentationFormat>
  <Paragraphs>246</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Lato</vt:lpstr>
      <vt:lpstr>Raleway ExtraBold</vt:lpstr>
      <vt:lpstr>Raleway ExtraLight</vt:lpstr>
      <vt:lpstr>Office Theme</vt:lpstr>
      <vt:lpstr>Reanalyzing user personas derived from survey data</vt:lpstr>
      <vt:lpstr>PowerPoint Presentation</vt:lpstr>
      <vt:lpstr>Project description</vt:lpstr>
      <vt:lpstr>Goals: to help RM to</vt:lpstr>
      <vt:lpstr>Deliverables</vt:lpstr>
      <vt:lpstr>Phase 1 goals</vt:lpstr>
      <vt:lpstr>Original personas</vt:lpstr>
      <vt:lpstr>Personas – Initial 5, Now 2</vt:lpstr>
      <vt:lpstr>Defredistration - dedaunting</vt:lpstr>
      <vt:lpstr>Dom, dom dom dom Dommmmm</vt:lpstr>
      <vt:lpstr>Highest entropy questions</vt:lpstr>
      <vt:lpstr>What 2 groups have in common</vt:lpstr>
      <vt:lpstr>PowerPoint Presentation</vt:lpstr>
      <vt:lpstr>PowerPoint Presentation</vt:lpstr>
      <vt:lpstr>Findings about most likely</vt:lpstr>
      <vt:lpstr>Recommendations to RM</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user personas from survey data</dc:title>
  <dc:creator>sean oslin</dc:creator>
  <cp:lastModifiedBy>Kevin Eliasen</cp:lastModifiedBy>
  <cp:revision>75</cp:revision>
  <dcterms:created xsi:type="dcterms:W3CDTF">2020-01-21T22:10:17Z</dcterms:created>
  <dcterms:modified xsi:type="dcterms:W3CDTF">2020-01-25T22:20:06Z</dcterms:modified>
</cp:coreProperties>
</file>