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8" r:id="rId2"/>
    <p:sldId id="292" r:id="rId3"/>
    <p:sldId id="288" r:id="rId4"/>
    <p:sldId id="295" r:id="rId5"/>
    <p:sldId id="296" r:id="rId6"/>
    <p:sldId id="298" r:id="rId7"/>
    <p:sldId id="286" r:id="rId8"/>
    <p:sldId id="287" r:id="rId9"/>
    <p:sldId id="289" r:id="rId10"/>
    <p:sldId id="285" r:id="rId11"/>
    <p:sldId id="297" r:id="rId12"/>
    <p:sldId id="293" r:id="rId13"/>
    <p:sldId id="283" r:id="rId14"/>
    <p:sldId id="279" r:id="rId15"/>
    <p:sldId id="281" r:id="rId16"/>
    <p:sldId id="294" r:id="rId17"/>
    <p:sldId id="29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97F"/>
    <a:srgbClr val="0439A5"/>
    <a:srgbClr val="294C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14"/>
    <p:restoredTop sz="89888"/>
  </p:normalViewPr>
  <p:slideViewPr>
    <p:cSldViewPr snapToGrid="0" snapToObjects="1">
      <p:cViewPr varScale="1">
        <p:scale>
          <a:sx n="81" d="100"/>
          <a:sy n="81" d="100"/>
        </p:scale>
        <p:origin x="184" y="8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2FCC2E-2193-EA4F-B860-60348B945EE0}" type="datetimeFigureOut">
              <a:rPr lang="en-US" smtClean="0"/>
              <a:t>1/24/20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EC76DB-B869-5249-88B0-522B6410C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470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EC76DB-B869-5249-88B0-522B6410C2E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4891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EC76DB-B869-5249-88B0-522B6410C2E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0797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Based on how survey respondent answered question ##.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EC76DB-B869-5249-88B0-522B6410C2E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0985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41a1317e3c_0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41a1317e3c_0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351580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41a1317e3c_0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41a1317e3c_0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Neil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91676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D8F23-DB9C-234B-8CA4-F8829AB8A3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7EF18B-D215-DB4D-AF73-8A339FC0A7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F581CE-9CA2-BA40-B37C-3D87CB815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D89A-7EEA-744A-8EAC-545E5C7F118B}" type="datetimeFigureOut">
              <a:rPr lang="en-US" smtClean="0"/>
              <a:t>1/24/20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52E28-764D-B84F-BFF0-C585B268B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F1127B-FD67-0049-9EDC-0A78DDD33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304E4-EC99-B640-BAA0-370F6EE31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763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23B21-2D78-214F-8A30-BAE27BDD7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FEAF7F-1D93-024D-9C5D-FC43F08BC2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ECB3AB-56FD-2547-8EC2-672AAAC32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D89A-7EEA-744A-8EAC-545E5C7F118B}" type="datetimeFigureOut">
              <a:rPr lang="en-US" smtClean="0"/>
              <a:t>1/24/20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0DDA00-7067-B24F-B03D-D232A4EA2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852E7F-B75D-524F-851D-0C492498A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304E4-EC99-B640-BAA0-370F6EE31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444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7141CD-0916-1840-B075-09A557A9A4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40D4E2-FEE0-444B-A735-09C9C6AF53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BC62C8-1409-2243-888D-537550231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D89A-7EEA-744A-8EAC-545E5C7F118B}" type="datetimeFigureOut">
              <a:rPr lang="en-US" smtClean="0"/>
              <a:t>1/24/20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9D80A2-6D55-FC49-BC2A-06675D9AB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83246-37F3-A740-A76B-9F94C0223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304E4-EC99-B640-BAA0-370F6EE31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7557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966600" y="5830068"/>
            <a:ext cx="10263200" cy="61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36107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364A6-8A1A-3647-BCC6-AA60C245F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56F60-4F32-634A-905C-CE16B3C77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792F0-D35B-9543-9DB2-0AB526808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D89A-7EEA-744A-8EAC-545E5C7F118B}" type="datetimeFigureOut">
              <a:rPr lang="en-US" smtClean="0"/>
              <a:t>1/24/20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C77EED-3C9B-6A49-9EAC-18FEA2F57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E5928-DB1E-DD41-9B2C-FE8604EFA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304E4-EC99-B640-BAA0-370F6EE31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725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4DC48-0237-594F-9892-AF25ECE9C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AAE158-8F4B-9945-8E39-82A291634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96FE31-9E1D-BC4A-A6EC-FB2132A5D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D89A-7EEA-744A-8EAC-545E5C7F118B}" type="datetimeFigureOut">
              <a:rPr lang="en-US" smtClean="0"/>
              <a:t>1/24/20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2D1CD4-4975-9D41-AD73-3F14AB69C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9D058-EA41-8C4E-A8D7-9A47C1351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304E4-EC99-B640-BAA0-370F6EE31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014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4E3CC-65AE-A24E-9EDA-420318CA4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445F8-22D6-C643-B799-68060B6D4F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634E27-27C2-1947-9C62-B4A66B8022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7EFCDD-DDFC-8F4D-8FCE-101402358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D89A-7EEA-744A-8EAC-545E5C7F118B}" type="datetimeFigureOut">
              <a:rPr lang="en-US" smtClean="0"/>
              <a:t>1/24/20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637DC0-8BFE-3B4F-B99B-12F27EB56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1608B2-6F9B-BB46-88E6-209B03F7D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304E4-EC99-B640-BAA0-370F6EE31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570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F441A-CFDB-B94B-B03E-904847626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AEB5E4-AB7E-9F4E-B51C-9E41D2FE9A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3CBED5-2BC1-F943-90DF-5AE6785C4E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C9517F-9B1B-4F4E-8806-9E8B393A5F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6A36E6-EB0C-0944-8883-7102006717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BF8AFE-F17D-A445-AA2B-F35AA8EEA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D89A-7EEA-744A-8EAC-545E5C7F118B}" type="datetimeFigureOut">
              <a:rPr lang="en-US" smtClean="0"/>
              <a:t>1/24/20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1FA555-E2EC-2E4B-801F-616ACFA2A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3B1AC8-C443-BA48-BB53-E2706F741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304E4-EC99-B640-BAA0-370F6EE31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48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AC127-5164-4E4A-A683-D6770E94C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A55E00-75CC-1B43-B153-FF5C98E6E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D89A-7EEA-744A-8EAC-545E5C7F118B}" type="datetimeFigureOut">
              <a:rPr lang="en-US" smtClean="0"/>
              <a:t>1/24/20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167B51-561F-E94C-944E-52F8D680F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B16BEE-CEF2-DA4C-B0D6-FB83A235D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304E4-EC99-B640-BAA0-370F6EE31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78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933320-E2CE-1E47-826D-B65ABB0BC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D89A-7EEA-744A-8EAC-545E5C7F118B}" type="datetimeFigureOut">
              <a:rPr lang="en-US" smtClean="0"/>
              <a:t>1/24/20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06FA1A-0B23-0048-BA2B-5395EFF81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99E36E-A55C-0444-BF57-952BCB2D2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304E4-EC99-B640-BAA0-370F6EE31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457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671A4-2A32-3A40-B8AC-AE3A20F75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7A107-22C6-3C42-91B3-66D6E3403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1B2F9B-001B-FC4A-82B1-37D88A9B9F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6CB5EF-DEEA-5D42-8320-53EF76C40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D89A-7EEA-744A-8EAC-545E5C7F118B}" type="datetimeFigureOut">
              <a:rPr lang="en-US" smtClean="0"/>
              <a:t>1/24/20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F5116C-C084-EA48-8F8D-5AEA25AF0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9ED16C-0CCE-834B-A005-47B43567E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304E4-EC99-B640-BAA0-370F6EE31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140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3AD45-368B-7844-BF7E-C3672976A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BF80D8-30FD-AB4F-B9B4-96FAACB28D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53A92C-67B7-AF4F-9335-6B40456451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5E9BF7-771C-6B4E-869E-E57E610F0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D89A-7EEA-744A-8EAC-545E5C7F118B}" type="datetimeFigureOut">
              <a:rPr lang="en-US" smtClean="0"/>
              <a:t>1/24/20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951C9B-7385-8945-A229-D67EC5B74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73B1BC-3F90-734D-8455-7880764F6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304E4-EC99-B640-BAA0-370F6EE31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05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22B177-D400-5945-917B-0AC7183C8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B996F4-3EE4-2B45-904E-C9F6C6AFE3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5B0F7D-02C1-BF4F-AB39-649FF61086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F3D89A-7EEA-744A-8EAC-545E5C7F118B}" type="datetimeFigureOut">
              <a:rPr lang="en-US" smtClean="0"/>
              <a:t>1/24/20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15A6FE-0B15-B04C-A88C-21C104D38D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3C28C1-D39E-8449-A5FC-FF0E244736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304E4-EC99-B640-BAA0-370F6EE31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06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C99E9D-F407-4844-B756-788BE2D0C3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567" y="4525347"/>
            <a:ext cx="7050953" cy="1737360"/>
          </a:xfrm>
        </p:spPr>
        <p:txBody>
          <a:bodyPr anchor="ctr">
            <a:normAutofit fontScale="90000"/>
          </a:bodyPr>
          <a:lstStyle/>
          <a:p>
            <a:pPr algn="r"/>
            <a:r>
              <a:rPr lang="en-US" sz="5600" dirty="0"/>
              <a:t>Reanalyzing user personas derived from survey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641CDA-ADDE-4744-A5A4-AEE769DCAF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 lnSpcReduction="10000"/>
          </a:bodyPr>
          <a:lstStyle/>
          <a:p>
            <a:r>
              <a:rPr lang="en-US" dirty="0"/>
              <a:t>Kevin </a:t>
            </a:r>
            <a:r>
              <a:rPr lang="en-US" dirty="0" err="1"/>
              <a:t>Eliasen</a:t>
            </a:r>
            <a:endParaRPr lang="en-US" dirty="0"/>
          </a:p>
          <a:p>
            <a:r>
              <a:rPr lang="en-US" dirty="0"/>
              <a:t>Fred </a:t>
            </a:r>
            <a:r>
              <a:rPr lang="en-US" dirty="0" err="1"/>
              <a:t>Lambuth</a:t>
            </a:r>
            <a:endParaRPr lang="en-US" dirty="0"/>
          </a:p>
          <a:p>
            <a:r>
              <a:rPr lang="en-US" dirty="0"/>
              <a:t>Sean Oslin</a:t>
            </a:r>
          </a:p>
          <a:p>
            <a:r>
              <a:rPr lang="en-US" dirty="0"/>
              <a:t>Dominic Pedrotti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41374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1A3D2-D31F-AF47-8E90-F2728D638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Lowest entropy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4322D-0A4F-4249-8AE9-29528E3D49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3975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FEB16-718B-CA40-8BD5-F448737C4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Highest entropy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6726D-26EE-C941-A643-730BC2864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29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69AA4-082B-9F49-AC1A-B3E0CE858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2 groups have in common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2F4D6-E690-5B40-9FE9-F30A1826B0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1354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FB9F24D6-0007-B341-AB5F-A7B1D15D4E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1653" y="893412"/>
            <a:ext cx="3456432" cy="2399469"/>
          </a:xfrm>
          <a:prstGeom prst="rect">
            <a:avLst/>
          </a:prstGeom>
        </p:spPr>
      </p:pic>
      <p:sp>
        <p:nvSpPr>
          <p:cNvPr id="332" name="Google Shape;332;p36"/>
          <p:cNvSpPr txBox="1"/>
          <p:nvPr/>
        </p:nvSpPr>
        <p:spPr>
          <a:xfrm>
            <a:off x="7087518" y="893412"/>
            <a:ext cx="4696416" cy="5879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What they want to see</a:t>
            </a:r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-US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Respondent’s advice for a research conference</a:t>
            </a:r>
          </a:p>
          <a:p>
            <a:pPr marL="609585"/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-US" sz="1333" dirty="0">
                <a:solidFill>
                  <a:schemeClr val="tx1">
                    <a:lumMod val="85000"/>
                    <a:lumOff val="15000"/>
                  </a:schemeClr>
                </a:solidFill>
                <a:latin typeface="Lato"/>
              </a:rPr>
              <a:t>"Don't focus on practical workshops, they're usually too short to be useful. Focus on sharing experiences. (could be done online without an event)”</a:t>
            </a:r>
          </a:p>
          <a:p>
            <a:endParaRPr lang="en-US" sz="1333" dirty="0">
              <a:solidFill>
                <a:schemeClr val="tx1">
                  <a:lumMod val="85000"/>
                  <a:lumOff val="15000"/>
                </a:schemeClr>
              </a:solidFill>
              <a:latin typeface="Lato"/>
              <a:sym typeface="Lato"/>
            </a:endParaRPr>
          </a:p>
          <a:p>
            <a:r>
              <a:rPr lang="en-US" sz="1333" dirty="0">
                <a:solidFill>
                  <a:schemeClr val="tx1">
                    <a:lumMod val="85000"/>
                    <a:lumOff val="15000"/>
                  </a:schemeClr>
                </a:solidFill>
                <a:latin typeface="Lato"/>
              </a:rPr>
              <a:t>“not just theory - I need to… take what I learn back to my job and use it.”</a:t>
            </a:r>
          </a:p>
          <a:p>
            <a:endParaRPr lang="en-US" sz="1333" dirty="0">
              <a:solidFill>
                <a:schemeClr val="tx1">
                  <a:lumMod val="85000"/>
                  <a:lumOff val="15000"/>
                </a:schemeClr>
              </a:solidFill>
              <a:latin typeface="Lato"/>
              <a:sym typeface="Lato"/>
            </a:endParaRPr>
          </a:p>
          <a:p>
            <a:r>
              <a:rPr lang="en-US" sz="1400" dirty="0"/>
              <a:t>“</a:t>
            </a:r>
            <a:r>
              <a:rPr lang="en-US" sz="1333" dirty="0">
                <a:solidFill>
                  <a:schemeClr val="tx1">
                    <a:lumMod val="85000"/>
                    <a:lumOff val="15000"/>
                  </a:schemeClr>
                </a:solidFill>
                <a:latin typeface="Lato"/>
              </a:rPr>
              <a:t>start by gaining credibility in the field. I don't know who you are, why you care and this survey doesn't seem to indicate you're an expert in the field”</a:t>
            </a:r>
          </a:p>
          <a:p>
            <a:endParaRPr lang="en-US" sz="1333" dirty="0">
              <a:solidFill>
                <a:schemeClr val="tx1">
                  <a:lumMod val="85000"/>
                  <a:lumOff val="15000"/>
                </a:schemeClr>
              </a:solidFill>
              <a:latin typeface="Lato"/>
              <a:sym typeface="Lato"/>
            </a:endParaRPr>
          </a:p>
          <a:p>
            <a:r>
              <a:rPr lang="en-US" sz="1333" dirty="0">
                <a:solidFill>
                  <a:schemeClr val="tx1">
                    <a:lumMod val="85000"/>
                    <a:lumOff val="15000"/>
                  </a:schemeClr>
                </a:solidFill>
                <a:latin typeface="Lato"/>
              </a:rPr>
              <a:t>“The next evolution of UXR has to be bigger than just "advocacy", and has to show our methods work”</a:t>
            </a:r>
            <a:endParaRPr lang="en" sz="1333" dirty="0">
              <a:solidFill>
                <a:schemeClr val="tx1">
                  <a:lumMod val="85000"/>
                  <a:lumOff val="15000"/>
                </a:schemeClr>
              </a:solidFill>
              <a:latin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0" name="Google Shape;330;p36"/>
          <p:cNvSpPr txBox="1"/>
          <p:nvPr/>
        </p:nvSpPr>
        <p:spPr>
          <a:xfrm>
            <a:off x="22717" y="893412"/>
            <a:ext cx="2944600" cy="589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Industry</a:t>
            </a: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-US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Title</a:t>
            </a:r>
          </a:p>
          <a:p>
            <a:endParaRPr lang="en-US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-US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Academic training in research</a:t>
            </a:r>
          </a:p>
          <a:p>
            <a:endParaRPr lang="en-US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" name="Picture 4" descr="A picture containing screenshot, bird&#10;&#10;Description automatically generated">
            <a:extLst>
              <a:ext uri="{FF2B5EF4-FFF2-40B4-BE49-F238E27FC236}">
                <a16:creationId xmlns:a16="http://schemas.microsoft.com/office/drawing/2014/main" id="{BE0B1578-2D10-EA46-BBFA-1AD048CCA0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537290" y="3731088"/>
            <a:ext cx="3806337" cy="2321639"/>
          </a:xfrm>
          <a:prstGeom prst="rect">
            <a:avLst/>
          </a:prstGeom>
        </p:spPr>
      </p:pic>
      <p:sp>
        <p:nvSpPr>
          <p:cNvPr id="329" name="Google Shape;329;p36"/>
          <p:cNvSpPr txBox="1"/>
          <p:nvPr/>
        </p:nvSpPr>
        <p:spPr>
          <a:xfrm>
            <a:off x="144767" y="58674"/>
            <a:ext cx="9407800" cy="834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2800" b="1" dirty="0">
                <a:solidFill>
                  <a:srgbClr val="00297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Least likely </a:t>
            </a:r>
            <a:r>
              <a:rPr lang="en-US" sz="2200" dirty="0">
                <a:solidFill>
                  <a:srgbClr val="00297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to attend a research conference</a:t>
            </a:r>
            <a:endParaRPr sz="2200" dirty="0">
              <a:solidFill>
                <a:srgbClr val="00297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r>
              <a:rPr lang="e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Raleway ExtraLight"/>
                <a:ea typeface="Raleway ExtraLight"/>
                <a:cs typeface="Raleway ExtraLight"/>
                <a:sym typeface="Raleway ExtraLight"/>
              </a:rPr>
              <a:t>Respondents indicated Not to Somewhat Likely to Attend on the survey</a:t>
            </a:r>
            <a:endParaRPr sz="1400" dirty="0">
              <a:solidFill>
                <a:schemeClr val="tx1">
                  <a:lumMod val="85000"/>
                  <a:lumOff val="15000"/>
                </a:schemeClr>
              </a:solidFill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331" name="Google Shape;331;p36"/>
          <p:cNvSpPr txBox="1"/>
          <p:nvPr/>
        </p:nvSpPr>
        <p:spPr>
          <a:xfrm>
            <a:off x="3545232" y="877646"/>
            <a:ext cx="3086421" cy="5706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Current research</a:t>
            </a:r>
            <a:endParaRPr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-US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Future research</a:t>
            </a:r>
          </a:p>
          <a:p>
            <a:endParaRPr lang="en-US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-US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Size</a:t>
            </a:r>
          </a:p>
        </p:txBody>
      </p:sp>
      <p:cxnSp>
        <p:nvCxnSpPr>
          <p:cNvPr id="333" name="Google Shape;333;p36"/>
          <p:cNvCxnSpPr/>
          <p:nvPr/>
        </p:nvCxnSpPr>
        <p:spPr>
          <a:xfrm>
            <a:off x="3282433" y="1624833"/>
            <a:ext cx="0" cy="48044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4" name="Google Shape;334;p36"/>
          <p:cNvCxnSpPr/>
          <p:nvPr/>
        </p:nvCxnSpPr>
        <p:spPr>
          <a:xfrm>
            <a:off x="6824733" y="1624833"/>
            <a:ext cx="0" cy="48044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9C1EA151-C7F1-D74F-B402-FBCDB49C80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09206" y="3894744"/>
            <a:ext cx="3515521" cy="2157984"/>
          </a:xfrm>
          <a:prstGeom prst="rect">
            <a:avLst/>
          </a:prstGeom>
        </p:spPr>
      </p:pic>
      <p:pic>
        <p:nvPicPr>
          <p:cNvPr id="14" name="Picture 13" descr="A picture containing bird, flower&#10;&#10;Description automatically generated">
            <a:extLst>
              <a:ext uri="{FF2B5EF4-FFF2-40B4-BE49-F238E27FC236}">
                <a16:creationId xmlns:a16="http://schemas.microsoft.com/office/drawing/2014/main" id="{4E796578-F536-6946-A4D5-4541184959D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25547" b="51384"/>
          <a:stretch/>
        </p:blipFill>
        <p:spPr>
          <a:xfrm>
            <a:off x="-492403" y="6196233"/>
            <a:ext cx="3773422" cy="565699"/>
          </a:xfrm>
          <a:prstGeom prst="rect">
            <a:avLst/>
          </a:prstGeom>
        </p:spPr>
      </p:pic>
      <p:pic>
        <p:nvPicPr>
          <p:cNvPr id="16" name="Picture 15" descr="A picture containing bird, flower&#10;&#10;Description automatically generated">
            <a:extLst>
              <a:ext uri="{FF2B5EF4-FFF2-40B4-BE49-F238E27FC236}">
                <a16:creationId xmlns:a16="http://schemas.microsoft.com/office/drawing/2014/main" id="{D4010020-3A96-9949-88EB-CDA001C5E82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7807" b="22629"/>
          <a:stretch/>
        </p:blipFill>
        <p:spPr>
          <a:xfrm>
            <a:off x="2990145" y="6229237"/>
            <a:ext cx="3738048" cy="487530"/>
          </a:xfrm>
          <a:prstGeom prst="rect">
            <a:avLst/>
          </a:prstGeom>
        </p:spPr>
      </p:pic>
      <p:pic>
        <p:nvPicPr>
          <p:cNvPr id="20" name="Picture 19" descr="A screenshot of a cell phone&#10;&#10;Description automatically generated">
            <a:extLst>
              <a:ext uri="{FF2B5EF4-FFF2-40B4-BE49-F238E27FC236}">
                <a16:creationId xmlns:a16="http://schemas.microsoft.com/office/drawing/2014/main" id="{4E110B3A-09AE-304E-8366-CB5126BA9F0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246831" y="1271016"/>
            <a:ext cx="3236976" cy="2157984"/>
          </a:xfrm>
          <a:prstGeom prst="rect">
            <a:avLst/>
          </a:prstGeom>
        </p:spPr>
      </p:pic>
      <p:pic>
        <p:nvPicPr>
          <p:cNvPr id="22" name="Picture 21" descr="A screenshot of a cell phone&#10;&#10;Description automatically generated">
            <a:extLst>
              <a:ext uri="{FF2B5EF4-FFF2-40B4-BE49-F238E27FC236}">
                <a16:creationId xmlns:a16="http://schemas.microsoft.com/office/drawing/2014/main" id="{D0596FCA-2679-854A-9B62-C27D228E14D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24973" y="1271016"/>
            <a:ext cx="3236976" cy="2157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5413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2C1AAA9C-DDF8-2D47-86F6-5BBB0C1ADB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9944" y="1106424"/>
            <a:ext cx="3456432" cy="2304288"/>
          </a:xfrm>
          <a:prstGeom prst="rect">
            <a:avLst/>
          </a:prstGeom>
        </p:spPr>
      </p:pic>
      <p:pic>
        <p:nvPicPr>
          <p:cNvPr id="5" name="Picture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F56662AB-C3C3-DF4C-8DEC-F01904DEE4C1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-411480" y="3493008"/>
            <a:ext cx="3474720" cy="2157984"/>
          </a:xfrm>
          <a:prstGeom prst="rect">
            <a:avLst/>
          </a:prstGeom>
        </p:spPr>
      </p:pic>
      <p:sp>
        <p:nvSpPr>
          <p:cNvPr id="329" name="Google Shape;329;p36"/>
          <p:cNvSpPr txBox="1"/>
          <p:nvPr/>
        </p:nvSpPr>
        <p:spPr>
          <a:xfrm>
            <a:off x="144767" y="227500"/>
            <a:ext cx="9407800" cy="8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800" b="1" dirty="0">
                <a:solidFill>
                  <a:srgbClr val="00297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Most likely </a:t>
            </a:r>
            <a:r>
              <a:rPr lang="en" sz="2200" dirty="0">
                <a:solidFill>
                  <a:srgbClr val="00297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to attend a research conference</a:t>
            </a:r>
            <a:endParaRPr sz="2200" dirty="0">
              <a:solidFill>
                <a:srgbClr val="00297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Raleway ExtraLight"/>
                <a:ea typeface="Raleway ExtraLight"/>
                <a:cs typeface="Raleway ExtraLight"/>
                <a:sym typeface="Raleway ExtraLight"/>
              </a:rPr>
              <a:t>Respondents indicated Likely to Attend on the survey</a:t>
            </a:r>
          </a:p>
        </p:txBody>
      </p:sp>
      <p:sp>
        <p:nvSpPr>
          <p:cNvPr id="330" name="Google Shape;330;p36"/>
          <p:cNvSpPr txBox="1"/>
          <p:nvPr/>
        </p:nvSpPr>
        <p:spPr>
          <a:xfrm>
            <a:off x="144767" y="1079500"/>
            <a:ext cx="2944600" cy="5520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Industry</a:t>
            </a: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Bar chart  - top 4 or 5</a:t>
            </a: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Size</a:t>
            </a:r>
          </a:p>
          <a:p>
            <a:endParaRPr lang="en-US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-US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100% stacked bar chart</a:t>
            </a:r>
          </a:p>
          <a:p>
            <a:endParaRPr lang="en-US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-US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Title</a:t>
            </a:r>
          </a:p>
          <a:p>
            <a:endParaRPr lang="en-US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-US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Bar chart – top 4 or 5</a:t>
            </a:r>
          </a:p>
          <a:p>
            <a:endParaRPr lang="en-US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-US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Academic training in research</a:t>
            </a: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1" name="Google Shape;331;p36"/>
          <p:cNvSpPr txBox="1"/>
          <p:nvPr/>
        </p:nvSpPr>
        <p:spPr>
          <a:xfrm>
            <a:off x="3545232" y="1079500"/>
            <a:ext cx="3086421" cy="5520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Current research</a:t>
            </a:r>
            <a:endParaRPr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-US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Bar chart 4 -5 top subjects or bullet points</a:t>
            </a:r>
          </a:p>
          <a:p>
            <a:endParaRPr lang="en-US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-US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Future research</a:t>
            </a:r>
          </a:p>
          <a:p>
            <a:endParaRPr lang="en-US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-US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Bar chart 4 -5 top subjects or bullet points</a:t>
            </a:r>
          </a:p>
          <a:p>
            <a:endParaRPr lang="en-US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2" name="Google Shape;332;p36"/>
          <p:cNvSpPr txBox="1"/>
          <p:nvPr/>
        </p:nvSpPr>
        <p:spPr>
          <a:xfrm>
            <a:off x="6946905" y="1019388"/>
            <a:ext cx="4889483" cy="5838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What care most in a conference</a:t>
            </a:r>
          </a:p>
          <a:p>
            <a:endParaRPr lang="en-US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Respondent’s advice for a research conference</a:t>
            </a:r>
            <a:endParaRPr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/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76198"/>
            <a:r>
              <a:rPr lang="en" sz="1333" dirty="0">
                <a:solidFill>
                  <a:schemeClr val="tx1">
                    <a:lumMod val="85000"/>
                    <a:lumOff val="15000"/>
                  </a:schemeClr>
                </a:solidFill>
                <a:latin typeface="Lato"/>
                <a:sym typeface="Merriweather"/>
              </a:rPr>
              <a:t>"</a:t>
            </a:r>
            <a:r>
              <a:rPr lang="en-US" sz="1333" dirty="0">
                <a:solidFill>
                  <a:schemeClr val="tx1">
                    <a:lumMod val="85000"/>
                    <a:lumOff val="15000"/>
                  </a:schemeClr>
                </a:solidFill>
                <a:latin typeface="Lato"/>
              </a:rPr>
              <a:t>workshops should target a specific level of expertise</a:t>
            </a:r>
            <a:r>
              <a:rPr lang="en" sz="1333" dirty="0">
                <a:solidFill>
                  <a:schemeClr val="tx1">
                    <a:lumMod val="85000"/>
                    <a:lumOff val="15000"/>
                  </a:schemeClr>
                </a:solidFill>
                <a:latin typeface="Lato"/>
                <a:sym typeface="Merriweather"/>
              </a:rPr>
              <a:t>”</a:t>
            </a:r>
          </a:p>
          <a:p>
            <a:pPr marL="76198"/>
            <a:endParaRPr lang="en" sz="1333" dirty="0">
              <a:solidFill>
                <a:schemeClr val="tx1">
                  <a:lumMod val="85000"/>
                  <a:lumOff val="15000"/>
                </a:schemeClr>
              </a:solidFill>
              <a:latin typeface="Lato"/>
              <a:sym typeface="Merriweather"/>
            </a:endParaRPr>
          </a:p>
          <a:p>
            <a:pPr marL="76198"/>
            <a:r>
              <a:rPr lang="en-US" sz="1333" dirty="0">
                <a:solidFill>
                  <a:schemeClr val="tx1">
                    <a:lumMod val="85000"/>
                    <a:lumOff val="15000"/>
                  </a:schemeClr>
                </a:solidFill>
                <a:latin typeface="Lato"/>
              </a:rPr>
              <a:t>“Examples of application in practice of established methods”</a:t>
            </a:r>
          </a:p>
          <a:p>
            <a:pPr marL="76198"/>
            <a:endParaRPr lang="en-US" sz="1333" dirty="0">
              <a:solidFill>
                <a:schemeClr val="tx1">
                  <a:lumMod val="85000"/>
                  <a:lumOff val="15000"/>
                </a:schemeClr>
              </a:solidFill>
              <a:latin typeface="Lato"/>
              <a:sym typeface="Merriweather"/>
            </a:endParaRPr>
          </a:p>
          <a:p>
            <a:pPr marL="76198"/>
            <a:r>
              <a:rPr lang="en-US" sz="1333" dirty="0">
                <a:solidFill>
                  <a:schemeClr val="tx1">
                    <a:lumMod val="85000"/>
                    <a:lumOff val="15000"/>
                  </a:schemeClr>
                </a:solidFill>
                <a:latin typeface="Lato"/>
              </a:rPr>
              <a:t>“creative ways to build activities into the day.”</a:t>
            </a:r>
          </a:p>
          <a:p>
            <a:pPr marL="76198"/>
            <a:endParaRPr lang="en-US" sz="1333" dirty="0">
              <a:solidFill>
                <a:schemeClr val="tx1">
                  <a:lumMod val="85000"/>
                  <a:lumOff val="15000"/>
                </a:schemeClr>
              </a:solidFill>
              <a:latin typeface="Lato"/>
              <a:sym typeface="Merriweather"/>
            </a:endParaRPr>
          </a:p>
          <a:p>
            <a:pPr marL="76198"/>
            <a:r>
              <a:rPr lang="en-US" sz="1333" dirty="0">
                <a:solidFill>
                  <a:schemeClr val="tx1">
                    <a:lumMod val="85000"/>
                    <a:lumOff val="15000"/>
                  </a:schemeClr>
                </a:solidFill>
                <a:latin typeface="Lato"/>
              </a:rPr>
              <a:t>“more events for experienced practitioners”</a:t>
            </a:r>
          </a:p>
          <a:p>
            <a:pPr marL="76198"/>
            <a:endParaRPr lang="en-US" sz="1333" dirty="0">
              <a:solidFill>
                <a:schemeClr val="tx1">
                  <a:lumMod val="85000"/>
                  <a:lumOff val="15000"/>
                </a:schemeClr>
              </a:solidFill>
              <a:latin typeface="Lato"/>
              <a:sym typeface="Merriweather"/>
            </a:endParaRPr>
          </a:p>
          <a:p>
            <a:pPr marL="76198"/>
            <a:r>
              <a:rPr lang="en-US" sz="1333" dirty="0">
                <a:solidFill>
                  <a:schemeClr val="tx1">
                    <a:lumMod val="85000"/>
                    <a:lumOff val="15000"/>
                  </a:schemeClr>
                </a:solidFill>
                <a:latin typeface="Lato"/>
              </a:rPr>
              <a:t>“huge number of early-career folks who are struggling to get work in UX research roles, and we need to get them real-world experience”</a:t>
            </a:r>
            <a:endParaRPr lang="en" sz="1400" dirty="0">
              <a:solidFill>
                <a:schemeClr val="tx1">
                  <a:lumMod val="85000"/>
                  <a:lumOff val="15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-US" sz="1333" dirty="0">
                <a:solidFill>
                  <a:schemeClr val="tx1">
                    <a:lumMod val="85000"/>
                    <a:lumOff val="15000"/>
                  </a:schemeClr>
                </a:solidFill>
                <a:latin typeface="Lato"/>
              </a:rPr>
              <a:t>“Slack for pre-conference introductions, a channel for each speaker, … handle Q&amp;A through the Slack channels”</a:t>
            </a:r>
            <a:endParaRPr lang="en" sz="1333" dirty="0">
              <a:solidFill>
                <a:schemeClr val="tx1">
                  <a:lumMod val="85000"/>
                  <a:lumOff val="15000"/>
                </a:schemeClr>
              </a:solidFill>
              <a:latin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33" name="Google Shape;333;p36"/>
          <p:cNvCxnSpPr/>
          <p:nvPr/>
        </p:nvCxnSpPr>
        <p:spPr>
          <a:xfrm>
            <a:off x="3282433" y="1624833"/>
            <a:ext cx="0" cy="48044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4" name="Google Shape;334;p36"/>
          <p:cNvCxnSpPr/>
          <p:nvPr/>
        </p:nvCxnSpPr>
        <p:spPr>
          <a:xfrm>
            <a:off x="6824733" y="1624833"/>
            <a:ext cx="0" cy="48044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 descr="A picture containing bird, flower&#10;&#10;Description automatically generated">
            <a:extLst>
              <a:ext uri="{FF2B5EF4-FFF2-40B4-BE49-F238E27FC236}">
                <a16:creationId xmlns:a16="http://schemas.microsoft.com/office/drawing/2014/main" id="{6A15768B-B807-2C43-B662-310A716A50F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5453" b="52369"/>
          <a:stretch/>
        </p:blipFill>
        <p:spPr>
          <a:xfrm>
            <a:off x="-444802" y="5868778"/>
            <a:ext cx="3474720" cy="513735"/>
          </a:xfrm>
          <a:prstGeom prst="rect">
            <a:avLst/>
          </a:prstGeom>
        </p:spPr>
      </p:pic>
      <p:pic>
        <p:nvPicPr>
          <p:cNvPr id="7" name="Picture 6" descr="A picture containing bird, flower&#10;&#10;Description automatically generated">
            <a:extLst>
              <a:ext uri="{FF2B5EF4-FFF2-40B4-BE49-F238E27FC236}">
                <a16:creationId xmlns:a16="http://schemas.microsoft.com/office/drawing/2014/main" id="{2D9BCC59-02E8-1A45-B011-F724FE593B0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7056"/>
          <a:stretch/>
        </p:blipFill>
        <p:spPr>
          <a:xfrm>
            <a:off x="-411480" y="2926079"/>
            <a:ext cx="3481416" cy="996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6993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6745E-598B-0B40-881D-80F5140CE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 about most likely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18521-C879-E34C-8012-FB5DC9D0D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6945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FA260B2-9861-F341-9418-ECDF9EEC3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 to RM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D129C-3DE6-B34C-AA7E-68A7140A7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1320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7F9E9-1D87-224D-BFC7-76B5BB2EE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A4975-A412-5347-BA8A-0748392FB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595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B76C6-7A88-5648-B177-123EB9E72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FE238-CFFD-7F48-9B02-709688C49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Apply data science methods to quantitative and free-text survey data for Rosenfeld Media, a conference-producing and publishing company.</a:t>
            </a:r>
          </a:p>
          <a:p>
            <a:endParaRPr lang="en-US" dirty="0"/>
          </a:p>
          <a:p>
            <a:r>
              <a:rPr lang="en-US" dirty="0"/>
              <a:t>The survey will assist in the creation and marketing of a new conference on research.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RM wants to automate the process of extracting information from surveys to create survey-respondent profiles.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3BCE1E7-20DA-C944-827E-852B07D19CAB}"/>
              </a:ext>
            </a:extLst>
          </p:cNvPr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 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5D9490C-EC89-0945-894C-13CD2D7E970B}"/>
              </a:ext>
            </a:extLst>
          </p:cNvPr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561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00712-B53F-A249-A16F-BF446DFCA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C7B9C-54D8-2647-8823-99A8904E47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Recreate existing personas using DS tools</a:t>
            </a:r>
          </a:p>
          <a:p>
            <a:pPr fontAlgn="base"/>
            <a:r>
              <a:rPr lang="en-US" dirty="0"/>
              <a:t>Use DS tools to create new personas</a:t>
            </a:r>
          </a:p>
        </p:txBody>
      </p:sp>
    </p:spTree>
    <p:extLst>
      <p:ext uri="{BB962C8B-B14F-4D97-AF65-F5344CB8AC3E}">
        <p14:creationId xmlns:p14="http://schemas.microsoft.com/office/powerpoint/2010/main" val="2027126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253C5-652F-9846-A08E-0254913E9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Goals: to help RM 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6D774-DF6B-9741-B1DC-8BC669EB7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Determine who to market the conference to</a:t>
            </a:r>
          </a:p>
          <a:p>
            <a:r>
              <a:rPr lang="en-US" dirty="0"/>
              <a:t>Determine the best format/content for the conference</a:t>
            </a:r>
          </a:p>
          <a:p>
            <a:r>
              <a:rPr lang="en-US" dirty="0"/>
              <a:t>Determine the survey questions which are most/least valuable</a:t>
            </a:r>
          </a:p>
          <a:p>
            <a:r>
              <a:rPr lang="en-US" dirty="0"/>
              <a:t>Provide key findings about survey respondents</a:t>
            </a:r>
          </a:p>
          <a:p>
            <a:r>
              <a:rPr lang="en-US" dirty="0"/>
              <a:t>Provide Python code that can be reused for similar analyses</a:t>
            </a:r>
          </a:p>
          <a:p>
            <a:pPr marL="0" indent="0">
              <a:buNone/>
            </a:pP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384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2DED7-FA4A-9040-9039-4DBF3EBB7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Deliverables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E4555-2587-FD44-BDD9-BC85B9CDF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personas</a:t>
            </a:r>
          </a:p>
          <a:p>
            <a:r>
              <a:rPr lang="en-US" dirty="0"/>
              <a:t>Python code to replicate analysis</a:t>
            </a:r>
          </a:p>
          <a:p>
            <a:r>
              <a:rPr lang="en-US" dirty="0"/>
              <a:t>Recommendations for changes to the survey tool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173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99E3C-877A-AD46-B25F-3A4E5A3C1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1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85DF1-4199-2F40-B30F-7C61A594F6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Proof of concept: using data science techniques to generate profiles similar to those generated </a:t>
            </a:r>
          </a:p>
          <a:p>
            <a:pPr fontAlgn="base"/>
            <a:r>
              <a:rPr lang="en-US" dirty="0"/>
              <a:t>Use data science techniques to recreate the the division of survey respondents into 5 personas</a:t>
            </a:r>
          </a:p>
          <a:p>
            <a:pPr fontAlgn="base"/>
            <a:r>
              <a:rPr lang="en-US" dirty="0"/>
              <a:t>Answer the same questions in the existing personas but with our analysis of the data - compare significant differences.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68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C47D3-1F48-4F48-BC51-13F81D100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personas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BE219-CBFA-DF49-8DE0-E36724702E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336550">
              <a:spcBef>
                <a:spcPts val="0"/>
              </a:spcBef>
              <a:buSzPts val="1700"/>
              <a:buAutoNum type="arabicPeriod"/>
            </a:pPr>
            <a:r>
              <a:rPr lang="en-US" dirty="0"/>
              <a:t>Very Experienced Researchers </a:t>
            </a:r>
          </a:p>
          <a:p>
            <a:pPr marL="457200" lvl="0" indent="-336550">
              <a:spcBef>
                <a:spcPts val="0"/>
              </a:spcBef>
              <a:buSzPts val="1700"/>
              <a:buAutoNum type="arabicPeriod"/>
            </a:pPr>
            <a:r>
              <a:rPr lang="en-US" dirty="0"/>
              <a:t>Somewhat Experienced Researchers </a:t>
            </a:r>
          </a:p>
          <a:p>
            <a:pPr marL="457200" lvl="0" indent="-336550">
              <a:spcBef>
                <a:spcPts val="0"/>
              </a:spcBef>
              <a:buSzPts val="1700"/>
              <a:buAutoNum type="arabicPeriod"/>
            </a:pPr>
            <a:r>
              <a:rPr lang="en-US" dirty="0"/>
              <a:t>Less Experienced Researchers </a:t>
            </a:r>
          </a:p>
          <a:p>
            <a:pPr marL="457200" lvl="0" indent="-336550">
              <a:spcBef>
                <a:spcPts val="0"/>
              </a:spcBef>
              <a:buSzPts val="1700"/>
              <a:buAutoNum type="arabicPeriod"/>
            </a:pPr>
            <a:r>
              <a:rPr lang="en-US" dirty="0"/>
              <a:t>Executive or Consultant </a:t>
            </a:r>
          </a:p>
          <a:p>
            <a:pPr marL="457200" lvl="0" indent="-336550">
              <a:spcBef>
                <a:spcPts val="0"/>
              </a:spcBef>
              <a:buSzPts val="1700"/>
              <a:buAutoNum type="arabicPeriod"/>
            </a:pPr>
            <a:r>
              <a:rPr lang="en-US" dirty="0"/>
              <a:t>Specialist </a:t>
            </a:r>
          </a:p>
        </p:txBody>
      </p:sp>
    </p:spTree>
    <p:extLst>
      <p:ext uri="{BB962C8B-B14F-4D97-AF65-F5344CB8AC3E}">
        <p14:creationId xmlns:p14="http://schemas.microsoft.com/office/powerpoint/2010/main" val="3371586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1C53D-058B-C94E-944C-EE5B8308F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Re-imagined personas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77981-9F5C-F84C-8D6B-6F368E95DF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Not/somewhat Likely to Attend</a:t>
            </a:r>
          </a:p>
          <a:p>
            <a:r>
              <a:rPr lang="en-US" dirty="0"/>
              <a:t>Most Likely to Attend</a:t>
            </a:r>
          </a:p>
        </p:txBody>
      </p:sp>
    </p:spTree>
    <p:extLst>
      <p:ext uri="{BB962C8B-B14F-4D97-AF65-F5344CB8AC3E}">
        <p14:creationId xmlns:p14="http://schemas.microsoft.com/office/powerpoint/2010/main" val="2417738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54531-4A0F-4446-9812-65A64214B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C6087-4DA9-A74C-BE14-67B03B7D3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472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4232</TotalTime>
  <Words>574</Words>
  <Application>Microsoft Macintosh PowerPoint</Application>
  <PresentationFormat>Widescreen</PresentationFormat>
  <Paragraphs>189</Paragraphs>
  <Slides>17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Lato</vt:lpstr>
      <vt:lpstr>Raleway ExtraBold</vt:lpstr>
      <vt:lpstr>Raleway ExtraLight</vt:lpstr>
      <vt:lpstr>Office Theme</vt:lpstr>
      <vt:lpstr>Reanalyzing user personas derived from survey data</vt:lpstr>
      <vt:lpstr>Project background</vt:lpstr>
      <vt:lpstr>Project description</vt:lpstr>
      <vt:lpstr>Goals: to help RM to</vt:lpstr>
      <vt:lpstr>Deliverables</vt:lpstr>
      <vt:lpstr>Phase 1 goals</vt:lpstr>
      <vt:lpstr>Original personas</vt:lpstr>
      <vt:lpstr>Re-imagined personas</vt:lpstr>
      <vt:lpstr>Differences</vt:lpstr>
      <vt:lpstr>Lowest entropy questions</vt:lpstr>
      <vt:lpstr>Highest entropy questions</vt:lpstr>
      <vt:lpstr>What 2 groups have in common</vt:lpstr>
      <vt:lpstr>PowerPoint Presentation</vt:lpstr>
      <vt:lpstr>PowerPoint Presentation</vt:lpstr>
      <vt:lpstr>Findings about most likely</vt:lpstr>
      <vt:lpstr>Recommendations to RM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user personas from survey data</dc:title>
  <dc:creator>sean oslin</dc:creator>
  <cp:lastModifiedBy>Dom Pedrotti</cp:lastModifiedBy>
  <cp:revision>65</cp:revision>
  <dcterms:created xsi:type="dcterms:W3CDTF">2020-01-21T22:10:17Z</dcterms:created>
  <dcterms:modified xsi:type="dcterms:W3CDTF">2020-01-24T22:53:27Z</dcterms:modified>
</cp:coreProperties>
</file>