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8" r:id="rId2"/>
    <p:sldId id="292" r:id="rId3"/>
    <p:sldId id="299" r:id="rId4"/>
    <p:sldId id="288" r:id="rId5"/>
    <p:sldId id="287" r:id="rId6"/>
    <p:sldId id="300" r:id="rId7"/>
    <p:sldId id="289" r:id="rId8"/>
    <p:sldId id="303" r:id="rId9"/>
    <p:sldId id="301" r:id="rId10"/>
    <p:sldId id="302"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CC0"/>
    <a:srgbClr val="0439A5"/>
    <a:srgbClr val="0029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06"/>
    <p:restoredTop sz="70787"/>
  </p:normalViewPr>
  <p:slideViewPr>
    <p:cSldViewPr snapToGrid="0" snapToObjects="1">
      <p:cViewPr varScale="1">
        <p:scale>
          <a:sx n="81" d="100"/>
          <a:sy n="81" d="100"/>
        </p:scale>
        <p:origin x="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FCC2E-2193-EA4F-B860-60348B945EE0}" type="datetimeFigureOut">
              <a:rPr lang="en-US" smtClean="0"/>
              <a:t>1/26/20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C76DB-B869-5249-88B0-522B6410C2EC}" type="slidenum">
              <a:rPr lang="en-US" smtClean="0"/>
              <a:t>‹#›</a:t>
            </a:fld>
            <a:endParaRPr lang="en-US"/>
          </a:p>
        </p:txBody>
      </p:sp>
    </p:spTree>
    <p:extLst>
      <p:ext uri="{BB962C8B-B14F-4D97-AF65-F5344CB8AC3E}">
        <p14:creationId xmlns:p14="http://schemas.microsoft.com/office/powerpoint/2010/main" val="682470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Sean Oslin. I am a member of the team who will be presenting on using survey data to create profiles of potential attendees at a new research conference. Each member of the team will introduce himself when they present.</a:t>
            </a:r>
          </a:p>
        </p:txBody>
      </p:sp>
      <p:sp>
        <p:nvSpPr>
          <p:cNvPr id="4" name="Slide Number Placeholder 3"/>
          <p:cNvSpPr>
            <a:spLocks noGrp="1"/>
          </p:cNvSpPr>
          <p:nvPr>
            <p:ph type="sldNum" sz="quarter" idx="5"/>
          </p:nvPr>
        </p:nvSpPr>
        <p:spPr/>
        <p:txBody>
          <a:bodyPr/>
          <a:lstStyle/>
          <a:p>
            <a:fld id="{F0EC76DB-B869-5249-88B0-522B6410C2EC}" type="slidenum">
              <a:rPr lang="en-US" smtClean="0"/>
              <a:t>1</a:t>
            </a:fld>
            <a:endParaRPr lang="en-US"/>
          </a:p>
        </p:txBody>
      </p:sp>
    </p:spTree>
    <p:extLst>
      <p:ext uri="{BB962C8B-B14F-4D97-AF65-F5344CB8AC3E}">
        <p14:creationId xmlns:p14="http://schemas.microsoft.com/office/powerpoint/2010/main" val="2816889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questions get the same response from just about everyone (fuck you </a:t>
            </a:r>
            <a:r>
              <a:rPr lang="en-US" dirty="0" err="1"/>
              <a:t>fred</a:t>
            </a:r>
            <a:r>
              <a:rPr lang="en-US" dirty="0"/>
              <a:t>) ,  many sections of questions contain questions that are correlated with responses from other</a:t>
            </a:r>
          </a:p>
          <a:p>
            <a:r>
              <a:rPr lang="en-US" dirty="0"/>
              <a:t> questions</a:t>
            </a:r>
          </a:p>
          <a:p>
            <a:r>
              <a:rPr lang="en-US" dirty="0"/>
              <a:t>Of those who likely, and not likely to attend, both groups are very similar in background, positions, and concerns. Everyone cares about money, most are more likely to learn from a book or watch a video</a:t>
            </a:r>
          </a:p>
          <a:p>
            <a:r>
              <a:rPr lang="en-US" dirty="0"/>
              <a:t>, the most important target audience would be those who have previously attended a conference or do it often</a:t>
            </a:r>
          </a:p>
          <a:p>
            <a:endParaRPr lang="en-US" dirty="0"/>
          </a:p>
          <a:p>
            <a:r>
              <a:rPr lang="en-US" dirty="0"/>
              <a:t>We don’t know intangible factors, </a:t>
            </a:r>
            <a:r>
              <a:rPr lang="en-US" dirty="0" err="1"/>
              <a:t>ie</a:t>
            </a:r>
            <a:r>
              <a:rPr lang="en-US" dirty="0"/>
              <a:t>. Rosenfeld’s reputation, company budgets for employee training</a:t>
            </a:r>
          </a:p>
          <a:p>
            <a:endParaRPr lang="en-US" dirty="0"/>
          </a:p>
          <a:p>
            <a:r>
              <a:rPr lang="en-US" dirty="0"/>
              <a:t>Our approach is repeatable</a:t>
            </a:r>
          </a:p>
          <a:p>
            <a:endParaRPr lang="en-US" dirty="0"/>
          </a:p>
          <a:p>
            <a:endParaRPr lang="en-US" dirty="0"/>
          </a:p>
        </p:txBody>
      </p:sp>
      <p:sp>
        <p:nvSpPr>
          <p:cNvPr id="4" name="Slide Number Placeholder 3"/>
          <p:cNvSpPr>
            <a:spLocks noGrp="1"/>
          </p:cNvSpPr>
          <p:nvPr>
            <p:ph type="sldNum" sz="quarter" idx="5"/>
          </p:nvPr>
        </p:nvSpPr>
        <p:spPr/>
        <p:txBody>
          <a:bodyPr/>
          <a:lstStyle/>
          <a:p>
            <a:fld id="{F0EC76DB-B869-5249-88B0-522B6410C2EC}" type="slidenum">
              <a:rPr lang="en-US" smtClean="0"/>
              <a:t>11</a:t>
            </a:fld>
            <a:endParaRPr lang="en-US"/>
          </a:p>
        </p:txBody>
      </p:sp>
    </p:spTree>
    <p:extLst>
      <p:ext uri="{BB962C8B-B14F-4D97-AF65-F5344CB8AC3E}">
        <p14:creationId xmlns:p14="http://schemas.microsoft.com/office/powerpoint/2010/main" val="221628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client for our project was Rosenfeld Media.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Rosenfeld Media is a New York-based conference production, consulting and publish company that connects people interested in designing better user experiences with the best expertise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Lou Rosenfeld, the founder and publisher is in the audience today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Here are some quotations from RM’s web site. Animation 1 and then animation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EC76DB-B869-5249-88B0-522B6410C2EC}" type="slidenum">
              <a:rPr lang="en-US" smtClean="0"/>
              <a:t>2</a:t>
            </a:fld>
            <a:endParaRPr lang="en-US"/>
          </a:p>
        </p:txBody>
      </p:sp>
    </p:spTree>
    <p:extLst>
      <p:ext uri="{BB962C8B-B14F-4D97-AF65-F5344CB8AC3E}">
        <p14:creationId xmlns:p14="http://schemas.microsoft.com/office/powerpoint/2010/main" val="384348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Rosenfeld Media conducted an online survey about the possibility of developing a new conference on with a focus on research methods.  The survey consisted of 57 quantitative and 11 free-text questions. They expected about 100 responses. They received more than 800.  Analyzing any number of quantitative questions poses few technical challenges. Analyzing thousands of free-text responses is an entirely different matter. That’s where the true power of data science comes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0EC76DB-B869-5249-88B0-522B6410C2EC}" type="slidenum">
              <a:rPr lang="en-US" smtClean="0"/>
              <a:t>3</a:t>
            </a:fld>
            <a:endParaRPr lang="en-US"/>
          </a:p>
        </p:txBody>
      </p:sp>
    </p:spTree>
    <p:extLst>
      <p:ext uri="{BB962C8B-B14F-4D97-AF65-F5344CB8AC3E}">
        <p14:creationId xmlns:p14="http://schemas.microsoft.com/office/powerpoint/2010/main" val="73791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We were asked to develop insights from survey data for the creation and marketing of a new conference on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ndara" panose="020E0502030303020204" pitchFamily="34" charset="0"/>
              </a:rPr>
              <a:t>These included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Group similar survey respondents into representative personas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Explain personas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Provide key findings about survey respondents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ndara" panose="020E0502030303020204" pitchFamily="34" charset="0"/>
              </a:rPr>
              <a:t>Provide information on user preferences on conference contest</a:t>
            </a:r>
          </a:p>
          <a:p>
            <a:pPr marL="171450" indent="-171450">
              <a:buFont typeface="Arial" panose="020B0604020202020204" pitchFamily="34" charset="0"/>
              <a:buChar char="•"/>
            </a:pPr>
            <a:r>
              <a:rPr lang="en-US" dirty="0"/>
              <a:t>Determine which survey questions are most/least valuable, repetitive, difficult to analyze, etc.</a:t>
            </a:r>
          </a:p>
          <a:p>
            <a:pPr marL="171450" indent="-171450">
              <a:buFont typeface="Arial" panose="020B0604020202020204" pitchFamily="34" charset="0"/>
              <a:buChar char="•"/>
            </a:pPr>
            <a:r>
              <a:rPr lang="en-US" dirty="0"/>
              <a:t>Provide Python code that can be easily reused for similar analyses</a:t>
            </a:r>
          </a:p>
          <a:p>
            <a:pPr marL="0" indent="0">
              <a:buNone/>
            </a:pPr>
            <a:br>
              <a:rPr lang="en-US" dirty="0"/>
            </a:br>
            <a:br>
              <a:rPr lang="en-US" dirty="0"/>
            </a:br>
            <a:r>
              <a:rPr lang="en-US" dirty="0"/>
              <a:t>Background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ndara" panose="020E0502030303020204" pitchFamily="34" charset="0"/>
            </a:endParaRPr>
          </a:p>
          <a:p>
            <a:endParaRPr lang="en-US" dirty="0"/>
          </a:p>
        </p:txBody>
      </p:sp>
      <p:sp>
        <p:nvSpPr>
          <p:cNvPr id="4" name="Slide Number Placeholder 3"/>
          <p:cNvSpPr>
            <a:spLocks noGrp="1"/>
          </p:cNvSpPr>
          <p:nvPr>
            <p:ph type="sldNum" sz="quarter" idx="5"/>
          </p:nvPr>
        </p:nvSpPr>
        <p:spPr/>
        <p:txBody>
          <a:bodyPr/>
          <a:lstStyle/>
          <a:p>
            <a:fld id="{F0EC76DB-B869-5249-88B0-522B6410C2EC}" type="slidenum">
              <a:rPr lang="en-US" smtClean="0"/>
              <a:t>4</a:t>
            </a:fld>
            <a:endParaRPr lang="en-US"/>
          </a:p>
        </p:txBody>
      </p:sp>
    </p:spTree>
    <p:extLst>
      <p:ext uri="{BB962C8B-B14F-4D97-AF65-F5344CB8AC3E}">
        <p14:creationId xmlns:p14="http://schemas.microsoft.com/office/powerpoint/2010/main" val="1299079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Kevin </a:t>
            </a:r>
            <a:r>
              <a:rPr lang="en-US" dirty="0" err="1"/>
              <a:t>Eliasen</a:t>
            </a:r>
            <a:r>
              <a:rPr lang="en-US" dirty="0"/>
              <a:t>. Dom Pedrotti and I worked on the quantitative side of the survey results. We found that we could re-create the personas created by Rosenfeld Media, but the quantitative data did produce specific drivers as to which people within each persona where more likely to attend conferences. We then split the data into two personas – people who have and wish to continue to attend conferences and people who are less likely to attend. That’s when we found some distinct differences. For example, people who attend conferences are more likely to consume other instructional materials. So if you’re part of a conference, sell your book.</a:t>
            </a:r>
          </a:p>
          <a:p>
            <a:endParaRPr lang="en-US" dirty="0"/>
          </a:p>
          <a:p>
            <a:endParaRPr lang="en-US" dirty="0"/>
          </a:p>
          <a:p>
            <a:r>
              <a:rPr lang="en-US" dirty="0"/>
              <a:t>Talk briefly about 5/2 personas. Elaborate about statistical analysis</a:t>
            </a:r>
          </a:p>
          <a:p>
            <a:endParaRPr lang="en-US" dirty="0"/>
          </a:p>
          <a:p>
            <a:r>
              <a:rPr lang="en-US" dirty="0"/>
              <a:t>Based on how survey respondent answered question ##.</a:t>
            </a:r>
          </a:p>
        </p:txBody>
      </p:sp>
      <p:sp>
        <p:nvSpPr>
          <p:cNvPr id="4" name="Slide Number Placeholder 3"/>
          <p:cNvSpPr>
            <a:spLocks noGrp="1"/>
          </p:cNvSpPr>
          <p:nvPr>
            <p:ph type="sldNum" sz="quarter" idx="5"/>
          </p:nvPr>
        </p:nvSpPr>
        <p:spPr/>
        <p:txBody>
          <a:bodyPr/>
          <a:lstStyle/>
          <a:p>
            <a:fld id="{F0EC76DB-B869-5249-88B0-522B6410C2EC}" type="slidenum">
              <a:rPr lang="en-US" smtClean="0"/>
              <a:t>5</a:t>
            </a:fld>
            <a:endParaRPr lang="en-US"/>
          </a:p>
        </p:txBody>
      </p:sp>
    </p:spTree>
    <p:extLst>
      <p:ext uri="{BB962C8B-B14F-4D97-AF65-F5344CB8AC3E}">
        <p14:creationId xmlns:p14="http://schemas.microsoft.com/office/powerpoint/2010/main" val="260709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a:t>
            </a:r>
          </a:p>
          <a:p>
            <a:r>
              <a:rPr lang="en-US" dirty="0"/>
              <a:t>The survey contained a wealth of written answers. Getting one human or a coordinating a team of them to read and </a:t>
            </a:r>
            <a:r>
              <a:rPr lang="en-US" dirty="0" err="1"/>
              <a:t>analysze</a:t>
            </a:r>
            <a:r>
              <a:rPr lang="en-US" dirty="0"/>
              <a:t> all of these entries was a dauting task. </a:t>
            </a:r>
          </a:p>
          <a:p>
            <a:endParaRPr lang="en-US" dirty="0"/>
          </a:p>
          <a:p>
            <a:r>
              <a:rPr lang="en-US" dirty="0"/>
              <a:t>We used NLP to perform statistical analysis of the word counts, the clustering of words into topics and finding the most </a:t>
            </a:r>
            <a:r>
              <a:rPr lang="en-US" dirty="0" err="1"/>
              <a:t>representive</a:t>
            </a:r>
            <a:r>
              <a:rPr lang="en-US" dirty="0"/>
              <a:t> written responses. </a:t>
            </a:r>
          </a:p>
          <a:p>
            <a:endParaRPr lang="en-US" dirty="0"/>
          </a:p>
          <a:p>
            <a:r>
              <a:rPr lang="en-US" dirty="0"/>
              <a:t>Finding the most “representative” responses proved to be a very useful insight into the large number of survey response.  </a:t>
            </a:r>
          </a:p>
          <a:p>
            <a:endParaRPr lang="en-US" dirty="0"/>
          </a:p>
          <a:p>
            <a:r>
              <a:rPr lang="en-US" dirty="0"/>
              <a:t>Results:</a:t>
            </a:r>
          </a:p>
          <a:p>
            <a:r>
              <a:rPr lang="en-US" dirty="0"/>
              <a:t>Split by likely and not-likely attendees, there is </a:t>
            </a:r>
            <a:r>
              <a:rPr lang="en-US" dirty="0" err="1"/>
              <a:t>similiarity</a:t>
            </a:r>
            <a:r>
              <a:rPr lang="en-US" dirty="0"/>
              <a:t> in their written answers. Going strictly by written answers, it would be difficult to predict who would attend and who would not. </a:t>
            </a:r>
          </a:p>
          <a:p>
            <a:endParaRPr lang="en-US" dirty="0"/>
          </a:p>
          <a:p>
            <a:r>
              <a:rPr lang="en-US" dirty="0"/>
              <a:t>However, what we did find where they differed in their written response is their preference in invited conference speakers and certain words were found to be used in pairs.</a:t>
            </a:r>
          </a:p>
          <a:p>
            <a:endParaRPr lang="en-US" dirty="0"/>
          </a:p>
          <a:p>
            <a:r>
              <a:rPr lang="en-US" dirty="0"/>
              <a:t>Takeaway:</a:t>
            </a:r>
          </a:p>
          <a:p>
            <a:r>
              <a:rPr lang="en-US" dirty="0"/>
              <a:t>Next year, with a new survey, you’ll only need one person to read all the written results.</a:t>
            </a:r>
          </a:p>
        </p:txBody>
      </p:sp>
      <p:sp>
        <p:nvSpPr>
          <p:cNvPr id="4" name="Slide Number Placeholder 3"/>
          <p:cNvSpPr>
            <a:spLocks noGrp="1"/>
          </p:cNvSpPr>
          <p:nvPr>
            <p:ph type="sldNum" sz="quarter" idx="5"/>
          </p:nvPr>
        </p:nvSpPr>
        <p:spPr/>
        <p:txBody>
          <a:bodyPr/>
          <a:lstStyle/>
          <a:p>
            <a:fld id="{F0EC76DB-B869-5249-88B0-522B6410C2EC}" type="slidenum">
              <a:rPr lang="en-US" smtClean="0"/>
              <a:t>7</a:t>
            </a:fld>
            <a:endParaRPr lang="en-US"/>
          </a:p>
        </p:txBody>
      </p:sp>
    </p:spTree>
    <p:extLst>
      <p:ext uri="{BB962C8B-B14F-4D97-AF65-F5344CB8AC3E}">
        <p14:creationId xmlns:p14="http://schemas.microsoft.com/office/powerpoint/2010/main" val="399642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3 (2?) examples of representative quotations.</a:t>
            </a:r>
          </a:p>
        </p:txBody>
      </p:sp>
      <p:sp>
        <p:nvSpPr>
          <p:cNvPr id="4" name="Slide Number Placeholder 3"/>
          <p:cNvSpPr>
            <a:spLocks noGrp="1"/>
          </p:cNvSpPr>
          <p:nvPr>
            <p:ph type="sldNum" sz="quarter" idx="5"/>
          </p:nvPr>
        </p:nvSpPr>
        <p:spPr/>
        <p:txBody>
          <a:bodyPr/>
          <a:lstStyle/>
          <a:p>
            <a:fld id="{F0EC76DB-B869-5249-88B0-522B6410C2EC}" type="slidenum">
              <a:rPr lang="en-US" smtClean="0"/>
              <a:t>8</a:t>
            </a:fld>
            <a:endParaRPr lang="en-US"/>
          </a:p>
        </p:txBody>
      </p:sp>
    </p:spTree>
    <p:extLst>
      <p:ext uri="{BB962C8B-B14F-4D97-AF65-F5344CB8AC3E}">
        <p14:creationId xmlns:p14="http://schemas.microsoft.com/office/powerpoint/2010/main" val="404997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C76DB-B869-5249-88B0-522B6410C2EC}" type="slidenum">
              <a:rPr lang="en-US" smtClean="0"/>
              <a:t>9</a:t>
            </a:fld>
            <a:endParaRPr lang="en-US"/>
          </a:p>
        </p:txBody>
      </p:sp>
    </p:spTree>
    <p:extLst>
      <p:ext uri="{BB962C8B-B14F-4D97-AF65-F5344CB8AC3E}">
        <p14:creationId xmlns:p14="http://schemas.microsoft.com/office/powerpoint/2010/main" val="909768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EC76DB-B869-5249-88B0-522B6410C2EC}" type="slidenum">
              <a:rPr lang="en-US" smtClean="0"/>
              <a:t>10</a:t>
            </a:fld>
            <a:endParaRPr lang="en-US"/>
          </a:p>
        </p:txBody>
      </p:sp>
    </p:spTree>
    <p:extLst>
      <p:ext uri="{BB962C8B-B14F-4D97-AF65-F5344CB8AC3E}">
        <p14:creationId xmlns:p14="http://schemas.microsoft.com/office/powerpoint/2010/main" val="3389105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8F23-DB9C-234B-8CA4-F8829AB8A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7EF18B-D215-DB4D-AF73-8A339FC0A7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F581CE-9CA2-BA40-B37C-3D87CB81586C}"/>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5" name="Footer Placeholder 4">
            <a:extLst>
              <a:ext uri="{FF2B5EF4-FFF2-40B4-BE49-F238E27FC236}">
                <a16:creationId xmlns:a16="http://schemas.microsoft.com/office/drawing/2014/main" id="{8FA52E28-764D-B84F-BFF0-C585B268B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1127B-FD67-0049-9EDC-0A78DDD336EF}"/>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3593763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3B21-2D78-214F-8A30-BAE27BDD70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FEAF7F-1D93-024D-9C5D-FC43F08BC2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CB3AB-56FD-2547-8EC2-672AAAC32F4F}"/>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5" name="Footer Placeholder 4">
            <a:extLst>
              <a:ext uri="{FF2B5EF4-FFF2-40B4-BE49-F238E27FC236}">
                <a16:creationId xmlns:a16="http://schemas.microsoft.com/office/drawing/2014/main" id="{9B0DDA00-7067-B24F-B03D-D232A4EA2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52E7F-B75D-524F-851D-0C492498AADC}"/>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243344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141CD-0916-1840-B075-09A557A9A4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40D4E2-FEE0-444B-A735-09C9C6AF53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C62C8-1409-2243-888D-537550231683}"/>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5" name="Footer Placeholder 4">
            <a:extLst>
              <a:ext uri="{FF2B5EF4-FFF2-40B4-BE49-F238E27FC236}">
                <a16:creationId xmlns:a16="http://schemas.microsoft.com/office/drawing/2014/main" id="{3C9D80A2-6D55-FC49-BC2A-06675D9AB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83246-37F3-A740-A76B-9F94C02233DB}"/>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156375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64A6-8A1A-3647-BCC6-AA60C245F8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56F60-4F32-634A-905C-CE16B3C778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792F0-D35B-9543-9DB2-0AB5268089E6}"/>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5" name="Footer Placeholder 4">
            <a:extLst>
              <a:ext uri="{FF2B5EF4-FFF2-40B4-BE49-F238E27FC236}">
                <a16:creationId xmlns:a16="http://schemas.microsoft.com/office/drawing/2014/main" id="{7CC77EED-3C9B-6A49-9EAC-18FEA2F57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E5928-DB1E-DD41-9B2C-FE8604EFAB1F}"/>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144072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DC48-0237-594F-9892-AF25ECE9C2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AAE158-8F4B-9945-8E39-82A291634D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96FE31-9E1D-BC4A-A6EC-FB2132A5DE53}"/>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5" name="Footer Placeholder 4">
            <a:extLst>
              <a:ext uri="{FF2B5EF4-FFF2-40B4-BE49-F238E27FC236}">
                <a16:creationId xmlns:a16="http://schemas.microsoft.com/office/drawing/2014/main" id="{312D1CD4-4975-9D41-AD73-3F14AB69C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9D058-EA41-8C4E-A8D7-9A47C1351ED2}"/>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246901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E3CC-65AE-A24E-9EDA-420318CA45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B445F8-22D6-C643-B799-68060B6D4F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634E27-27C2-1947-9C62-B4A66B8022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7EFCDD-DDFC-8F4D-8FCE-1014023582F3}"/>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6" name="Footer Placeholder 5">
            <a:extLst>
              <a:ext uri="{FF2B5EF4-FFF2-40B4-BE49-F238E27FC236}">
                <a16:creationId xmlns:a16="http://schemas.microsoft.com/office/drawing/2014/main" id="{10637DC0-8BFE-3B4F-B99B-12F27EB56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1608B2-6F9B-BB46-88E6-209B03F7D9CC}"/>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173957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441A-CFDB-B94B-B03E-9048476266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AEB5E4-AB7E-9F4E-B51C-9E41D2FE9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CBED5-2BC1-F943-90DF-5AE6785C4E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C9517F-9B1B-4F4E-8806-9E8B393A5F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A36E6-EB0C-0944-8883-7102006717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F8AFE-F17D-A445-AA2B-F35AA8EEA84B}"/>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8" name="Footer Placeholder 7">
            <a:extLst>
              <a:ext uri="{FF2B5EF4-FFF2-40B4-BE49-F238E27FC236}">
                <a16:creationId xmlns:a16="http://schemas.microsoft.com/office/drawing/2014/main" id="{D81FA555-E2EC-2E4B-801F-616ACFA2A1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3B1AC8-C443-BA48-BB53-E2706F7410E5}"/>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39444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C127-5164-4E4A-A683-D6770E94C1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A55E00-75CC-1B43-B153-FF5C98E6E63C}"/>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4" name="Footer Placeholder 3">
            <a:extLst>
              <a:ext uri="{FF2B5EF4-FFF2-40B4-BE49-F238E27FC236}">
                <a16:creationId xmlns:a16="http://schemas.microsoft.com/office/drawing/2014/main" id="{DD167B51-561F-E94C-944E-52F8D680F9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B16BEE-CEF2-DA4C-B0D6-FB83A235D0F9}"/>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8017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933320-E2CE-1E47-826D-B65ABB0BC40F}"/>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3" name="Footer Placeholder 2">
            <a:extLst>
              <a:ext uri="{FF2B5EF4-FFF2-40B4-BE49-F238E27FC236}">
                <a16:creationId xmlns:a16="http://schemas.microsoft.com/office/drawing/2014/main" id="{AE06FA1A-0B23-0048-BA2B-5395EFF811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99E36E-A55C-0444-BF57-952BCB2D21B9}"/>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368845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71A4-2A32-3A40-B8AC-AE3A20F75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37A107-22C6-3C42-91B3-66D6E34034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1B2F9B-001B-FC4A-82B1-37D88A9B9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CB5EF-DEEA-5D42-8320-53EF76C40F99}"/>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6" name="Footer Placeholder 5">
            <a:extLst>
              <a:ext uri="{FF2B5EF4-FFF2-40B4-BE49-F238E27FC236}">
                <a16:creationId xmlns:a16="http://schemas.microsoft.com/office/drawing/2014/main" id="{5CF5116C-C084-EA48-8F8D-5AEA25AF0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ED16C-0CCE-834B-A005-47B43567EA4A}"/>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232614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AD45-368B-7844-BF7E-C3672976A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BF80D8-30FD-AB4F-B9B4-96FAACB28D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3A92C-67B7-AF4F-9335-6B4045645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E9BF7-771C-6B4E-869E-E57E610F0C74}"/>
              </a:ext>
            </a:extLst>
          </p:cNvPr>
          <p:cNvSpPr>
            <a:spLocks noGrp="1"/>
          </p:cNvSpPr>
          <p:nvPr>
            <p:ph type="dt" sz="half" idx="10"/>
          </p:nvPr>
        </p:nvSpPr>
        <p:spPr/>
        <p:txBody>
          <a:bodyPr/>
          <a:lstStyle/>
          <a:p>
            <a:fld id="{EDF3D89A-7EEA-744A-8EAC-545E5C7F118B}" type="datetimeFigureOut">
              <a:rPr lang="en-US" smtClean="0"/>
              <a:t>1/26/20</a:t>
            </a:fld>
            <a:endParaRPr lang="en-US"/>
          </a:p>
        </p:txBody>
      </p:sp>
      <p:sp>
        <p:nvSpPr>
          <p:cNvPr id="6" name="Footer Placeholder 5">
            <a:extLst>
              <a:ext uri="{FF2B5EF4-FFF2-40B4-BE49-F238E27FC236}">
                <a16:creationId xmlns:a16="http://schemas.microsoft.com/office/drawing/2014/main" id="{4F951C9B-7385-8945-A229-D67EC5B74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3B1BC-3F90-734D-8455-7880764F61F7}"/>
              </a:ext>
            </a:extLst>
          </p:cNvPr>
          <p:cNvSpPr>
            <a:spLocks noGrp="1"/>
          </p:cNvSpPr>
          <p:nvPr>
            <p:ph type="sldNum" sz="quarter" idx="12"/>
          </p:nvPr>
        </p:nvSpPr>
        <p:spPr/>
        <p:txBody>
          <a:bodyPr/>
          <a:lstStyle/>
          <a:p>
            <a:fld id="{51B304E4-EC99-B640-BAA0-370F6EE314AE}" type="slidenum">
              <a:rPr lang="en-US" smtClean="0"/>
              <a:t>‹#›</a:t>
            </a:fld>
            <a:endParaRPr lang="en-US"/>
          </a:p>
        </p:txBody>
      </p:sp>
    </p:spTree>
    <p:extLst>
      <p:ext uri="{BB962C8B-B14F-4D97-AF65-F5344CB8AC3E}">
        <p14:creationId xmlns:p14="http://schemas.microsoft.com/office/powerpoint/2010/main" val="20730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22B177-D400-5945-917B-0AC7183C8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B996F4-3EE4-2B45-904E-C9F6C6AF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B0F7D-02C1-BF4F-AB39-649FF6108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3D89A-7EEA-744A-8EAC-545E5C7F118B}" type="datetimeFigureOut">
              <a:rPr lang="en-US" smtClean="0"/>
              <a:t>1/26/20</a:t>
            </a:fld>
            <a:endParaRPr lang="en-US"/>
          </a:p>
        </p:txBody>
      </p:sp>
      <p:sp>
        <p:nvSpPr>
          <p:cNvPr id="5" name="Footer Placeholder 4">
            <a:extLst>
              <a:ext uri="{FF2B5EF4-FFF2-40B4-BE49-F238E27FC236}">
                <a16:creationId xmlns:a16="http://schemas.microsoft.com/office/drawing/2014/main" id="{C215A6FE-0B15-B04C-A88C-21C104D38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3C28C1-D39E-8449-A5FC-FF0E24473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304E4-EC99-B640-BAA0-370F6EE314AE}" type="slidenum">
              <a:rPr lang="en-US" smtClean="0"/>
              <a:t>‹#›</a:t>
            </a:fld>
            <a:endParaRPr lang="en-US"/>
          </a:p>
        </p:txBody>
      </p:sp>
    </p:spTree>
    <p:extLst>
      <p:ext uri="{BB962C8B-B14F-4D97-AF65-F5344CB8AC3E}">
        <p14:creationId xmlns:p14="http://schemas.microsoft.com/office/powerpoint/2010/main" val="136606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tif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C99E9D-F407-4844-B756-788BE2D0C350}"/>
              </a:ext>
            </a:extLst>
          </p:cNvPr>
          <p:cNvSpPr>
            <a:spLocks noGrp="1"/>
          </p:cNvSpPr>
          <p:nvPr>
            <p:ph type="ctrTitle"/>
          </p:nvPr>
        </p:nvSpPr>
        <p:spPr>
          <a:xfrm>
            <a:off x="588567" y="4525347"/>
            <a:ext cx="7050953" cy="1737360"/>
          </a:xfrm>
        </p:spPr>
        <p:txBody>
          <a:bodyPr anchor="ctr">
            <a:normAutofit/>
          </a:bodyPr>
          <a:lstStyle/>
          <a:p>
            <a:pPr algn="r"/>
            <a:r>
              <a:rPr lang="en-US" sz="5600" b="1" dirty="0">
                <a:latin typeface="Candara" panose="020E0502030303020204" pitchFamily="34" charset="0"/>
              </a:rPr>
              <a:t>Deriving user profiles from survey data</a:t>
            </a:r>
          </a:p>
        </p:txBody>
      </p:sp>
      <p:sp>
        <p:nvSpPr>
          <p:cNvPr id="3" name="Subtitle 2">
            <a:extLst>
              <a:ext uri="{FF2B5EF4-FFF2-40B4-BE49-F238E27FC236}">
                <a16:creationId xmlns:a16="http://schemas.microsoft.com/office/drawing/2014/main" id="{2E641CDA-ADDE-4744-A5A4-AEE769DCAFB7}"/>
              </a:ext>
            </a:extLst>
          </p:cNvPr>
          <p:cNvSpPr>
            <a:spLocks noGrp="1"/>
          </p:cNvSpPr>
          <p:nvPr>
            <p:ph type="subTitle" idx="1"/>
          </p:nvPr>
        </p:nvSpPr>
        <p:spPr>
          <a:xfrm>
            <a:off x="7961258" y="4525347"/>
            <a:ext cx="3258675" cy="1737360"/>
          </a:xfrm>
        </p:spPr>
        <p:txBody>
          <a:bodyPr anchor="ctr">
            <a:normAutofit lnSpcReduction="10000"/>
          </a:bodyPr>
          <a:lstStyle/>
          <a:p>
            <a:r>
              <a:rPr lang="en-US" dirty="0">
                <a:solidFill>
                  <a:schemeClr val="tx1">
                    <a:lumMod val="65000"/>
                    <a:lumOff val="35000"/>
                  </a:schemeClr>
                </a:solidFill>
                <a:latin typeface="Candara" panose="020E0502030303020204" pitchFamily="34" charset="0"/>
              </a:rPr>
              <a:t>Kevin </a:t>
            </a:r>
            <a:r>
              <a:rPr lang="en-US" dirty="0" err="1">
                <a:solidFill>
                  <a:schemeClr val="tx1">
                    <a:lumMod val="65000"/>
                    <a:lumOff val="35000"/>
                  </a:schemeClr>
                </a:solidFill>
                <a:latin typeface="Candara" panose="020E0502030303020204" pitchFamily="34" charset="0"/>
              </a:rPr>
              <a:t>Eliasen</a:t>
            </a:r>
            <a:endParaRPr lang="en-US" dirty="0">
              <a:solidFill>
                <a:schemeClr val="tx1">
                  <a:lumMod val="65000"/>
                  <a:lumOff val="35000"/>
                </a:schemeClr>
              </a:solidFill>
              <a:latin typeface="Candara" panose="020E0502030303020204" pitchFamily="34" charset="0"/>
            </a:endParaRPr>
          </a:p>
          <a:p>
            <a:r>
              <a:rPr lang="en-US" dirty="0">
                <a:solidFill>
                  <a:schemeClr val="tx1">
                    <a:lumMod val="65000"/>
                    <a:lumOff val="35000"/>
                  </a:schemeClr>
                </a:solidFill>
                <a:latin typeface="Candara" panose="020E0502030303020204" pitchFamily="34" charset="0"/>
              </a:rPr>
              <a:t>Fred </a:t>
            </a:r>
            <a:r>
              <a:rPr lang="en-US" dirty="0" err="1">
                <a:solidFill>
                  <a:schemeClr val="tx1">
                    <a:lumMod val="65000"/>
                    <a:lumOff val="35000"/>
                  </a:schemeClr>
                </a:solidFill>
                <a:latin typeface="Candara" panose="020E0502030303020204" pitchFamily="34" charset="0"/>
              </a:rPr>
              <a:t>Lambuth</a:t>
            </a:r>
            <a:endParaRPr lang="en-US" dirty="0">
              <a:solidFill>
                <a:schemeClr val="tx1">
                  <a:lumMod val="65000"/>
                  <a:lumOff val="35000"/>
                </a:schemeClr>
              </a:solidFill>
              <a:latin typeface="Candara" panose="020E0502030303020204" pitchFamily="34" charset="0"/>
            </a:endParaRPr>
          </a:p>
          <a:p>
            <a:r>
              <a:rPr lang="en-US" dirty="0">
                <a:solidFill>
                  <a:schemeClr val="tx1">
                    <a:lumMod val="65000"/>
                    <a:lumOff val="35000"/>
                  </a:schemeClr>
                </a:solidFill>
                <a:latin typeface="Candara" panose="020E0502030303020204" pitchFamily="34" charset="0"/>
              </a:rPr>
              <a:t>Sean Oslin</a:t>
            </a:r>
          </a:p>
          <a:p>
            <a:r>
              <a:rPr lang="en-US" dirty="0">
                <a:solidFill>
                  <a:schemeClr val="tx1">
                    <a:lumMod val="65000"/>
                    <a:lumOff val="35000"/>
                  </a:schemeClr>
                </a:solidFill>
                <a:latin typeface="Candara" panose="020E0502030303020204" pitchFamily="34" charset="0"/>
              </a:rPr>
              <a:t>Dominic Pedrotti</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13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360BC-01C4-9441-ADC3-CB1209DF7BEA}"/>
              </a:ext>
            </a:extLst>
          </p:cNvPr>
          <p:cNvSpPr>
            <a:spLocks noGrp="1"/>
          </p:cNvSpPr>
          <p:nvPr>
            <p:ph idx="1"/>
          </p:nvPr>
        </p:nvSpPr>
        <p:spPr>
          <a:xfrm>
            <a:off x="428297" y="204952"/>
            <a:ext cx="10515600" cy="5959365"/>
          </a:xfrm>
        </p:spPr>
        <p:txBody>
          <a:bodyPr anchor="ctr">
            <a:normAutofit/>
          </a:bodyPr>
          <a:lstStyle/>
          <a:p>
            <a:pPr marL="0" indent="0">
              <a:buNone/>
            </a:pPr>
            <a:r>
              <a:rPr lang="en-US" sz="4800" i="1" dirty="0">
                <a:solidFill>
                  <a:srgbClr val="0070C0"/>
                </a:solidFill>
                <a:latin typeface="Candara" panose="020E0502030303020204" pitchFamily="34" charset="0"/>
              </a:rPr>
              <a:t>For the love of god, do not ask non-researchers to present research. </a:t>
            </a:r>
          </a:p>
        </p:txBody>
      </p:sp>
    </p:spTree>
    <p:extLst>
      <p:ext uri="{BB962C8B-B14F-4D97-AF65-F5344CB8AC3E}">
        <p14:creationId xmlns:p14="http://schemas.microsoft.com/office/powerpoint/2010/main" val="22600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alpha val="7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A3D2-D31F-AF47-8E90-F2728D638279}"/>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C6D4322D-0A4F-4249-8AE9-29528E3D49A9}"/>
              </a:ext>
            </a:extLst>
          </p:cNvPr>
          <p:cNvSpPr>
            <a:spLocks noGrp="1"/>
          </p:cNvSpPr>
          <p:nvPr>
            <p:ph idx="1"/>
          </p:nvPr>
        </p:nvSpPr>
        <p:spPr/>
        <p:txBody>
          <a:bodyPr/>
          <a:lstStyle/>
          <a:p>
            <a:pPr marL="0" indent="0">
              <a:buNone/>
            </a:pPr>
            <a:endParaRPr lang="en-US" dirty="0"/>
          </a:p>
          <a:p>
            <a:r>
              <a:rPr lang="en-US" dirty="0"/>
              <a:t>Survey format</a:t>
            </a:r>
          </a:p>
          <a:p>
            <a:pPr marL="0" indent="0">
              <a:buNone/>
            </a:pPr>
            <a:endParaRPr lang="en-US" dirty="0"/>
          </a:p>
          <a:p>
            <a:r>
              <a:rPr lang="en-US" dirty="0"/>
              <a:t>Target audiences</a:t>
            </a:r>
          </a:p>
          <a:p>
            <a:pPr marL="0" indent="0">
              <a:buNone/>
            </a:pPr>
            <a:endParaRPr lang="en-US" dirty="0"/>
          </a:p>
          <a:p>
            <a:r>
              <a:rPr lang="en-US" dirty="0"/>
              <a:t>Intangible Factors</a:t>
            </a:r>
          </a:p>
          <a:p>
            <a:endParaRPr lang="en-US" dirty="0"/>
          </a:p>
          <a:p>
            <a:r>
              <a:rPr lang="en-US" dirty="0"/>
              <a:t>Repeatability</a:t>
            </a:r>
          </a:p>
        </p:txBody>
      </p:sp>
    </p:spTree>
    <p:extLst>
      <p:ext uri="{BB962C8B-B14F-4D97-AF65-F5344CB8AC3E}">
        <p14:creationId xmlns:p14="http://schemas.microsoft.com/office/powerpoint/2010/main" val="357539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FE238-CFFD-7F48-9B02-709688C49910}"/>
              </a:ext>
            </a:extLst>
          </p:cNvPr>
          <p:cNvSpPr>
            <a:spLocks noGrp="1"/>
          </p:cNvSpPr>
          <p:nvPr>
            <p:ph idx="1"/>
          </p:nvPr>
        </p:nvSpPr>
        <p:spPr>
          <a:xfrm>
            <a:off x="838200" y="579422"/>
            <a:ext cx="54290378" cy="16859911"/>
          </a:xfrm>
        </p:spPr>
        <p:txBody>
          <a:bodyPr>
            <a:normAutofit/>
          </a:bodyPr>
          <a:lstStyle/>
          <a:p>
            <a:pPr marL="0" indent="0">
              <a:buNone/>
            </a:pPr>
            <a:r>
              <a:rPr lang="en-US" sz="4000" dirty="0">
                <a:solidFill>
                  <a:srgbClr val="0070C0"/>
                </a:solidFill>
                <a:latin typeface="Candara" panose="020E0502030303020204" pitchFamily="34" charset="0"/>
              </a:rPr>
              <a:t>		</a:t>
            </a:r>
            <a:endParaRPr lang="en-US" dirty="0">
              <a:solidFill>
                <a:schemeClr val="accent6">
                  <a:lumMod val="75000"/>
                </a:schemeClr>
              </a:solidFill>
              <a:latin typeface="Candara" panose="020E0502030303020204" pitchFamily="34" charset="0"/>
            </a:endParaRPr>
          </a:p>
          <a:p>
            <a:pPr marL="0" indent="0">
              <a:buNone/>
            </a:pPr>
            <a:endParaRPr lang="en-US" dirty="0">
              <a:solidFill>
                <a:schemeClr val="accent6">
                  <a:lumMod val="75000"/>
                </a:schemeClr>
              </a:solidFill>
              <a:latin typeface="Candara" panose="020E0502030303020204" pitchFamily="34" charset="0"/>
            </a:endParaRPr>
          </a:p>
          <a:p>
            <a:pPr marL="0" indent="0">
              <a:buNone/>
            </a:pPr>
            <a:endParaRPr lang="en-US" dirty="0">
              <a:solidFill>
                <a:schemeClr val="tx1">
                  <a:lumMod val="85000"/>
                  <a:lumOff val="15000"/>
                </a:schemeClr>
              </a:solidFill>
              <a:latin typeface="Candara" panose="020E0502030303020204" pitchFamily="34" charset="0"/>
            </a:endParaRPr>
          </a:p>
          <a:p>
            <a:pPr marL="0" indent="0">
              <a:buNone/>
            </a:pPr>
            <a:r>
              <a:rPr lang="en-US" dirty="0">
                <a:solidFill>
                  <a:schemeClr val="tx1">
                    <a:lumMod val="85000"/>
                    <a:lumOff val="15000"/>
                  </a:schemeClr>
                </a:solidFill>
                <a:latin typeface="Candara" panose="020E0502030303020204" pitchFamily="34" charset="0"/>
              </a:rPr>
              <a:t> </a:t>
            </a:r>
          </a:p>
          <a:p>
            <a:pPr marL="0" indent="0">
              <a:buNone/>
            </a:pPr>
            <a:endParaRPr lang="en-US" sz="1800" dirty="0"/>
          </a:p>
          <a:p>
            <a:pPr marL="0" indent="0">
              <a:buNone/>
            </a:pPr>
            <a:r>
              <a:rPr lang="en-US" i="1" dirty="0">
                <a:solidFill>
                  <a:srgbClr val="0070C0"/>
                </a:solidFill>
                <a:latin typeface="Candara" panose="020E0502030303020204" pitchFamily="34" charset="0"/>
              </a:rPr>
              <a:t>“User experience humanizes technology and information— and Rosenfeld </a:t>
            </a:r>
          </a:p>
          <a:p>
            <a:pPr marL="0" indent="0">
              <a:buNone/>
            </a:pPr>
            <a:r>
              <a:rPr lang="en-US" i="1" dirty="0">
                <a:solidFill>
                  <a:srgbClr val="0070C0"/>
                </a:solidFill>
                <a:latin typeface="Candara" panose="020E0502030303020204" pitchFamily="34" charset="0"/>
              </a:rPr>
              <a:t>Media helps people all over the world create better user experiences.”</a:t>
            </a:r>
          </a:p>
          <a:p>
            <a:pPr marL="0" indent="0">
              <a:buNone/>
            </a:pPr>
            <a:endParaRPr lang="en-US" sz="4000" dirty="0">
              <a:solidFill>
                <a:srgbClr val="0070C0"/>
              </a:solidFill>
              <a:latin typeface="Candara" panose="020E0502030303020204" pitchFamily="34" charset="0"/>
            </a:endParaRPr>
          </a:p>
          <a:p>
            <a:pPr marL="0" indent="0">
              <a:buNone/>
            </a:pPr>
            <a:r>
              <a:rPr lang="en-US" i="1" dirty="0">
                <a:solidFill>
                  <a:srgbClr val="0070C0"/>
                </a:solidFill>
                <a:latin typeface="Candara" panose="020E0502030303020204" pitchFamily="34" charset="0"/>
              </a:rPr>
              <a:t>“We’re truly convinced that good UX will make the world a better place.”</a:t>
            </a:r>
          </a:p>
          <a:p>
            <a:pPr marL="0" indent="0">
              <a:buNone/>
            </a:pPr>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53BCE1E7-20DA-C944-827E-852B07D19CAB}"/>
              </a:ext>
            </a:extLst>
          </p:cNvPr>
          <p:cNvSpPr/>
          <p:nvPr/>
        </p:nvSpPr>
        <p:spPr>
          <a:xfrm>
            <a:off x="5977217" y="3244334"/>
            <a:ext cx="237566" cy="369332"/>
          </a:xfrm>
          <a:prstGeom prst="rect">
            <a:avLst/>
          </a:prstGeom>
        </p:spPr>
        <p:txBody>
          <a:bodyPr wrap="none">
            <a:spAutoFit/>
          </a:bodyPr>
          <a:lstStyle/>
          <a:p>
            <a:r>
              <a:rPr lang="en-US" dirty="0">
                <a:solidFill>
                  <a:srgbClr val="000000"/>
                </a:solidFill>
              </a:rPr>
              <a:t> </a:t>
            </a:r>
            <a:endParaRPr lang="en-US" dirty="0"/>
          </a:p>
        </p:txBody>
      </p:sp>
      <p:sp>
        <p:nvSpPr>
          <p:cNvPr id="5" name="Rectangle 4">
            <a:extLst>
              <a:ext uri="{FF2B5EF4-FFF2-40B4-BE49-F238E27FC236}">
                <a16:creationId xmlns:a16="http://schemas.microsoft.com/office/drawing/2014/main" id="{05D9490C-EC89-0945-894C-13CD2D7E970B}"/>
              </a:ext>
            </a:extLst>
          </p:cNvPr>
          <p:cNvSpPr/>
          <p:nvPr/>
        </p:nvSpPr>
        <p:spPr>
          <a:xfrm>
            <a:off x="5977217" y="3244334"/>
            <a:ext cx="237566" cy="369332"/>
          </a:xfrm>
          <a:prstGeom prst="rect">
            <a:avLst/>
          </a:prstGeom>
        </p:spPr>
        <p:txBody>
          <a:bodyPr wrap="none">
            <a:spAutoFit/>
          </a:bodyPr>
          <a:lstStyle/>
          <a:p>
            <a:r>
              <a:rPr lang="en-US" dirty="0">
                <a:solidFill>
                  <a:srgbClr val="000000"/>
                </a:solidFill>
              </a:rPr>
              <a:t> </a:t>
            </a:r>
            <a:endParaRPr lang="en-US" dirty="0"/>
          </a:p>
        </p:txBody>
      </p:sp>
      <p:pic>
        <p:nvPicPr>
          <p:cNvPr id="1027" name="Picture 3" descr="page1image40978112">
            <a:extLst>
              <a:ext uri="{FF2B5EF4-FFF2-40B4-BE49-F238E27FC236}">
                <a16:creationId xmlns:a16="http://schemas.microsoft.com/office/drawing/2014/main" id="{3FF0B39B-1061-7B4E-B4F5-4778F642C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262272" cy="1442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ge1image40980800">
            <a:extLst>
              <a:ext uri="{FF2B5EF4-FFF2-40B4-BE49-F238E27FC236}">
                <a16:creationId xmlns:a16="http://schemas.microsoft.com/office/drawing/2014/main" id="{EED32415-6C9B-8646-92D0-2B5A1BA5D8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99" y="152399"/>
            <a:ext cx="983521" cy="104908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1image40980992">
            <a:extLst>
              <a:ext uri="{FF2B5EF4-FFF2-40B4-BE49-F238E27FC236}">
                <a16:creationId xmlns:a16="http://schemas.microsoft.com/office/drawing/2014/main" id="{F1B32E97-6661-214A-B2B4-0E2A16E89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99" y="152399"/>
            <a:ext cx="721249" cy="10490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image40981184">
            <a:extLst>
              <a:ext uri="{FF2B5EF4-FFF2-40B4-BE49-F238E27FC236}">
                <a16:creationId xmlns:a16="http://schemas.microsoft.com/office/drawing/2014/main" id="{91CDA218-1614-6D45-B512-2EF10C8747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399" y="152399"/>
            <a:ext cx="917953" cy="104908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image40981376">
            <a:extLst>
              <a:ext uri="{FF2B5EF4-FFF2-40B4-BE49-F238E27FC236}">
                <a16:creationId xmlns:a16="http://schemas.microsoft.com/office/drawing/2014/main" id="{633A3A26-25C0-6842-BA1A-AB788886ED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399" y="152399"/>
            <a:ext cx="917953" cy="1049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E61FD76-83FB-794A-BE33-BF92D26CB9B0}"/>
              </a:ext>
            </a:extLst>
          </p:cNvPr>
          <p:cNvPicPr>
            <a:picLocks noChangeAspect="1"/>
          </p:cNvPicPr>
          <p:nvPr/>
        </p:nvPicPr>
        <p:blipFill>
          <a:blip r:embed="rId8"/>
          <a:stretch>
            <a:fillRect/>
          </a:stretch>
        </p:blipFill>
        <p:spPr>
          <a:xfrm>
            <a:off x="934439" y="413079"/>
            <a:ext cx="6049396" cy="1572473"/>
          </a:xfrm>
          <a:prstGeom prst="rect">
            <a:avLst/>
          </a:prstGeom>
        </p:spPr>
      </p:pic>
    </p:spTree>
    <p:extLst>
      <p:ext uri="{BB962C8B-B14F-4D97-AF65-F5344CB8AC3E}">
        <p14:creationId xmlns:p14="http://schemas.microsoft.com/office/powerpoint/2010/main" val="139056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FE238-CFFD-7F48-9B02-709688C49910}"/>
              </a:ext>
            </a:extLst>
          </p:cNvPr>
          <p:cNvSpPr>
            <a:spLocks noGrp="1"/>
          </p:cNvSpPr>
          <p:nvPr>
            <p:ph idx="1"/>
          </p:nvPr>
        </p:nvSpPr>
        <p:spPr>
          <a:xfrm>
            <a:off x="838200" y="579422"/>
            <a:ext cx="54290378" cy="16859911"/>
          </a:xfrm>
        </p:spPr>
        <p:txBody>
          <a:bodyPr>
            <a:normAutofit/>
          </a:bodyPr>
          <a:lstStyle/>
          <a:p>
            <a:pPr marL="0" indent="0">
              <a:buNone/>
            </a:pPr>
            <a:r>
              <a:rPr lang="en-US" sz="4800" dirty="0">
                <a:solidFill>
                  <a:srgbClr val="0070C0"/>
                </a:solidFill>
                <a:latin typeface="Candara" panose="020E0502030303020204" pitchFamily="34" charset="0"/>
              </a:rPr>
              <a:t>Project</a:t>
            </a:r>
            <a:endParaRPr lang="en-US" dirty="0">
              <a:latin typeface="Candara" panose="020E0502030303020204" pitchFamily="34" charset="0"/>
            </a:endParaRPr>
          </a:p>
        </p:txBody>
      </p:sp>
      <p:sp>
        <p:nvSpPr>
          <p:cNvPr id="4" name="Rectangle 3">
            <a:extLst>
              <a:ext uri="{FF2B5EF4-FFF2-40B4-BE49-F238E27FC236}">
                <a16:creationId xmlns:a16="http://schemas.microsoft.com/office/drawing/2014/main" id="{53BCE1E7-20DA-C944-827E-852B07D19CAB}"/>
              </a:ext>
            </a:extLst>
          </p:cNvPr>
          <p:cNvSpPr/>
          <p:nvPr/>
        </p:nvSpPr>
        <p:spPr>
          <a:xfrm>
            <a:off x="5977217" y="3244334"/>
            <a:ext cx="237566" cy="369332"/>
          </a:xfrm>
          <a:prstGeom prst="rect">
            <a:avLst/>
          </a:prstGeom>
        </p:spPr>
        <p:txBody>
          <a:bodyPr wrap="none">
            <a:spAutoFit/>
          </a:bodyPr>
          <a:lstStyle/>
          <a:p>
            <a:r>
              <a:rPr lang="en-US" dirty="0">
                <a:solidFill>
                  <a:srgbClr val="000000"/>
                </a:solidFill>
              </a:rPr>
              <a:t> </a:t>
            </a:r>
            <a:endParaRPr lang="en-US" dirty="0"/>
          </a:p>
        </p:txBody>
      </p:sp>
      <p:sp>
        <p:nvSpPr>
          <p:cNvPr id="5" name="Rectangle 4">
            <a:extLst>
              <a:ext uri="{FF2B5EF4-FFF2-40B4-BE49-F238E27FC236}">
                <a16:creationId xmlns:a16="http://schemas.microsoft.com/office/drawing/2014/main" id="{05D9490C-EC89-0945-894C-13CD2D7E970B}"/>
              </a:ext>
            </a:extLst>
          </p:cNvPr>
          <p:cNvSpPr/>
          <p:nvPr/>
        </p:nvSpPr>
        <p:spPr>
          <a:xfrm>
            <a:off x="5977217" y="3244334"/>
            <a:ext cx="237566" cy="369332"/>
          </a:xfrm>
          <a:prstGeom prst="rect">
            <a:avLst/>
          </a:prstGeom>
        </p:spPr>
        <p:txBody>
          <a:bodyPr wrap="none">
            <a:spAutoFit/>
          </a:bodyPr>
          <a:lstStyle/>
          <a:p>
            <a:r>
              <a:rPr lang="en-US" dirty="0">
                <a:solidFill>
                  <a:srgbClr val="000000"/>
                </a:solidFill>
              </a:rPr>
              <a:t> </a:t>
            </a:r>
            <a:endParaRPr lang="en-US" dirty="0"/>
          </a:p>
        </p:txBody>
      </p:sp>
      <p:pic>
        <p:nvPicPr>
          <p:cNvPr id="1027" name="Picture 3" descr="page1image40978112">
            <a:extLst>
              <a:ext uri="{FF2B5EF4-FFF2-40B4-BE49-F238E27FC236}">
                <a16:creationId xmlns:a16="http://schemas.microsoft.com/office/drawing/2014/main" id="{3FF0B39B-1061-7B4E-B4F5-4778F642C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262272" cy="1442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ge1image40980800">
            <a:extLst>
              <a:ext uri="{FF2B5EF4-FFF2-40B4-BE49-F238E27FC236}">
                <a16:creationId xmlns:a16="http://schemas.microsoft.com/office/drawing/2014/main" id="{EED32415-6C9B-8646-92D0-2B5A1BA5D8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99" y="152399"/>
            <a:ext cx="983521" cy="104908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1image40980992">
            <a:extLst>
              <a:ext uri="{FF2B5EF4-FFF2-40B4-BE49-F238E27FC236}">
                <a16:creationId xmlns:a16="http://schemas.microsoft.com/office/drawing/2014/main" id="{F1B32E97-6661-214A-B2B4-0E2A16E89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99" y="152399"/>
            <a:ext cx="721249" cy="10490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1image40981184">
            <a:extLst>
              <a:ext uri="{FF2B5EF4-FFF2-40B4-BE49-F238E27FC236}">
                <a16:creationId xmlns:a16="http://schemas.microsoft.com/office/drawing/2014/main" id="{91CDA218-1614-6D45-B512-2EF10C8747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399" y="152399"/>
            <a:ext cx="917953" cy="1049089"/>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page1image40981376">
            <a:extLst>
              <a:ext uri="{FF2B5EF4-FFF2-40B4-BE49-F238E27FC236}">
                <a16:creationId xmlns:a16="http://schemas.microsoft.com/office/drawing/2014/main" id="{633A3A26-25C0-6842-BA1A-AB788886ED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399" y="152399"/>
            <a:ext cx="917953" cy="104908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41246B8-DE54-694F-B15B-873EC7ADCF01}"/>
              </a:ext>
            </a:extLst>
          </p:cNvPr>
          <p:cNvSpPr txBox="1"/>
          <p:nvPr/>
        </p:nvSpPr>
        <p:spPr>
          <a:xfrm>
            <a:off x="838200" y="2136338"/>
            <a:ext cx="7780278" cy="2585323"/>
          </a:xfrm>
          <a:prstGeom prst="rect">
            <a:avLst/>
          </a:prstGeom>
          <a:noFill/>
        </p:spPr>
        <p:txBody>
          <a:bodyPr wrap="square" rtlCol="0">
            <a:spAutoFit/>
          </a:bodyPr>
          <a:lstStyle/>
          <a:p>
            <a:r>
              <a:rPr lang="en-US" sz="4800" dirty="0">
                <a:solidFill>
                  <a:schemeClr val="tx1">
                    <a:lumMod val="85000"/>
                    <a:lumOff val="15000"/>
                  </a:schemeClr>
                </a:solidFill>
                <a:latin typeface="Candara" panose="020E0502030303020204" pitchFamily="34" charset="0"/>
              </a:rPr>
              <a:t>Analyze responses from quantitative and free-text  survey data</a:t>
            </a:r>
            <a:endParaRPr lang="en-US" sz="4800" dirty="0">
              <a:solidFill>
                <a:srgbClr val="0070C0"/>
              </a:solidFill>
              <a:latin typeface="Candara" panose="020E0502030303020204" pitchFamily="34" charset="0"/>
            </a:endParaRPr>
          </a:p>
          <a:p>
            <a:endParaRPr lang="en-US" dirty="0">
              <a:latin typeface="Candara" panose="020E0502030303020204" pitchFamily="34" charset="0"/>
            </a:endParaRPr>
          </a:p>
        </p:txBody>
      </p:sp>
      <p:pic>
        <p:nvPicPr>
          <p:cNvPr id="9" name="Picture 8">
            <a:extLst>
              <a:ext uri="{FF2B5EF4-FFF2-40B4-BE49-F238E27FC236}">
                <a16:creationId xmlns:a16="http://schemas.microsoft.com/office/drawing/2014/main" id="{1D8A3312-1562-FC42-BD0B-E98EC4B7CD52}"/>
              </a:ext>
            </a:extLst>
          </p:cNvPr>
          <p:cNvPicPr>
            <a:picLocks noChangeAspect="1"/>
          </p:cNvPicPr>
          <p:nvPr/>
        </p:nvPicPr>
        <p:blipFill>
          <a:blip r:embed="rId8"/>
          <a:stretch>
            <a:fillRect/>
          </a:stretch>
        </p:blipFill>
        <p:spPr>
          <a:xfrm>
            <a:off x="8024648" y="4476744"/>
            <a:ext cx="3557752" cy="2223595"/>
          </a:xfrm>
          <a:prstGeom prst="rect">
            <a:avLst/>
          </a:prstGeom>
        </p:spPr>
      </p:pic>
    </p:spTree>
    <p:extLst>
      <p:ext uri="{BB962C8B-B14F-4D97-AF65-F5344CB8AC3E}">
        <p14:creationId xmlns:p14="http://schemas.microsoft.com/office/powerpoint/2010/main" val="69596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C7B9C-54D8-2647-8823-99A8904E471D}"/>
              </a:ext>
            </a:extLst>
          </p:cNvPr>
          <p:cNvSpPr>
            <a:spLocks noGrp="1"/>
          </p:cNvSpPr>
          <p:nvPr>
            <p:ph idx="1"/>
          </p:nvPr>
        </p:nvSpPr>
        <p:spPr>
          <a:xfrm>
            <a:off x="838200" y="404949"/>
            <a:ext cx="10515600" cy="5772014"/>
          </a:xfrm>
        </p:spPr>
        <p:txBody>
          <a:bodyPr/>
          <a:lstStyle/>
          <a:p>
            <a:pPr marL="0" indent="0">
              <a:buNone/>
            </a:pPr>
            <a:r>
              <a:rPr lang="en-US" sz="4800" dirty="0">
                <a:solidFill>
                  <a:srgbClr val="0070C0"/>
                </a:solidFill>
                <a:latin typeface="Candara" panose="020E0502030303020204" pitchFamily="34" charset="0"/>
              </a:rPr>
              <a:t>Project goals </a:t>
            </a:r>
            <a:endParaRPr lang="en-US" sz="1200" dirty="0">
              <a:solidFill>
                <a:srgbClr val="0070C0"/>
              </a:solidFill>
              <a:latin typeface="Candara" panose="020E0502030303020204" pitchFamily="34" charset="0"/>
            </a:endParaRPr>
          </a:p>
          <a:p>
            <a:pPr marL="0" indent="0">
              <a:buNone/>
            </a:pPr>
            <a:endParaRPr lang="en-US" sz="3200" dirty="0">
              <a:solidFill>
                <a:srgbClr val="0070C0"/>
              </a:solidFill>
              <a:latin typeface="Candara" panose="020E0502030303020204" pitchFamily="34" charset="0"/>
            </a:endParaRPr>
          </a:p>
          <a:p>
            <a:pPr>
              <a:lnSpc>
                <a:spcPct val="150000"/>
              </a:lnSpc>
            </a:pPr>
            <a:r>
              <a:rPr lang="en-US" sz="3600" dirty="0">
                <a:solidFill>
                  <a:schemeClr val="tx1">
                    <a:lumMod val="85000"/>
                    <a:lumOff val="15000"/>
                  </a:schemeClr>
                </a:solidFill>
                <a:latin typeface="Candara" panose="020E0502030303020204" pitchFamily="34" charset="0"/>
              </a:rPr>
              <a:t>Respondent personas</a:t>
            </a:r>
          </a:p>
          <a:p>
            <a:pPr>
              <a:lnSpc>
                <a:spcPct val="150000"/>
              </a:lnSpc>
            </a:pPr>
            <a:r>
              <a:rPr lang="en-US" sz="3600" dirty="0">
                <a:solidFill>
                  <a:schemeClr val="tx1">
                    <a:lumMod val="85000"/>
                    <a:lumOff val="15000"/>
                  </a:schemeClr>
                </a:solidFill>
                <a:latin typeface="Candara" panose="020E0502030303020204" pitchFamily="34" charset="0"/>
              </a:rPr>
              <a:t>Conference content</a:t>
            </a:r>
          </a:p>
          <a:p>
            <a:pPr>
              <a:lnSpc>
                <a:spcPct val="150000"/>
              </a:lnSpc>
            </a:pPr>
            <a:r>
              <a:rPr lang="en-US" sz="3600" dirty="0">
                <a:solidFill>
                  <a:schemeClr val="tx1">
                    <a:lumMod val="85000"/>
                    <a:lumOff val="15000"/>
                  </a:schemeClr>
                </a:solidFill>
                <a:latin typeface="Candara" panose="020E0502030303020204" pitchFamily="34" charset="0"/>
              </a:rPr>
              <a:t>Most/least valuable questions</a:t>
            </a:r>
          </a:p>
          <a:p>
            <a:pPr>
              <a:lnSpc>
                <a:spcPct val="150000"/>
              </a:lnSpc>
            </a:pPr>
            <a:r>
              <a:rPr lang="en-US" sz="3600" dirty="0">
                <a:solidFill>
                  <a:schemeClr val="tx1">
                    <a:lumMod val="85000"/>
                    <a:lumOff val="15000"/>
                  </a:schemeClr>
                </a:solidFill>
                <a:latin typeface="Candara" panose="020E0502030303020204" pitchFamily="34" charset="0"/>
              </a:rPr>
              <a:t>Proof of concept/reusable code for future surveys</a:t>
            </a:r>
          </a:p>
          <a:p>
            <a:endParaRPr lang="en-US" sz="3600" dirty="0">
              <a:solidFill>
                <a:srgbClr val="0070C0"/>
              </a:solidFill>
              <a:latin typeface="Candara" panose="020E0502030303020204" pitchFamily="34" charset="0"/>
            </a:endParaRPr>
          </a:p>
          <a:p>
            <a:endParaRPr lang="en-US" sz="3600" dirty="0">
              <a:solidFill>
                <a:srgbClr val="0070C0"/>
              </a:solidFill>
              <a:latin typeface="Candara" panose="020E0502030303020204" pitchFamily="34" charset="0"/>
            </a:endParaRPr>
          </a:p>
          <a:p>
            <a:pPr fontAlgn="base"/>
            <a:endParaRPr lang="en-US" dirty="0"/>
          </a:p>
        </p:txBody>
      </p:sp>
      <p:pic>
        <p:nvPicPr>
          <p:cNvPr id="4" name="Picture 3">
            <a:extLst>
              <a:ext uri="{FF2B5EF4-FFF2-40B4-BE49-F238E27FC236}">
                <a16:creationId xmlns:a16="http://schemas.microsoft.com/office/drawing/2014/main" id="{B417251B-C3B0-D64C-A31F-E8B5D0C50366}"/>
              </a:ext>
            </a:extLst>
          </p:cNvPr>
          <p:cNvPicPr>
            <a:picLocks noChangeAspect="1"/>
          </p:cNvPicPr>
          <p:nvPr/>
        </p:nvPicPr>
        <p:blipFill rotWithShape="1">
          <a:blip r:embed="rId3"/>
          <a:srcRect t="21584"/>
          <a:stretch/>
        </p:blipFill>
        <p:spPr>
          <a:xfrm>
            <a:off x="7692881" y="2095900"/>
            <a:ext cx="3810000" cy="2390112"/>
          </a:xfrm>
          <a:prstGeom prst="rect">
            <a:avLst/>
          </a:prstGeom>
        </p:spPr>
      </p:pic>
    </p:spTree>
    <p:extLst>
      <p:ext uri="{BB962C8B-B14F-4D97-AF65-F5344CB8AC3E}">
        <p14:creationId xmlns:p14="http://schemas.microsoft.com/office/powerpoint/2010/main" val="202712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F77981-9F5C-F84C-8D6B-6F368E95DFCE}"/>
              </a:ext>
            </a:extLst>
          </p:cNvPr>
          <p:cNvSpPr>
            <a:spLocks noGrp="1"/>
          </p:cNvSpPr>
          <p:nvPr>
            <p:ph idx="1"/>
          </p:nvPr>
        </p:nvSpPr>
        <p:spPr>
          <a:xfrm>
            <a:off x="821515" y="504498"/>
            <a:ext cx="6204984" cy="5502164"/>
          </a:xfrm>
        </p:spPr>
        <p:txBody>
          <a:bodyPr>
            <a:normAutofit fontScale="92500" lnSpcReduction="20000"/>
          </a:bodyPr>
          <a:lstStyle/>
          <a:p>
            <a:pPr marL="0" indent="0">
              <a:buNone/>
            </a:pPr>
            <a:r>
              <a:rPr lang="en-US" sz="4800" dirty="0">
                <a:solidFill>
                  <a:srgbClr val="0070C0"/>
                </a:solidFill>
                <a:latin typeface="Candara" panose="020E0502030303020204" pitchFamily="34" charset="0"/>
              </a:rPr>
              <a:t>5 personas </a:t>
            </a:r>
          </a:p>
          <a:p>
            <a:pPr lvl="1"/>
            <a:r>
              <a:rPr lang="en-US" sz="3200" dirty="0">
                <a:latin typeface="Candara" panose="020E0502030303020204" pitchFamily="34" charset="0"/>
              </a:rPr>
              <a:t>Title and years experience</a:t>
            </a:r>
          </a:p>
          <a:p>
            <a:pPr lvl="1"/>
            <a:endParaRPr lang="en-US" sz="3200" dirty="0">
              <a:latin typeface="Candara" panose="020E0502030303020204" pitchFamily="34" charset="0"/>
            </a:endParaRPr>
          </a:p>
          <a:p>
            <a:pPr lvl="1"/>
            <a:r>
              <a:rPr lang="en-US" sz="3200" dirty="0">
                <a:latin typeface="Candara" panose="020E0502030303020204" pitchFamily="34" charset="0"/>
              </a:rPr>
              <a:t>Analysis did not indicate conference attendance</a:t>
            </a:r>
          </a:p>
          <a:p>
            <a:pPr marL="457200" lvl="1" indent="0">
              <a:buNone/>
            </a:pPr>
            <a:endParaRPr lang="en-US" sz="2000" dirty="0">
              <a:latin typeface="Candara" panose="020E0502030303020204" pitchFamily="34" charset="0"/>
            </a:endParaRPr>
          </a:p>
          <a:p>
            <a:pPr marL="457200" lvl="1" indent="0">
              <a:buNone/>
            </a:pPr>
            <a:endParaRPr lang="en-US" sz="2000" dirty="0">
              <a:latin typeface="Candara" panose="020E0502030303020204" pitchFamily="34" charset="0"/>
            </a:endParaRPr>
          </a:p>
          <a:p>
            <a:pPr marL="0" indent="0">
              <a:buNone/>
            </a:pPr>
            <a:r>
              <a:rPr lang="en-US" sz="4800" dirty="0">
                <a:solidFill>
                  <a:srgbClr val="0070C0"/>
                </a:solidFill>
                <a:latin typeface="Candara" panose="020E0502030303020204" pitchFamily="34" charset="0"/>
              </a:rPr>
              <a:t>2 personas</a:t>
            </a:r>
          </a:p>
          <a:p>
            <a:pPr lvl="1"/>
            <a:r>
              <a:rPr lang="en-US" sz="3200" dirty="0">
                <a:latin typeface="Candara" panose="020E0502030303020204" pitchFamily="34" charset="0"/>
              </a:rPr>
              <a:t>Used likelihood to attend conference variable</a:t>
            </a:r>
          </a:p>
          <a:p>
            <a:pPr lvl="1"/>
            <a:endParaRPr lang="en-US" sz="3200" dirty="0">
              <a:latin typeface="Candara" panose="020E0502030303020204" pitchFamily="34" charset="0"/>
            </a:endParaRPr>
          </a:p>
          <a:p>
            <a:pPr lvl="1"/>
            <a:r>
              <a:rPr lang="en-US" sz="3200" dirty="0">
                <a:latin typeface="Candara" panose="020E0502030303020204" pitchFamily="34" charset="0"/>
              </a:rPr>
              <a:t>Profiles similar, but key differences were seen</a:t>
            </a:r>
          </a:p>
          <a:p>
            <a:pPr lvl="1"/>
            <a:endParaRPr lang="en-US" sz="2000" dirty="0">
              <a:latin typeface="Candara" panose="020E0502030303020204" pitchFamily="34" charset="0"/>
            </a:endParaRPr>
          </a:p>
          <a:p>
            <a:pPr marL="0" indent="0">
              <a:buNone/>
            </a:pPr>
            <a:endParaRPr lang="en-US" sz="2000" dirty="0">
              <a:latin typeface="Candara" panose="020E0502030303020204" pitchFamily="34" charset="0"/>
            </a:endParaRPr>
          </a:p>
          <a:p>
            <a:pPr lvl="1"/>
            <a:endParaRPr lang="en-US" sz="2000" dirty="0">
              <a:latin typeface="Candara" panose="020E0502030303020204" pitchFamily="34" charset="0"/>
            </a:endParaRPr>
          </a:p>
          <a:p>
            <a:endParaRPr lang="en-US" sz="2000" dirty="0">
              <a:latin typeface="Candara" panose="020E0502030303020204" pitchFamily="34" charset="0"/>
            </a:endParaRPr>
          </a:p>
        </p:txBody>
      </p:sp>
      <p:pic>
        <p:nvPicPr>
          <p:cNvPr id="7" name="Picture 6">
            <a:extLst>
              <a:ext uri="{FF2B5EF4-FFF2-40B4-BE49-F238E27FC236}">
                <a16:creationId xmlns:a16="http://schemas.microsoft.com/office/drawing/2014/main" id="{E24801AA-2F32-7B47-BE6A-19B692FA5AD2}"/>
              </a:ext>
            </a:extLst>
          </p:cNvPr>
          <p:cNvPicPr>
            <a:picLocks noChangeAspect="1"/>
          </p:cNvPicPr>
          <p:nvPr/>
        </p:nvPicPr>
        <p:blipFill>
          <a:blip r:embed="rId3"/>
          <a:stretch>
            <a:fillRect/>
          </a:stretch>
        </p:blipFill>
        <p:spPr>
          <a:xfrm>
            <a:off x="9040927" y="640081"/>
            <a:ext cx="1952828" cy="1952828"/>
          </a:xfrm>
          <a:prstGeom prst="rect">
            <a:avLst/>
          </a:prstGeom>
        </p:spPr>
      </p:pic>
      <p:pic>
        <p:nvPicPr>
          <p:cNvPr id="6" name="Picture 5">
            <a:extLst>
              <a:ext uri="{FF2B5EF4-FFF2-40B4-BE49-F238E27FC236}">
                <a16:creationId xmlns:a16="http://schemas.microsoft.com/office/drawing/2014/main" id="{16B42F68-033B-7045-8635-FAF2FD2A1457}"/>
              </a:ext>
            </a:extLst>
          </p:cNvPr>
          <p:cNvPicPr>
            <a:picLocks noChangeAspect="1"/>
          </p:cNvPicPr>
          <p:nvPr/>
        </p:nvPicPr>
        <p:blipFill>
          <a:blip r:embed="rId4"/>
          <a:stretch>
            <a:fillRect/>
          </a:stretch>
        </p:blipFill>
        <p:spPr>
          <a:xfrm>
            <a:off x="9099553" y="3547241"/>
            <a:ext cx="2055169" cy="2670677"/>
          </a:xfrm>
          <a:prstGeom prst="rect">
            <a:avLst/>
          </a:prstGeom>
          <a:solidFill>
            <a:schemeClr val="accent4">
              <a:lumMod val="20000"/>
              <a:lumOff val="80000"/>
            </a:schemeClr>
          </a:solidFill>
        </p:spPr>
      </p:pic>
    </p:spTree>
    <p:extLst>
      <p:ext uri="{BB962C8B-B14F-4D97-AF65-F5344CB8AC3E}">
        <p14:creationId xmlns:p14="http://schemas.microsoft.com/office/powerpoint/2010/main" val="241773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7067-459B-0C41-80C2-0D6832A969ED}"/>
              </a:ext>
            </a:extLst>
          </p:cNvPr>
          <p:cNvSpPr>
            <a:spLocks noGrp="1"/>
          </p:cNvSpPr>
          <p:nvPr>
            <p:ph type="title"/>
          </p:nvPr>
        </p:nvSpPr>
        <p:spPr/>
        <p:txBody>
          <a:bodyPr/>
          <a:lstStyle/>
          <a:p>
            <a:r>
              <a:rPr lang="en-US" dirty="0">
                <a:latin typeface="Candara" panose="020E0502030303020204" pitchFamily="34" charset="0"/>
              </a:rPr>
              <a:t>Takeaways</a:t>
            </a:r>
          </a:p>
        </p:txBody>
      </p:sp>
      <p:sp>
        <p:nvSpPr>
          <p:cNvPr id="3" name="Content Placeholder 2">
            <a:extLst>
              <a:ext uri="{FF2B5EF4-FFF2-40B4-BE49-F238E27FC236}">
                <a16:creationId xmlns:a16="http://schemas.microsoft.com/office/drawing/2014/main" id="{E6BE3AAB-0459-D949-B407-BF11611F52A6}"/>
              </a:ext>
            </a:extLst>
          </p:cNvPr>
          <p:cNvSpPr>
            <a:spLocks noGrp="1"/>
          </p:cNvSpPr>
          <p:nvPr>
            <p:ph idx="1"/>
          </p:nvPr>
        </p:nvSpPr>
        <p:spPr/>
        <p:txBody>
          <a:bodyPr/>
          <a:lstStyle/>
          <a:p>
            <a:r>
              <a:rPr lang="en-US" dirty="0">
                <a:latin typeface="Candara" panose="020E0502030303020204" pitchFamily="34" charset="0"/>
              </a:rPr>
              <a:t>If you’re part of a conference, </a:t>
            </a:r>
            <a:r>
              <a:rPr lang="en-US" i="1" dirty="0">
                <a:latin typeface="Candara" panose="020E0502030303020204" pitchFamily="34" charset="0"/>
              </a:rPr>
              <a:t>sell your book.</a:t>
            </a:r>
            <a:endParaRPr lang="en-US" dirty="0">
              <a:latin typeface="Candara" panose="020E0502030303020204" pitchFamily="34" charset="0"/>
            </a:endParaRPr>
          </a:p>
          <a:p>
            <a:r>
              <a:rPr lang="en-US" dirty="0">
                <a:latin typeface="Candara" panose="020E0502030303020204" pitchFamily="34" charset="0"/>
              </a:rPr>
              <a:t>Anything else?</a:t>
            </a:r>
          </a:p>
        </p:txBody>
      </p:sp>
    </p:spTree>
    <p:extLst>
      <p:ext uri="{BB962C8B-B14F-4D97-AF65-F5344CB8AC3E}">
        <p14:creationId xmlns:p14="http://schemas.microsoft.com/office/powerpoint/2010/main" val="350294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4531-4A0F-4446-9812-65A64214B1D5}"/>
              </a:ext>
            </a:extLst>
          </p:cNvPr>
          <p:cNvSpPr>
            <a:spLocks noGrp="1"/>
          </p:cNvSpPr>
          <p:nvPr>
            <p:ph type="title"/>
          </p:nvPr>
        </p:nvSpPr>
        <p:spPr/>
        <p:txBody>
          <a:bodyPr/>
          <a:lstStyle/>
          <a:p>
            <a:r>
              <a:rPr lang="en-US" dirty="0"/>
              <a:t>Free-text questions</a:t>
            </a:r>
          </a:p>
        </p:txBody>
      </p:sp>
      <p:sp>
        <p:nvSpPr>
          <p:cNvPr id="3" name="Content Placeholder 2">
            <a:extLst>
              <a:ext uri="{FF2B5EF4-FFF2-40B4-BE49-F238E27FC236}">
                <a16:creationId xmlns:a16="http://schemas.microsoft.com/office/drawing/2014/main" id="{3D0C6087-4DA9-A74C-BE14-67B03B7D3256}"/>
              </a:ext>
            </a:extLst>
          </p:cNvPr>
          <p:cNvSpPr>
            <a:spLocks noGrp="1"/>
          </p:cNvSpPr>
          <p:nvPr>
            <p:ph idx="1"/>
          </p:nvPr>
        </p:nvSpPr>
        <p:spPr/>
        <p:txBody>
          <a:bodyPr>
            <a:normAutofit/>
          </a:bodyPr>
          <a:lstStyle/>
          <a:p>
            <a:r>
              <a:rPr lang="en-US" dirty="0">
                <a:highlight>
                  <a:srgbClr val="FFFF00"/>
                </a:highlight>
                <a:latin typeface="Candara" panose="020E0502030303020204" pitchFamily="34" charset="0"/>
              </a:rPr>
              <a:t>~8,000 responses</a:t>
            </a:r>
          </a:p>
          <a:p>
            <a:r>
              <a:rPr lang="en-US" dirty="0">
                <a:highlight>
                  <a:srgbClr val="FFFF00"/>
                </a:highlight>
                <a:latin typeface="Candara" panose="020E0502030303020204" pitchFamily="34" charset="0"/>
              </a:rPr>
              <a:t>## words</a:t>
            </a:r>
          </a:p>
          <a:p>
            <a:endParaRPr lang="en-US" dirty="0">
              <a:latin typeface="Candara" panose="020E0502030303020204" pitchFamily="34" charset="0"/>
            </a:endParaRPr>
          </a:p>
          <a:p>
            <a:r>
              <a:rPr lang="en-US" dirty="0">
                <a:latin typeface="Candara" panose="020E0502030303020204" pitchFamily="34" charset="0"/>
              </a:rPr>
              <a:t>Natural Language Processing = NLP</a:t>
            </a:r>
          </a:p>
          <a:p>
            <a:r>
              <a:rPr lang="en-US" dirty="0">
                <a:highlight>
                  <a:srgbClr val="FFFF00"/>
                </a:highlight>
                <a:latin typeface="Candara" panose="020E0502030303020204" pitchFamily="34" charset="0"/>
              </a:rPr>
              <a:t>Topic modeling</a:t>
            </a:r>
          </a:p>
        </p:txBody>
      </p:sp>
    </p:spTree>
    <p:extLst>
      <p:ext uri="{BB962C8B-B14F-4D97-AF65-F5344CB8AC3E}">
        <p14:creationId xmlns:p14="http://schemas.microsoft.com/office/powerpoint/2010/main" val="272647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360BC-01C4-9441-ADC3-CB1209DF7BEA}"/>
              </a:ext>
            </a:extLst>
          </p:cNvPr>
          <p:cNvSpPr>
            <a:spLocks noGrp="1"/>
          </p:cNvSpPr>
          <p:nvPr>
            <p:ph idx="1"/>
          </p:nvPr>
        </p:nvSpPr>
        <p:spPr>
          <a:xfrm>
            <a:off x="838200" y="536028"/>
            <a:ext cx="10515600" cy="5640935"/>
          </a:xfrm>
        </p:spPr>
        <p:txBody>
          <a:bodyPr anchor="ctr">
            <a:normAutofit/>
          </a:bodyPr>
          <a:lstStyle/>
          <a:p>
            <a:pPr marL="0" indent="0">
              <a:buNone/>
            </a:pPr>
            <a:r>
              <a:rPr lang="en-US" sz="4800" i="1" dirty="0">
                <a:solidFill>
                  <a:srgbClr val="0070C0"/>
                </a:solidFill>
                <a:latin typeface="Candara" panose="020E0502030303020204" pitchFamily="34" charset="0"/>
              </a:rPr>
              <a:t>“Not all UX research projects begin with an app or digital experience in mind. Solutions to today’s problems require behavior change that won’t be cured with a shiny toy. ”</a:t>
            </a:r>
          </a:p>
        </p:txBody>
      </p:sp>
    </p:spTree>
    <p:extLst>
      <p:ext uri="{BB962C8B-B14F-4D97-AF65-F5344CB8AC3E}">
        <p14:creationId xmlns:p14="http://schemas.microsoft.com/office/powerpoint/2010/main" val="399556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360BC-01C4-9441-ADC3-CB1209DF7BEA}"/>
              </a:ext>
            </a:extLst>
          </p:cNvPr>
          <p:cNvSpPr>
            <a:spLocks noGrp="1"/>
          </p:cNvSpPr>
          <p:nvPr>
            <p:ph idx="1"/>
          </p:nvPr>
        </p:nvSpPr>
        <p:spPr>
          <a:xfrm>
            <a:off x="838200" y="536028"/>
            <a:ext cx="10515600" cy="5640935"/>
          </a:xfrm>
        </p:spPr>
        <p:txBody>
          <a:bodyPr anchor="ctr">
            <a:normAutofit/>
          </a:bodyPr>
          <a:lstStyle/>
          <a:p>
            <a:pPr marL="0" indent="0">
              <a:buNone/>
            </a:pPr>
            <a:r>
              <a:rPr lang="en-US" sz="4800" i="1" dirty="0">
                <a:solidFill>
                  <a:srgbClr val="0070C0"/>
                </a:solidFill>
                <a:latin typeface="Candara" panose="020E0502030303020204" pitchFamily="34" charset="0"/>
              </a:rPr>
              <a:t>I'd rather see a keynote that doesn't have a flashy C-Suite title but talks about what's going on in the world.</a:t>
            </a:r>
          </a:p>
        </p:txBody>
      </p:sp>
    </p:spTree>
    <p:extLst>
      <p:ext uri="{BB962C8B-B14F-4D97-AF65-F5344CB8AC3E}">
        <p14:creationId xmlns:p14="http://schemas.microsoft.com/office/powerpoint/2010/main" val="4181723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929</Words>
  <Application>Microsoft Macintosh PowerPoint</Application>
  <PresentationFormat>Widescreen</PresentationFormat>
  <Paragraphs>120</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Candara</vt:lpstr>
      <vt:lpstr>Office Theme</vt:lpstr>
      <vt:lpstr>Deriving user profiles from survey data</vt:lpstr>
      <vt:lpstr>PowerPoint Presentation</vt:lpstr>
      <vt:lpstr>PowerPoint Presentation</vt:lpstr>
      <vt:lpstr>PowerPoint Presentation</vt:lpstr>
      <vt:lpstr>PowerPoint Presentation</vt:lpstr>
      <vt:lpstr>Takeaways</vt:lpstr>
      <vt:lpstr>Free-text questions</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user profiles from survey data</dc:title>
  <dc:creator>sean oslin</dc:creator>
  <cp:lastModifiedBy>sean oslin</cp:lastModifiedBy>
  <cp:revision>4</cp:revision>
  <dcterms:created xsi:type="dcterms:W3CDTF">2020-01-26T21:14:34Z</dcterms:created>
  <dcterms:modified xsi:type="dcterms:W3CDTF">2020-01-26T21:42:36Z</dcterms:modified>
</cp:coreProperties>
</file>