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Raleway"/>
      <p:regular r:id="rId35"/>
      <p:bold r:id="rId36"/>
      <p:italic r:id="rId37"/>
      <p:boldItalic r:id="rId38"/>
    </p:embeddedFont>
    <p:embeddedFont>
      <p:font typeface="Raleway ExtraBold"/>
      <p:bold r:id="rId39"/>
      <p:boldItalic r:id="rId40"/>
    </p:embeddedFont>
    <p:embeddedFont>
      <p:font typeface="Lato"/>
      <p:regular r:id="rId41"/>
      <p:bold r:id="rId42"/>
      <p:italic r:id="rId43"/>
      <p:boldItalic r:id="rId44"/>
    </p:embeddedFont>
    <p:embeddedFont>
      <p:font typeface="Lato Black"/>
      <p:bold r:id="rId45"/>
      <p:boldItalic r:id="rId46"/>
    </p:embeddedFont>
    <p:embeddedFont>
      <p:font typeface="Merriweather"/>
      <p:regular r:id="rId47"/>
      <p:bold r:id="rId48"/>
      <p:italic r:id="rId49"/>
      <p:boldItalic r:id="rId50"/>
    </p:embeddedFont>
    <p:embeddedFont>
      <p:font typeface="Raleway ExtraLight"/>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RalewayExtraBold-boldItalic.fntdata"/><Relationship Id="rId42" Type="http://schemas.openxmlformats.org/officeDocument/2006/relationships/font" Target="fonts/Lato-bold.fntdata"/><Relationship Id="rId41" Type="http://schemas.openxmlformats.org/officeDocument/2006/relationships/font" Target="fonts/Lato-regular.fntdata"/><Relationship Id="rId44" Type="http://schemas.openxmlformats.org/officeDocument/2006/relationships/font" Target="fonts/Lato-boldItalic.fntdata"/><Relationship Id="rId43" Type="http://schemas.openxmlformats.org/officeDocument/2006/relationships/font" Target="fonts/Lato-italic.fntdata"/><Relationship Id="rId46" Type="http://schemas.openxmlformats.org/officeDocument/2006/relationships/font" Target="fonts/LatoBlack-boldItalic.fntdata"/><Relationship Id="rId45" Type="http://schemas.openxmlformats.org/officeDocument/2006/relationships/font" Target="fonts/LatoBlack-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Merriweather-bold.fntdata"/><Relationship Id="rId47" Type="http://schemas.openxmlformats.org/officeDocument/2006/relationships/font" Target="fonts/Merriweather-regular.fntdata"/><Relationship Id="rId49" Type="http://schemas.openxmlformats.org/officeDocument/2006/relationships/font" Target="fonts/Merriweather-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font" Target="fonts/Raleway-regular.fntdata"/><Relationship Id="rId34" Type="http://schemas.openxmlformats.org/officeDocument/2006/relationships/slide" Target="slides/slide30.xml"/><Relationship Id="rId37" Type="http://schemas.openxmlformats.org/officeDocument/2006/relationships/font" Target="fonts/Raleway-italic.fntdata"/><Relationship Id="rId36" Type="http://schemas.openxmlformats.org/officeDocument/2006/relationships/font" Target="fonts/Raleway-bold.fntdata"/><Relationship Id="rId39" Type="http://schemas.openxmlformats.org/officeDocument/2006/relationships/font" Target="fonts/RalewayExtraBold-bold.fntdata"/><Relationship Id="rId38" Type="http://schemas.openxmlformats.org/officeDocument/2006/relationships/font" Target="fonts/Raleway-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RalewayExtraLight-regular.fntdata"/><Relationship Id="rId50" Type="http://schemas.openxmlformats.org/officeDocument/2006/relationships/font" Target="fonts/Merriweather-boldItalic.fntdata"/><Relationship Id="rId53" Type="http://schemas.openxmlformats.org/officeDocument/2006/relationships/font" Target="fonts/RalewayExtraLight-italic.fntdata"/><Relationship Id="rId52" Type="http://schemas.openxmlformats.org/officeDocument/2006/relationships/font" Target="fonts/RalewayExtraLight-bold.fntdata"/><Relationship Id="rId11" Type="http://schemas.openxmlformats.org/officeDocument/2006/relationships/slide" Target="slides/slide7.xml"/><Relationship Id="rId10" Type="http://schemas.openxmlformats.org/officeDocument/2006/relationships/slide" Target="slides/slide6.xml"/><Relationship Id="rId54" Type="http://schemas.openxmlformats.org/officeDocument/2006/relationships/font" Target="fonts/RalewayExtraLight-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Lou</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e6c75b002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e6c75b002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e6c75b002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e6c75b002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Abby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002cf46e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002cf46e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Abby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002cf46e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002cf46e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Abby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e6c75b002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e6c75b00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Abby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e6c75b002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e6c75b002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Abby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1b65b59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1b65b59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74EA7"/>
                </a:solidFill>
              </a:rPr>
              <a:t>TRISH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6128ed5d2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6128ed5d2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TRISH</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solidFill>
                <a:srgbClr val="E06666"/>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1a1317e3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41a1317e3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ROCIO</a:t>
            </a:r>
            <a:endParaRPr/>
          </a:p>
          <a:p>
            <a:pPr indent="0" lvl="0" marL="0" rtl="0" algn="l">
              <a:spcBef>
                <a:spcPts val="0"/>
              </a:spcBef>
              <a:spcAft>
                <a:spcPts val="0"/>
              </a:spcAft>
              <a:buNone/>
            </a:pPr>
            <a:r>
              <a:rPr lang="en"/>
              <a:t>n = 62</a:t>
            </a:r>
            <a:endParaRPr/>
          </a:p>
          <a:p>
            <a:pPr indent="0" lvl="0" marL="0" rtl="0" algn="l">
              <a:spcBef>
                <a:spcPts val="0"/>
              </a:spcBef>
              <a:spcAft>
                <a:spcPts val="0"/>
              </a:spcAft>
              <a:buNone/>
            </a:pPr>
            <a:r>
              <a:rPr lang="en"/>
              <a:t>For the important factors in the side bar, n = 61 (1 had no answer)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41a4dc8bb0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41a4dc8bb0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Rocio</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solidFill>
                <a:srgbClr val="E066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e6c75b002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e6c75b002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Lou</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41a1317e3c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41a1317e3c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ROCIO</a:t>
            </a:r>
            <a:endParaRPr b="1">
              <a:solidFill>
                <a:schemeClr val="dk2"/>
              </a:solidFill>
            </a:endParaRPr>
          </a:p>
          <a:p>
            <a:pPr indent="0" lvl="0" marL="0" rtl="0" algn="l">
              <a:spcBef>
                <a:spcPts val="0"/>
              </a:spcBef>
              <a:spcAft>
                <a:spcPts val="0"/>
              </a:spcAft>
              <a:buNone/>
            </a:pPr>
            <a:r>
              <a:rPr lang="en"/>
              <a:t>n = 28</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41a4dc8bb0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41a4dc8bb0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Rocio</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solidFill>
                <a:srgbClr val="E06666"/>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41a1317e3c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41a1317e3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Neil</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41a4dc8bb0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41a4dc8bb0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Neil</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solidFill>
                <a:srgbClr val="E06666"/>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41a1317e3c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41a1317e3c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Neil</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41a4dc8bb0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41a4dc8bb0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Neil</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solidFill>
                <a:srgbClr val="E06666"/>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5f1ad6384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5f1ad6384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Abby</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607e8f5a5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607e8f5a5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Abby</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4756517fd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4756517fd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Abby</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g607e8f5a56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607e8f5a56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Lou</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e6c75b00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e6c75b00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Lou</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Google Shape;524;g601960e8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601960e8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Lou</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002cf46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002cf46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Lou</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e6c75b002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e6c75b002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Abby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002cf46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002cf46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Abby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e6c75b002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e6c75b002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Abby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e6c75b00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e6c75b00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Abby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e6c75b002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e6c75b002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Abby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8.png"/><Relationship Id="rId5" Type="http://schemas.openxmlformats.org/officeDocument/2006/relationships/image" Target="../media/image25.png"/><Relationship Id="rId6"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5.png"/><Relationship Id="rId5" Type="http://schemas.openxmlformats.org/officeDocument/2006/relationships/image" Target="../media/image15.png"/><Relationship Id="rId6"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4.png"/><Relationship Id="rId6"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3.png"/><Relationship Id="rId6"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20" Type="http://schemas.openxmlformats.org/officeDocument/2006/relationships/image" Target="../media/image19.png"/><Relationship Id="rId11" Type="http://schemas.openxmlformats.org/officeDocument/2006/relationships/image" Target="../media/image20.png"/><Relationship Id="rId22" Type="http://schemas.openxmlformats.org/officeDocument/2006/relationships/image" Target="../media/image26.png"/><Relationship Id="rId10" Type="http://schemas.openxmlformats.org/officeDocument/2006/relationships/image" Target="../media/image1.png"/><Relationship Id="rId21" Type="http://schemas.openxmlformats.org/officeDocument/2006/relationships/image" Target="../media/image23.png"/><Relationship Id="rId13" Type="http://schemas.openxmlformats.org/officeDocument/2006/relationships/image" Target="../media/image15.png"/><Relationship Id="rId12" Type="http://schemas.openxmlformats.org/officeDocument/2006/relationships/image" Target="../media/image5.png"/><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25.png"/><Relationship Id="rId15" Type="http://schemas.openxmlformats.org/officeDocument/2006/relationships/image" Target="../media/image9.png"/><Relationship Id="rId14" Type="http://schemas.openxmlformats.org/officeDocument/2006/relationships/image" Target="../media/image16.png"/><Relationship Id="rId17" Type="http://schemas.openxmlformats.org/officeDocument/2006/relationships/image" Target="../media/image22.png"/><Relationship Id="rId16" Type="http://schemas.openxmlformats.org/officeDocument/2006/relationships/image" Target="../media/image11.png"/><Relationship Id="rId5" Type="http://schemas.openxmlformats.org/officeDocument/2006/relationships/image" Target="../media/image3.png"/><Relationship Id="rId19" Type="http://schemas.openxmlformats.org/officeDocument/2006/relationships/image" Target="../media/image18.png"/><Relationship Id="rId6" Type="http://schemas.openxmlformats.org/officeDocument/2006/relationships/image" Target="../media/image4.png"/><Relationship Id="rId18" Type="http://schemas.openxmlformats.org/officeDocument/2006/relationships/image" Target="../media/image17.png"/><Relationship Id="rId7" Type="http://schemas.openxmlformats.org/officeDocument/2006/relationships/image" Target="../media/image24.png"/><Relationship Id="rId8"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rosenfeldmedia.wufoo.com/forms/my730x0oduuco/" TargetMode="External"/><Relationship Id="rId4" Type="http://schemas.openxmlformats.org/officeDocument/2006/relationships/hyperlink" Target="https://rosenfeldmedia.com/advancing-research-communit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hyperlink" Target="https://rosenfeldmedia.com/advancing-research-community/archive/who-does-research-and-how-do-they-lear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2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Researching Researchers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Insights &amp; Personas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 your own insights...</a:t>
            </a:r>
            <a:endParaRPr/>
          </a:p>
        </p:txBody>
      </p:sp>
      <p:sp>
        <p:nvSpPr>
          <p:cNvPr id="143" name="Google Shape;143;p22"/>
          <p:cNvSpPr txBox="1"/>
          <p:nvPr>
            <p:ph idx="1" type="body"/>
          </p:nvPr>
        </p:nvSpPr>
        <p:spPr>
          <a:xfrm>
            <a:off x="729450" y="2078875"/>
            <a:ext cx="36630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t>
            </a:r>
            <a:r>
              <a:rPr lang="en"/>
              <a:t>Tableau</a:t>
            </a:r>
            <a:r>
              <a:rPr lang="en"/>
              <a:t> expert, Sean Oslin, has formatted all the quantitative data into an interactive, explorable data set that you can use to dig out insights of your own.</a:t>
            </a:r>
            <a:endParaRPr/>
          </a:p>
          <a:p>
            <a:pPr indent="0" lvl="0" marL="0" rtl="0" algn="l">
              <a:spcBef>
                <a:spcPts val="1600"/>
              </a:spcBef>
              <a:spcAft>
                <a:spcPts val="1600"/>
              </a:spcAft>
              <a:buNone/>
            </a:pPr>
            <a:r>
              <a:rPr lang="en"/>
              <a:t>https://rfld.me/2LYkw2c </a:t>
            </a:r>
            <a:endParaRPr/>
          </a:p>
        </p:txBody>
      </p:sp>
      <p:pic>
        <p:nvPicPr>
          <p:cNvPr id="144" name="Google Shape;144;p22"/>
          <p:cNvPicPr preferRelativeResize="0"/>
          <p:nvPr/>
        </p:nvPicPr>
        <p:blipFill>
          <a:blip r:embed="rId3">
            <a:alphaModFix/>
          </a:blip>
          <a:stretch>
            <a:fillRect/>
          </a:stretch>
        </p:blipFill>
        <p:spPr>
          <a:xfrm>
            <a:off x="4724575" y="866825"/>
            <a:ext cx="4325465" cy="3777949"/>
          </a:xfrm>
          <a:prstGeom prst="rect">
            <a:avLst/>
          </a:prstGeom>
          <a:noFill/>
          <a:ln cap="flat" cmpd="sng" w="9525">
            <a:solidFill>
              <a:srgbClr val="CCCCCC"/>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journey from respondents, to segments, to personas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Mission</a:t>
            </a:r>
            <a:endParaRPr/>
          </a:p>
        </p:txBody>
      </p:sp>
      <p:sp>
        <p:nvSpPr>
          <p:cNvPr id="155" name="Google Shape;155;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45818E"/>
                </a:solidFill>
              </a:rPr>
              <a:t>Develop meaningful personas</a:t>
            </a:r>
            <a:r>
              <a:rPr lang="en" sz="2400">
                <a:solidFill>
                  <a:srgbClr val="45818E"/>
                </a:solidFill>
              </a:rPr>
              <a:t> </a:t>
            </a:r>
            <a:r>
              <a:rPr lang="en" sz="2400"/>
              <a:t>from the qualitative and quantitative data that was collected via our survey </a:t>
            </a:r>
            <a:r>
              <a:rPr b="1" lang="en" sz="2400">
                <a:solidFill>
                  <a:srgbClr val="45818E"/>
                </a:solidFill>
              </a:rPr>
              <a:t>that represent the recommended target audience</a:t>
            </a:r>
            <a:r>
              <a:rPr lang="en" sz="2400"/>
              <a:t> for the forthcoming research conference being worked on by Rosenfeld Media</a:t>
            </a:r>
            <a:endParaRPr sz="2400"/>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a:t>
            </a:r>
            <a:endParaRPr/>
          </a:p>
        </p:txBody>
      </p:sp>
      <p:sp>
        <p:nvSpPr>
          <p:cNvPr id="161" name="Google Shape;161;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lang="en" sz="1500"/>
              <a:t>Use statistical analysis to determine which factors impact each other consistently AND exhibit preferences that would lead them to be in the potential audience for this conference (Johann)</a:t>
            </a:r>
            <a:endParaRPr sz="1500"/>
          </a:p>
          <a:p>
            <a:pPr indent="-323850" lvl="0" marL="457200" rtl="0" algn="l">
              <a:spcBef>
                <a:spcPts val="0"/>
              </a:spcBef>
              <a:spcAft>
                <a:spcPts val="0"/>
              </a:spcAft>
              <a:buSzPts val="1500"/>
              <a:buAutoNum type="arabicPeriod"/>
            </a:pPr>
            <a:r>
              <a:rPr lang="en" sz="1500"/>
              <a:t>Recommend data points to group responses together for analysis (Abby &amp; Johann)</a:t>
            </a:r>
            <a:endParaRPr sz="1500"/>
          </a:p>
          <a:p>
            <a:pPr indent="-323850" lvl="0" marL="457200" rtl="0" algn="l">
              <a:spcBef>
                <a:spcPts val="0"/>
              </a:spcBef>
              <a:spcAft>
                <a:spcPts val="0"/>
              </a:spcAft>
              <a:buSzPts val="1500"/>
              <a:buAutoNum type="arabicPeriod"/>
            </a:pPr>
            <a:r>
              <a:rPr lang="en" sz="1500"/>
              <a:t>Review qualitative responses within each group to determine the useful personas that could emerge (Neil, Trisha, Rocio) </a:t>
            </a:r>
            <a:endParaRPr sz="1500"/>
          </a:p>
          <a:p>
            <a:pPr indent="-323850" lvl="0" marL="457200" rtl="0" algn="l">
              <a:spcBef>
                <a:spcPts val="0"/>
              </a:spcBef>
              <a:spcAft>
                <a:spcPts val="0"/>
              </a:spcAft>
              <a:buSzPts val="1500"/>
              <a:buAutoNum type="arabicPeriod"/>
            </a:pPr>
            <a:r>
              <a:rPr lang="en" sz="1500"/>
              <a:t>Document those personas and present them to the community (Full Team)</a:t>
            </a:r>
            <a:endParaRPr sz="1500"/>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Segmentation</a:t>
            </a:r>
            <a:endParaRPr/>
          </a:p>
        </p:txBody>
      </p:sp>
      <p:sp>
        <p:nvSpPr>
          <p:cNvPr id="167" name="Google Shape;167;p26"/>
          <p:cNvSpPr txBox="1"/>
          <p:nvPr/>
        </p:nvSpPr>
        <p:spPr>
          <a:xfrm>
            <a:off x="755250" y="1992200"/>
            <a:ext cx="3004800" cy="30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In order to dig into a meaningful subset of the responses, we identified two data points to focus on when dividing up our respondents into segments: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Past experience attending conferences </a:t>
            </a:r>
            <a:r>
              <a:rPr i="1" lang="en" sz="1000">
                <a:latin typeface="Lato"/>
                <a:ea typeface="Lato"/>
                <a:cs typeface="Lato"/>
                <a:sym typeface="Lato"/>
              </a:rPr>
              <a:t>How often do you attend a conference related to your role?</a:t>
            </a:r>
            <a:endParaRPr i="1" sz="1000">
              <a:latin typeface="Lato"/>
              <a:ea typeface="Lato"/>
              <a:cs typeface="Lato"/>
              <a:sym typeface="Lato"/>
            </a:endParaRPr>
          </a:p>
          <a:p>
            <a:pPr indent="0" lvl="0" marL="457200" rtl="0" algn="l">
              <a:spcBef>
                <a:spcPts val="0"/>
              </a:spcBef>
              <a:spcAft>
                <a:spcPts val="0"/>
              </a:spcAft>
              <a:buNone/>
            </a:pPr>
            <a:r>
              <a:t/>
            </a:r>
            <a:endParaRPr i="1" sz="1000">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Likelihood</a:t>
            </a:r>
            <a:r>
              <a:rPr lang="en">
                <a:latin typeface="Lato"/>
                <a:ea typeface="Lato"/>
                <a:cs typeface="Lato"/>
                <a:sym typeface="Lato"/>
              </a:rPr>
              <a:t> to attend a conference </a:t>
            </a:r>
            <a:r>
              <a:rPr i="1" lang="en" sz="1000">
                <a:latin typeface="Lato"/>
                <a:ea typeface="Lato"/>
                <a:cs typeface="Lato"/>
                <a:sym typeface="Lato"/>
              </a:rPr>
              <a:t>If you are looking to learn a new skill or concept, how likely are you to attend a conference?</a:t>
            </a:r>
            <a:endParaRPr i="1" sz="10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68" name="Google Shape;168;p26"/>
          <p:cNvPicPr preferRelativeResize="0"/>
          <p:nvPr/>
        </p:nvPicPr>
        <p:blipFill>
          <a:blip r:embed="rId3">
            <a:alphaModFix/>
          </a:blip>
          <a:stretch>
            <a:fillRect/>
          </a:stretch>
        </p:blipFill>
        <p:spPr>
          <a:xfrm>
            <a:off x="3992800" y="1272900"/>
            <a:ext cx="4991601" cy="3257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Personas that emerged...</a:t>
            </a:r>
            <a:endParaRPr/>
          </a:p>
        </p:txBody>
      </p:sp>
      <p:sp>
        <p:nvSpPr>
          <p:cNvPr id="174" name="Google Shape;174;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AutoNum type="arabicPeriod"/>
            </a:pPr>
            <a:r>
              <a:rPr lang="en" sz="1700"/>
              <a:t>Very Experienced Researchers </a:t>
            </a:r>
            <a:endParaRPr sz="1700"/>
          </a:p>
          <a:p>
            <a:pPr indent="-336550" lvl="0" marL="457200" rtl="0" algn="l">
              <a:spcBef>
                <a:spcPts val="0"/>
              </a:spcBef>
              <a:spcAft>
                <a:spcPts val="0"/>
              </a:spcAft>
              <a:buSzPts val="1700"/>
              <a:buAutoNum type="arabicPeriod"/>
            </a:pPr>
            <a:r>
              <a:rPr lang="en" sz="1700"/>
              <a:t>Somewhat Experienced Researchers </a:t>
            </a:r>
            <a:endParaRPr sz="1700"/>
          </a:p>
          <a:p>
            <a:pPr indent="-336550" lvl="0" marL="457200" rtl="0" algn="l">
              <a:spcBef>
                <a:spcPts val="0"/>
              </a:spcBef>
              <a:spcAft>
                <a:spcPts val="0"/>
              </a:spcAft>
              <a:buSzPts val="1700"/>
              <a:buAutoNum type="arabicPeriod"/>
            </a:pPr>
            <a:r>
              <a:rPr lang="en" sz="1700"/>
              <a:t>Less Experienced Researchers </a:t>
            </a:r>
            <a:endParaRPr sz="1700"/>
          </a:p>
          <a:p>
            <a:pPr indent="-336550" lvl="0" marL="457200" rtl="0" algn="l">
              <a:spcBef>
                <a:spcPts val="0"/>
              </a:spcBef>
              <a:spcAft>
                <a:spcPts val="0"/>
              </a:spcAft>
              <a:buSzPts val="1700"/>
              <a:buAutoNum type="arabicPeriod"/>
            </a:pPr>
            <a:r>
              <a:rPr lang="en" sz="1700"/>
              <a:t>Executive or Consultant </a:t>
            </a:r>
            <a:endParaRPr sz="1700"/>
          </a:p>
          <a:p>
            <a:pPr indent="-336550" lvl="0" marL="457200" rtl="0" algn="l">
              <a:spcBef>
                <a:spcPts val="0"/>
              </a:spcBef>
              <a:spcAft>
                <a:spcPts val="0"/>
              </a:spcAft>
              <a:buSzPts val="1700"/>
              <a:buAutoNum type="arabicPeriod"/>
            </a:pPr>
            <a:r>
              <a:rPr lang="en" sz="1700"/>
              <a:t>Specialist </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nvSpPr>
        <p:spPr>
          <a:xfrm>
            <a:off x="108575" y="1114150"/>
            <a:ext cx="2463600" cy="165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What </a:t>
            </a:r>
            <a:r>
              <a:rPr b="1" lang="en" sz="1000">
                <a:latin typeface="Lato"/>
                <a:ea typeface="Lato"/>
                <a:cs typeface="Lato"/>
                <a:sym typeface="Lato"/>
              </a:rPr>
              <a:t>factors</a:t>
            </a:r>
            <a:r>
              <a:rPr lang="en" sz="1000">
                <a:latin typeface="Lato"/>
                <a:ea typeface="Lato"/>
                <a:cs typeface="Lato"/>
                <a:sym typeface="Lato"/>
              </a:rPr>
              <a:t> are most important to this person when deciding whether to attend a conference about research?</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Speakers</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Topics</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Content</a:t>
            </a:r>
            <a:endParaRPr sz="1000">
              <a:latin typeface="Lato"/>
              <a:ea typeface="Lato"/>
              <a:cs typeface="Lato"/>
              <a:sym typeface="Lato"/>
            </a:endParaRPr>
          </a:p>
        </p:txBody>
      </p:sp>
      <p:cxnSp>
        <p:nvCxnSpPr>
          <p:cNvPr id="180" name="Google Shape;180;p28"/>
          <p:cNvCxnSpPr/>
          <p:nvPr/>
        </p:nvCxnSpPr>
        <p:spPr>
          <a:xfrm>
            <a:off x="2690425" y="1218625"/>
            <a:ext cx="0" cy="3603300"/>
          </a:xfrm>
          <a:prstGeom prst="straightConnector1">
            <a:avLst/>
          </a:prstGeom>
          <a:noFill/>
          <a:ln cap="flat" cmpd="sng" w="9525">
            <a:solidFill>
              <a:srgbClr val="D9D9D9"/>
            </a:solidFill>
            <a:prstDash val="solid"/>
            <a:round/>
            <a:headEnd len="med" w="med" type="none"/>
            <a:tailEnd len="med" w="med" type="none"/>
          </a:ln>
        </p:spPr>
      </p:cxnSp>
      <p:sp>
        <p:nvSpPr>
          <p:cNvPr id="181" name="Google Shape;181;p28"/>
          <p:cNvSpPr txBox="1"/>
          <p:nvPr/>
        </p:nvSpPr>
        <p:spPr>
          <a:xfrm>
            <a:off x="2808625" y="1114150"/>
            <a:ext cx="1987500" cy="165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What</a:t>
            </a:r>
            <a:r>
              <a:rPr b="1" lang="en" sz="1000">
                <a:latin typeface="Lato"/>
                <a:ea typeface="Lato"/>
                <a:cs typeface="Lato"/>
                <a:sym typeface="Lato"/>
              </a:rPr>
              <a:t> topics </a:t>
            </a:r>
            <a:r>
              <a:rPr lang="en" sz="1000">
                <a:latin typeface="Lato"/>
                <a:ea typeface="Lato"/>
                <a:cs typeface="Lato"/>
                <a:sym typeface="Lato"/>
              </a:rPr>
              <a:t>would they be most attracted to at a conference about research?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Current methods</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Emerging methods </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Turning research into action</a:t>
            </a:r>
            <a:endParaRPr sz="1000">
              <a:latin typeface="Lato"/>
              <a:ea typeface="Lato"/>
              <a:cs typeface="Lato"/>
              <a:sym typeface="Lato"/>
            </a:endParaRPr>
          </a:p>
        </p:txBody>
      </p:sp>
      <p:sp>
        <p:nvSpPr>
          <p:cNvPr id="182" name="Google Shape;182;p28"/>
          <p:cNvSpPr txBox="1"/>
          <p:nvPr/>
        </p:nvSpPr>
        <p:spPr>
          <a:xfrm>
            <a:off x="4946575" y="1114150"/>
            <a:ext cx="2148000" cy="17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What </a:t>
            </a:r>
            <a:r>
              <a:rPr b="1" lang="en" sz="1000">
                <a:latin typeface="Lato"/>
                <a:ea typeface="Lato"/>
                <a:cs typeface="Lato"/>
                <a:sym typeface="Lato"/>
              </a:rPr>
              <a:t>advice</a:t>
            </a:r>
            <a:r>
              <a:rPr lang="en" sz="1000">
                <a:latin typeface="Lato"/>
                <a:ea typeface="Lato"/>
                <a:cs typeface="Lato"/>
                <a:sym typeface="Lato"/>
              </a:rPr>
              <a:t> do they have for the Rosenfeld Media team in pursuing a conference about research?</a:t>
            </a:r>
            <a:endParaRPr sz="1000">
              <a:latin typeface="Lato"/>
              <a:ea typeface="Lato"/>
              <a:cs typeface="Lato"/>
              <a:sym typeface="Lato"/>
            </a:endParaRPr>
          </a:p>
          <a:p>
            <a:pPr indent="0" lvl="0" marL="457200" rtl="0" algn="l">
              <a:spcBef>
                <a:spcPts val="0"/>
              </a:spcBef>
              <a:spcAft>
                <a:spcPts val="0"/>
              </a:spcAft>
              <a:buNone/>
            </a:pPr>
            <a:r>
              <a:t/>
            </a:r>
            <a:endParaRPr sz="1000">
              <a:latin typeface="Lato"/>
              <a:ea typeface="Lato"/>
              <a:cs typeface="Lato"/>
              <a:sym typeface="Lato"/>
            </a:endParaRPr>
          </a:p>
          <a:p>
            <a:pPr indent="0" lvl="0" marL="57150" rtl="0" algn="ctr">
              <a:spcBef>
                <a:spcPts val="0"/>
              </a:spcBef>
              <a:spcAft>
                <a:spcPts val="0"/>
              </a:spcAft>
              <a:buNone/>
            </a:pPr>
            <a:r>
              <a:rPr lang="en" sz="1200">
                <a:latin typeface="Merriweather"/>
                <a:ea typeface="Merriweather"/>
                <a:cs typeface="Merriweather"/>
                <a:sym typeface="Merriweather"/>
              </a:rPr>
              <a:t>“</a:t>
            </a:r>
            <a:r>
              <a:rPr i="1" lang="en" sz="1200">
                <a:latin typeface="Merriweather"/>
                <a:ea typeface="Merriweather"/>
                <a:cs typeface="Merriweather"/>
                <a:sym typeface="Merriweather"/>
              </a:rPr>
              <a:t>Don’t do what everyone else is doing. Don’t be just another conference. Give me a unique offering.</a:t>
            </a:r>
            <a:r>
              <a:rPr lang="en" sz="1200">
                <a:latin typeface="Merriweather"/>
                <a:ea typeface="Merriweather"/>
                <a:cs typeface="Merriweather"/>
                <a:sym typeface="Merriweather"/>
              </a:rPr>
              <a:t>”</a:t>
            </a:r>
            <a:endParaRPr sz="1200">
              <a:latin typeface="Merriweather"/>
              <a:ea typeface="Merriweather"/>
              <a:cs typeface="Merriweather"/>
              <a:sym typeface="Merriweather"/>
            </a:endParaRPr>
          </a:p>
          <a:p>
            <a:pPr indent="0" lvl="0" marL="57150" rtl="0" algn="l">
              <a:spcBef>
                <a:spcPts val="0"/>
              </a:spcBef>
              <a:spcAft>
                <a:spcPts val="0"/>
              </a:spcAft>
              <a:buNone/>
            </a:pPr>
            <a:r>
              <a:t/>
            </a:r>
            <a:endParaRPr sz="1000">
              <a:latin typeface="Lato"/>
              <a:ea typeface="Lato"/>
              <a:cs typeface="Lato"/>
              <a:sym typeface="Lato"/>
            </a:endParaRPr>
          </a:p>
        </p:txBody>
      </p:sp>
      <p:cxnSp>
        <p:nvCxnSpPr>
          <p:cNvPr id="183" name="Google Shape;183;p28"/>
          <p:cNvCxnSpPr/>
          <p:nvPr/>
        </p:nvCxnSpPr>
        <p:spPr>
          <a:xfrm>
            <a:off x="4880425" y="1218625"/>
            <a:ext cx="0" cy="3603300"/>
          </a:xfrm>
          <a:prstGeom prst="straightConnector1">
            <a:avLst/>
          </a:prstGeom>
          <a:noFill/>
          <a:ln cap="flat" cmpd="sng" w="9525">
            <a:solidFill>
              <a:srgbClr val="D9D9D9"/>
            </a:solidFill>
            <a:prstDash val="solid"/>
            <a:round/>
            <a:headEnd len="med" w="med" type="none"/>
            <a:tailEnd len="med" w="med" type="none"/>
          </a:ln>
        </p:spPr>
      </p:cxnSp>
      <p:sp>
        <p:nvSpPr>
          <p:cNvPr id="184" name="Google Shape;184;p28"/>
          <p:cNvSpPr txBox="1"/>
          <p:nvPr/>
        </p:nvSpPr>
        <p:spPr>
          <a:xfrm>
            <a:off x="125575" y="2992950"/>
            <a:ext cx="2463600" cy="165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Which </a:t>
            </a:r>
            <a:r>
              <a:rPr b="1" lang="en" sz="1000">
                <a:latin typeface="Lato"/>
                <a:ea typeface="Lato"/>
                <a:cs typeface="Lato"/>
                <a:sym typeface="Lato"/>
              </a:rPr>
              <a:t>types of sessions </a:t>
            </a:r>
            <a:r>
              <a:rPr lang="en" sz="1000">
                <a:latin typeface="Lato"/>
                <a:ea typeface="Lato"/>
                <a:cs typeface="Lato"/>
                <a:sym typeface="Lato"/>
              </a:rPr>
              <a:t>are most important  for this person?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Workshops</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Mid-size conference</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Multi-track</a:t>
            </a:r>
            <a:endParaRPr sz="1000">
              <a:latin typeface="Lato"/>
              <a:ea typeface="Lato"/>
              <a:cs typeface="Lato"/>
              <a:sym typeface="Lato"/>
            </a:endParaRPr>
          </a:p>
        </p:txBody>
      </p:sp>
      <p:sp>
        <p:nvSpPr>
          <p:cNvPr id="185" name="Google Shape;185;p28"/>
          <p:cNvSpPr txBox="1"/>
          <p:nvPr/>
        </p:nvSpPr>
        <p:spPr>
          <a:xfrm>
            <a:off x="2791675" y="2992950"/>
            <a:ext cx="1987500" cy="165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Lato"/>
                <a:ea typeface="Lato"/>
                <a:cs typeface="Lato"/>
                <a:sym typeface="Lato"/>
              </a:rPr>
              <a:t>Who</a:t>
            </a:r>
            <a:r>
              <a:rPr lang="en" sz="1000">
                <a:latin typeface="Lato"/>
                <a:ea typeface="Lato"/>
                <a:cs typeface="Lato"/>
                <a:sym typeface="Lato"/>
              </a:rPr>
              <a:t> would they expect to see at a conference about research?</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New people</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Regular people who are doing great research work</a:t>
            </a:r>
            <a:endParaRPr sz="1000"/>
          </a:p>
        </p:txBody>
      </p:sp>
      <p:sp>
        <p:nvSpPr>
          <p:cNvPr id="186" name="Google Shape;186;p28"/>
          <p:cNvSpPr txBox="1"/>
          <p:nvPr/>
        </p:nvSpPr>
        <p:spPr>
          <a:xfrm>
            <a:off x="4944525" y="2951275"/>
            <a:ext cx="2148000" cy="19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What </a:t>
            </a:r>
            <a:r>
              <a:rPr b="1" lang="en" sz="1000">
                <a:latin typeface="Lato"/>
                <a:ea typeface="Lato"/>
                <a:cs typeface="Lato"/>
                <a:sym typeface="Lato"/>
              </a:rPr>
              <a:t>types of learning activities </a:t>
            </a:r>
            <a:r>
              <a:rPr lang="en" sz="1000">
                <a:latin typeface="Lato"/>
                <a:ea typeface="Lato"/>
                <a:cs typeface="Lato"/>
                <a:sym typeface="Lato"/>
              </a:rPr>
              <a:t>does this person rely on outside of attending conferences?</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Read blog/Medium articles</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Read a book</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Watch video of talk </a:t>
            </a:r>
            <a:endParaRPr sz="1000">
              <a:latin typeface="Lato"/>
              <a:ea typeface="Lato"/>
              <a:cs typeface="Lato"/>
              <a:sym typeface="Lato"/>
            </a:endParaRPr>
          </a:p>
        </p:txBody>
      </p:sp>
      <p:sp>
        <p:nvSpPr>
          <p:cNvPr id="187" name="Google Shape;187;p28"/>
          <p:cNvSpPr txBox="1"/>
          <p:nvPr/>
        </p:nvSpPr>
        <p:spPr>
          <a:xfrm>
            <a:off x="108575" y="170625"/>
            <a:ext cx="6917400" cy="9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aleway ExtraBold"/>
                <a:ea typeface="Raleway ExtraBold"/>
                <a:cs typeface="Raleway ExtraBold"/>
                <a:sym typeface="Raleway ExtraBold"/>
              </a:rPr>
              <a:t>Very Experienced Researchers &amp; Designers</a:t>
            </a:r>
            <a:endParaRPr sz="1600">
              <a:latin typeface="Raleway ExtraBold"/>
              <a:ea typeface="Raleway ExtraBold"/>
              <a:cs typeface="Raleway ExtraBold"/>
              <a:sym typeface="Raleway ExtraBold"/>
            </a:endParaRPr>
          </a:p>
          <a:p>
            <a:pPr indent="0" lvl="0" marL="0" rtl="0" algn="l">
              <a:spcBef>
                <a:spcPts val="0"/>
              </a:spcBef>
              <a:spcAft>
                <a:spcPts val="0"/>
              </a:spcAft>
              <a:buNone/>
            </a:pPr>
            <a:r>
              <a:rPr lang="en" sz="1300">
                <a:latin typeface="Raleway ExtraLight"/>
                <a:ea typeface="Raleway ExtraLight"/>
                <a:cs typeface="Raleway ExtraLight"/>
                <a:sym typeface="Raleway ExtraLight"/>
              </a:rPr>
              <a:t>Individual Contributors and Managers from a variety of organization sizes who are experienced in conducting research.</a:t>
            </a:r>
            <a:endParaRPr sz="1300">
              <a:latin typeface="Raleway ExtraLight"/>
              <a:ea typeface="Raleway ExtraLight"/>
              <a:cs typeface="Raleway ExtraLight"/>
              <a:sym typeface="Raleway ExtraLight"/>
            </a:endParaRPr>
          </a:p>
        </p:txBody>
      </p:sp>
      <p:grpSp>
        <p:nvGrpSpPr>
          <p:cNvPr id="188" name="Google Shape;188;p28"/>
          <p:cNvGrpSpPr/>
          <p:nvPr/>
        </p:nvGrpSpPr>
        <p:grpSpPr>
          <a:xfrm>
            <a:off x="7160725" y="0"/>
            <a:ext cx="2021950" cy="5143500"/>
            <a:chOff x="7160725" y="0"/>
            <a:chExt cx="2021950" cy="5143500"/>
          </a:xfrm>
        </p:grpSpPr>
        <p:grpSp>
          <p:nvGrpSpPr>
            <p:cNvPr id="189" name="Google Shape;189;p28"/>
            <p:cNvGrpSpPr/>
            <p:nvPr/>
          </p:nvGrpSpPr>
          <p:grpSpPr>
            <a:xfrm>
              <a:off x="7160725" y="0"/>
              <a:ext cx="2021950" cy="5143500"/>
              <a:chOff x="7160725" y="0"/>
              <a:chExt cx="2021950" cy="5143500"/>
            </a:xfrm>
          </p:grpSpPr>
          <p:sp>
            <p:nvSpPr>
              <p:cNvPr id="190" name="Google Shape;190;p28"/>
              <p:cNvSpPr/>
              <p:nvPr/>
            </p:nvSpPr>
            <p:spPr>
              <a:xfrm>
                <a:off x="7195175" y="0"/>
                <a:ext cx="19875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8"/>
              <p:cNvSpPr txBox="1"/>
              <p:nvPr/>
            </p:nvSpPr>
            <p:spPr>
              <a:xfrm>
                <a:off x="7305275" y="1806425"/>
                <a:ext cx="1806000" cy="545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000">
                    <a:latin typeface="Lato"/>
                    <a:ea typeface="Lato"/>
                    <a:cs typeface="Lato"/>
                    <a:sym typeface="Lato"/>
                  </a:rPr>
                  <a:t>Job Titles</a:t>
                </a:r>
                <a:endParaRPr b="1" sz="1000">
                  <a:latin typeface="Lato"/>
                  <a:ea typeface="Lato"/>
                  <a:cs typeface="Lato"/>
                  <a:sym typeface="Lato"/>
                </a:endParaRPr>
              </a:p>
              <a:p>
                <a:pPr indent="0" lvl="0" marL="0" rtl="0" algn="l">
                  <a:lnSpc>
                    <a:spcPct val="150000"/>
                  </a:lnSpc>
                  <a:spcBef>
                    <a:spcPts val="0"/>
                  </a:spcBef>
                  <a:spcAft>
                    <a:spcPts val="0"/>
                  </a:spcAft>
                  <a:buNone/>
                </a:pPr>
                <a:r>
                  <a:t/>
                </a:r>
                <a:endParaRPr sz="1000">
                  <a:latin typeface="Lato"/>
                  <a:ea typeface="Lato"/>
                  <a:cs typeface="Lato"/>
                  <a:sym typeface="Lato"/>
                </a:endParaRPr>
              </a:p>
            </p:txBody>
          </p:sp>
          <p:sp>
            <p:nvSpPr>
              <p:cNvPr id="192" name="Google Shape;192;p28"/>
              <p:cNvSpPr txBox="1"/>
              <p:nvPr/>
            </p:nvSpPr>
            <p:spPr>
              <a:xfrm>
                <a:off x="8124450" y="76300"/>
                <a:ext cx="10581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ato"/>
                    <a:ea typeface="Lato"/>
                    <a:cs typeface="Lato"/>
                    <a:sym typeface="Lato"/>
                  </a:rPr>
                  <a:t>68%</a:t>
                </a:r>
                <a:r>
                  <a:rPr lang="en" sz="1800">
                    <a:latin typeface="Lato"/>
                    <a:ea typeface="Lato"/>
                    <a:cs typeface="Lato"/>
                    <a:sym typeface="Lato"/>
                  </a:rPr>
                  <a:t> </a:t>
                </a:r>
                <a:endParaRPr sz="1800">
                  <a:latin typeface="Lato"/>
                  <a:ea typeface="Lato"/>
                  <a:cs typeface="Lato"/>
                  <a:sym typeface="Lato"/>
                </a:endParaRPr>
              </a:p>
              <a:p>
                <a:pPr indent="0" lvl="0" marL="0" rtl="0" algn="l">
                  <a:spcBef>
                    <a:spcPts val="0"/>
                  </a:spcBef>
                  <a:spcAft>
                    <a:spcPts val="0"/>
                  </a:spcAft>
                  <a:buNone/>
                </a:pPr>
                <a:r>
                  <a:rPr lang="en" sz="900">
                    <a:latin typeface="Lato"/>
                    <a:ea typeface="Lato"/>
                    <a:cs typeface="Lato"/>
                    <a:sym typeface="Lato"/>
                  </a:rPr>
                  <a:t>academically trained in research</a:t>
                </a:r>
                <a:endParaRPr sz="900">
                  <a:latin typeface="Lato"/>
                  <a:ea typeface="Lato"/>
                  <a:cs typeface="Lato"/>
                  <a:sym typeface="Lato"/>
                </a:endParaRPr>
              </a:p>
            </p:txBody>
          </p:sp>
          <p:pic>
            <p:nvPicPr>
              <p:cNvPr id="193" name="Google Shape;193;p28" title="Chart"/>
              <p:cNvPicPr preferRelativeResize="0"/>
              <p:nvPr/>
            </p:nvPicPr>
            <p:blipFill>
              <a:blip r:embed="rId3">
                <a:alphaModFix/>
              </a:blip>
              <a:stretch>
                <a:fillRect/>
              </a:stretch>
            </p:blipFill>
            <p:spPr>
              <a:xfrm>
                <a:off x="7192525" y="168823"/>
                <a:ext cx="994500" cy="613298"/>
              </a:xfrm>
              <a:prstGeom prst="rect">
                <a:avLst/>
              </a:prstGeom>
              <a:noFill/>
              <a:ln>
                <a:noFill/>
              </a:ln>
            </p:spPr>
          </p:pic>
          <p:pic>
            <p:nvPicPr>
              <p:cNvPr id="194" name="Google Shape;194;p28" title="Chart"/>
              <p:cNvPicPr preferRelativeResize="0"/>
              <p:nvPr/>
            </p:nvPicPr>
            <p:blipFill>
              <a:blip r:embed="rId4">
                <a:alphaModFix/>
              </a:blip>
              <a:stretch>
                <a:fillRect/>
              </a:stretch>
            </p:blipFill>
            <p:spPr>
              <a:xfrm>
                <a:off x="7160725" y="874212"/>
                <a:ext cx="1058101" cy="652525"/>
              </a:xfrm>
              <a:prstGeom prst="rect">
                <a:avLst/>
              </a:prstGeom>
              <a:noFill/>
              <a:ln>
                <a:noFill/>
              </a:ln>
            </p:spPr>
          </p:pic>
          <p:sp>
            <p:nvSpPr>
              <p:cNvPr id="195" name="Google Shape;195;p28"/>
              <p:cNvSpPr txBox="1"/>
              <p:nvPr/>
            </p:nvSpPr>
            <p:spPr>
              <a:xfrm>
                <a:off x="8124575" y="861100"/>
                <a:ext cx="10122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ato"/>
                    <a:ea typeface="Lato"/>
                    <a:cs typeface="Lato"/>
                    <a:sym typeface="Lato"/>
                  </a:rPr>
                  <a:t>70%</a:t>
                </a:r>
                <a:r>
                  <a:rPr lang="en" sz="1800">
                    <a:latin typeface="Lato"/>
                    <a:ea typeface="Lato"/>
                    <a:cs typeface="Lato"/>
                    <a:sym typeface="Lato"/>
                  </a:rPr>
                  <a:t> </a:t>
                </a:r>
                <a:endParaRPr sz="1800">
                  <a:latin typeface="Lato"/>
                  <a:ea typeface="Lato"/>
                  <a:cs typeface="Lato"/>
                  <a:sym typeface="Lato"/>
                </a:endParaRPr>
              </a:p>
              <a:p>
                <a:pPr indent="0" lvl="0" marL="0" rtl="0" algn="l">
                  <a:spcBef>
                    <a:spcPts val="0"/>
                  </a:spcBef>
                  <a:spcAft>
                    <a:spcPts val="0"/>
                  </a:spcAft>
                  <a:buNone/>
                </a:pPr>
                <a:r>
                  <a:rPr lang="en" sz="900">
                    <a:latin typeface="Lato"/>
                    <a:ea typeface="Lato"/>
                    <a:cs typeface="Lato"/>
                    <a:sym typeface="Lato"/>
                  </a:rPr>
                  <a:t>currently work in large orgs</a:t>
                </a:r>
                <a:endParaRPr sz="900">
                  <a:latin typeface="Lato"/>
                  <a:ea typeface="Lato"/>
                  <a:cs typeface="Lato"/>
                  <a:sym typeface="Lato"/>
                </a:endParaRPr>
              </a:p>
            </p:txBody>
          </p:sp>
          <p:pic>
            <p:nvPicPr>
              <p:cNvPr id="196" name="Google Shape;196;p28" title="Chart"/>
              <p:cNvPicPr preferRelativeResize="0"/>
              <p:nvPr/>
            </p:nvPicPr>
            <p:blipFill rotWithShape="1">
              <a:blip r:embed="rId5">
                <a:alphaModFix/>
              </a:blip>
              <a:srcRect b="0" l="23757" r="0" t="0"/>
              <a:stretch/>
            </p:blipFill>
            <p:spPr>
              <a:xfrm>
                <a:off x="7375775" y="2047000"/>
                <a:ext cx="1608600" cy="1134200"/>
              </a:xfrm>
              <a:prstGeom prst="rect">
                <a:avLst/>
              </a:prstGeom>
              <a:noFill/>
              <a:ln>
                <a:noFill/>
              </a:ln>
            </p:spPr>
          </p:pic>
          <p:sp>
            <p:nvSpPr>
              <p:cNvPr id="197" name="Google Shape;197;p28"/>
              <p:cNvSpPr txBox="1"/>
              <p:nvPr/>
            </p:nvSpPr>
            <p:spPr>
              <a:xfrm>
                <a:off x="7371700" y="2163100"/>
                <a:ext cx="13032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FFFFFF"/>
                    </a:solidFill>
                    <a:latin typeface="Lato"/>
                    <a:ea typeface="Lato"/>
                    <a:cs typeface="Lato"/>
                    <a:sym typeface="Lato"/>
                  </a:rPr>
                  <a:t> UX Researcher </a:t>
                </a:r>
                <a:r>
                  <a:rPr lang="en" sz="700">
                    <a:solidFill>
                      <a:srgbClr val="FFFFFF"/>
                    </a:solidFill>
                    <a:latin typeface="Lato"/>
                    <a:ea typeface="Lato"/>
                    <a:cs typeface="Lato"/>
                    <a:sym typeface="Lato"/>
                  </a:rPr>
                  <a:t>37%</a:t>
                </a:r>
                <a:endParaRPr sz="700">
                  <a:solidFill>
                    <a:srgbClr val="FFFFFF"/>
                  </a:solidFill>
                  <a:latin typeface="Lato"/>
                  <a:ea typeface="Lato"/>
                  <a:cs typeface="Lato"/>
                  <a:sym typeface="Lato"/>
                </a:endParaRPr>
              </a:p>
            </p:txBody>
          </p:sp>
          <p:sp>
            <p:nvSpPr>
              <p:cNvPr id="198" name="Google Shape;198;p28"/>
              <p:cNvSpPr txBox="1"/>
              <p:nvPr/>
            </p:nvSpPr>
            <p:spPr>
              <a:xfrm>
                <a:off x="7371700" y="2460750"/>
                <a:ext cx="14238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FFFFFF"/>
                    </a:solidFill>
                    <a:latin typeface="Lato"/>
                    <a:ea typeface="Lato"/>
                    <a:cs typeface="Lato"/>
                    <a:sym typeface="Lato"/>
                  </a:rPr>
                  <a:t> Senior UX Researcher </a:t>
                </a:r>
                <a:r>
                  <a:rPr lang="en" sz="700">
                    <a:solidFill>
                      <a:srgbClr val="FFFFFF"/>
                    </a:solidFill>
                    <a:latin typeface="Lato"/>
                    <a:ea typeface="Lato"/>
                    <a:cs typeface="Lato"/>
                    <a:sym typeface="Lato"/>
                  </a:rPr>
                  <a:t>32%</a:t>
                </a:r>
                <a:endParaRPr sz="700">
                  <a:solidFill>
                    <a:srgbClr val="FFFFFF"/>
                  </a:solidFill>
                  <a:latin typeface="Lato"/>
                  <a:ea typeface="Lato"/>
                  <a:cs typeface="Lato"/>
                  <a:sym typeface="Lato"/>
                </a:endParaRPr>
              </a:p>
            </p:txBody>
          </p:sp>
          <p:sp>
            <p:nvSpPr>
              <p:cNvPr id="199" name="Google Shape;199;p28"/>
              <p:cNvSpPr txBox="1"/>
              <p:nvPr/>
            </p:nvSpPr>
            <p:spPr>
              <a:xfrm>
                <a:off x="7371700" y="2779325"/>
                <a:ext cx="10122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FFFFFF"/>
                    </a:solidFill>
                    <a:latin typeface="Lato"/>
                    <a:ea typeface="Lato"/>
                    <a:cs typeface="Lato"/>
                    <a:sym typeface="Lato"/>
                  </a:rPr>
                  <a:t>Manager </a:t>
                </a:r>
                <a:r>
                  <a:rPr lang="en" sz="700">
                    <a:solidFill>
                      <a:srgbClr val="FFFFFF"/>
                    </a:solidFill>
                    <a:latin typeface="Lato"/>
                    <a:ea typeface="Lato"/>
                    <a:cs typeface="Lato"/>
                    <a:sym typeface="Lato"/>
                  </a:rPr>
                  <a:t>29%</a:t>
                </a:r>
                <a:endParaRPr sz="700">
                  <a:solidFill>
                    <a:srgbClr val="FFFFFF"/>
                  </a:solidFill>
                  <a:latin typeface="Lato"/>
                  <a:ea typeface="Lato"/>
                  <a:cs typeface="Lato"/>
                  <a:sym typeface="Lato"/>
                </a:endParaRPr>
              </a:p>
            </p:txBody>
          </p:sp>
          <p:sp>
            <p:nvSpPr>
              <p:cNvPr id="200" name="Google Shape;200;p28"/>
              <p:cNvSpPr txBox="1"/>
              <p:nvPr/>
            </p:nvSpPr>
            <p:spPr>
              <a:xfrm>
                <a:off x="7340863" y="3215350"/>
                <a:ext cx="18060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Black"/>
                    <a:ea typeface="Lato Black"/>
                    <a:cs typeface="Lato Black"/>
                    <a:sym typeface="Lato Black"/>
                  </a:rPr>
                  <a:t>Speaker Name Recognition</a:t>
                </a:r>
                <a:endParaRPr sz="700">
                  <a:latin typeface="Lato Black"/>
                  <a:ea typeface="Lato Black"/>
                  <a:cs typeface="Lato Black"/>
                  <a:sym typeface="Lato Black"/>
                </a:endParaRPr>
              </a:p>
            </p:txBody>
          </p:sp>
          <p:sp>
            <p:nvSpPr>
              <p:cNvPr id="201" name="Google Shape;201;p28"/>
              <p:cNvSpPr txBox="1"/>
              <p:nvPr/>
            </p:nvSpPr>
            <p:spPr>
              <a:xfrm>
                <a:off x="7340863" y="3665275"/>
                <a:ext cx="18060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Black"/>
                    <a:ea typeface="Lato Black"/>
                    <a:cs typeface="Lato Black"/>
                    <a:sym typeface="Lato Black"/>
                  </a:rPr>
                  <a:t>Diversity of Speakers</a:t>
                </a:r>
                <a:endParaRPr sz="700">
                  <a:latin typeface="Lato Black"/>
                  <a:ea typeface="Lato Black"/>
                  <a:cs typeface="Lato Black"/>
                  <a:sym typeface="Lato Black"/>
                </a:endParaRPr>
              </a:p>
            </p:txBody>
          </p:sp>
          <p:sp>
            <p:nvSpPr>
              <p:cNvPr id="202" name="Google Shape;202;p28"/>
              <p:cNvSpPr txBox="1"/>
              <p:nvPr/>
            </p:nvSpPr>
            <p:spPr>
              <a:xfrm>
                <a:off x="7340863" y="4115200"/>
                <a:ext cx="18060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Black"/>
                    <a:ea typeface="Lato Black"/>
                    <a:cs typeface="Lato Black"/>
                    <a:sym typeface="Lato Black"/>
                  </a:rPr>
                  <a:t>Networking Opportunities</a:t>
                </a:r>
                <a:endParaRPr sz="700">
                  <a:latin typeface="Lato Black"/>
                  <a:ea typeface="Lato Black"/>
                  <a:cs typeface="Lato Black"/>
                  <a:sym typeface="Lato Black"/>
                </a:endParaRPr>
              </a:p>
            </p:txBody>
          </p:sp>
          <p:cxnSp>
            <p:nvCxnSpPr>
              <p:cNvPr id="203" name="Google Shape;203;p28"/>
              <p:cNvCxnSpPr/>
              <p:nvPr/>
            </p:nvCxnSpPr>
            <p:spPr>
              <a:xfrm>
                <a:off x="7383800" y="4750875"/>
                <a:ext cx="1601100" cy="0"/>
              </a:xfrm>
              <a:prstGeom prst="straightConnector1">
                <a:avLst/>
              </a:prstGeom>
              <a:noFill/>
              <a:ln cap="flat" cmpd="sng" w="19050">
                <a:solidFill>
                  <a:schemeClr val="dk2"/>
                </a:solidFill>
                <a:prstDash val="solid"/>
                <a:round/>
                <a:headEnd len="med" w="med" type="none"/>
                <a:tailEnd len="med" w="med" type="triangle"/>
              </a:ln>
            </p:spPr>
          </p:cxnSp>
          <p:sp>
            <p:nvSpPr>
              <p:cNvPr id="204" name="Google Shape;204;p28"/>
              <p:cNvSpPr txBox="1"/>
              <p:nvPr/>
            </p:nvSpPr>
            <p:spPr>
              <a:xfrm>
                <a:off x="7292500" y="4750875"/>
                <a:ext cx="1579200" cy="2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latin typeface="Lato"/>
                    <a:ea typeface="Lato"/>
                    <a:cs typeface="Lato"/>
                    <a:sym typeface="Lato"/>
                  </a:rPr>
                  <a:t>Not</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Important</a:t>
                </a:r>
                <a:endParaRPr b="1" sz="700">
                  <a:latin typeface="Lato"/>
                  <a:ea typeface="Lato"/>
                  <a:cs typeface="Lato"/>
                  <a:sym typeface="Lato"/>
                </a:endParaRPr>
              </a:p>
            </p:txBody>
          </p:sp>
          <p:sp>
            <p:nvSpPr>
              <p:cNvPr id="205" name="Google Shape;205;p28"/>
              <p:cNvSpPr txBox="1"/>
              <p:nvPr/>
            </p:nvSpPr>
            <p:spPr>
              <a:xfrm>
                <a:off x="8180825" y="4750875"/>
                <a:ext cx="861300" cy="209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700">
                    <a:latin typeface="Lato"/>
                    <a:ea typeface="Lato"/>
                    <a:cs typeface="Lato"/>
                    <a:sym typeface="Lato"/>
                  </a:rPr>
                  <a:t>Very</a:t>
                </a:r>
                <a:endParaRPr b="1" sz="700">
                  <a:latin typeface="Lato"/>
                  <a:ea typeface="Lato"/>
                  <a:cs typeface="Lato"/>
                  <a:sym typeface="Lato"/>
                </a:endParaRPr>
              </a:p>
              <a:p>
                <a:pPr indent="0" lvl="0" marL="0" rtl="0" algn="r">
                  <a:spcBef>
                    <a:spcPts val="0"/>
                  </a:spcBef>
                  <a:spcAft>
                    <a:spcPts val="0"/>
                  </a:spcAft>
                  <a:buNone/>
                </a:pPr>
                <a:r>
                  <a:rPr b="1" lang="en" sz="700">
                    <a:latin typeface="Lato"/>
                    <a:ea typeface="Lato"/>
                    <a:cs typeface="Lato"/>
                    <a:sym typeface="Lato"/>
                  </a:rPr>
                  <a:t>Important</a:t>
                </a:r>
                <a:endParaRPr b="1" sz="700">
                  <a:latin typeface="Lato"/>
                  <a:ea typeface="Lato"/>
                  <a:cs typeface="Lato"/>
                  <a:sym typeface="Lato"/>
                </a:endParaRPr>
              </a:p>
            </p:txBody>
          </p:sp>
          <p:cxnSp>
            <p:nvCxnSpPr>
              <p:cNvPr id="206" name="Google Shape;206;p28"/>
              <p:cNvCxnSpPr/>
              <p:nvPr/>
            </p:nvCxnSpPr>
            <p:spPr>
              <a:xfrm>
                <a:off x="7237050" y="3181825"/>
                <a:ext cx="1896000" cy="0"/>
              </a:xfrm>
              <a:prstGeom prst="straightConnector1">
                <a:avLst/>
              </a:prstGeom>
              <a:noFill/>
              <a:ln cap="flat" cmpd="sng" w="9525">
                <a:solidFill>
                  <a:schemeClr val="dk2"/>
                </a:solidFill>
                <a:prstDash val="dot"/>
                <a:round/>
                <a:headEnd len="med" w="med" type="none"/>
                <a:tailEnd len="med" w="med" type="none"/>
              </a:ln>
            </p:spPr>
          </p:cxnSp>
          <p:cxnSp>
            <p:nvCxnSpPr>
              <p:cNvPr id="207" name="Google Shape;207;p28"/>
              <p:cNvCxnSpPr/>
              <p:nvPr/>
            </p:nvCxnSpPr>
            <p:spPr>
              <a:xfrm>
                <a:off x="7232075" y="1766175"/>
                <a:ext cx="1896000" cy="0"/>
              </a:xfrm>
              <a:prstGeom prst="straightConnector1">
                <a:avLst/>
              </a:prstGeom>
              <a:noFill/>
              <a:ln cap="flat" cmpd="sng" w="9525">
                <a:solidFill>
                  <a:schemeClr val="dk2"/>
                </a:solidFill>
                <a:prstDash val="dot"/>
                <a:round/>
                <a:headEnd len="med" w="med" type="none"/>
                <a:tailEnd len="med" w="med" type="none"/>
              </a:ln>
            </p:spPr>
          </p:cxnSp>
        </p:grpSp>
        <p:pic>
          <p:nvPicPr>
            <p:cNvPr id="208" name="Google Shape;208;p28" title="Chart"/>
            <p:cNvPicPr preferRelativeResize="0"/>
            <p:nvPr/>
          </p:nvPicPr>
          <p:blipFill rotWithShape="1">
            <a:blip r:embed="rId6">
              <a:alphaModFix/>
            </a:blip>
            <a:srcRect b="16212" l="23471" r="0" t="0"/>
            <a:stretch/>
          </p:blipFill>
          <p:spPr>
            <a:xfrm>
              <a:off x="7382713" y="3198450"/>
              <a:ext cx="1647525" cy="1623475"/>
            </a:xfrm>
            <a:prstGeom prst="rect">
              <a:avLst/>
            </a:prstGeom>
            <a:noFill/>
            <a:ln>
              <a:noFill/>
            </a:ln>
          </p:spPr>
        </p:pic>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9"/>
          <p:cNvSpPr txBox="1"/>
          <p:nvPr/>
        </p:nvSpPr>
        <p:spPr>
          <a:xfrm>
            <a:off x="108575" y="170625"/>
            <a:ext cx="5568900" cy="4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Raleway ExtraBold"/>
              <a:ea typeface="Raleway ExtraBold"/>
              <a:cs typeface="Raleway ExtraBold"/>
              <a:sym typeface="Raleway ExtraBold"/>
            </a:endParaRPr>
          </a:p>
          <a:p>
            <a:pPr indent="0" lvl="0" marL="0" rtl="0" algn="l">
              <a:spcBef>
                <a:spcPts val="0"/>
              </a:spcBef>
              <a:spcAft>
                <a:spcPts val="0"/>
              </a:spcAft>
              <a:buNone/>
            </a:pPr>
            <a:r>
              <a:t/>
            </a:r>
            <a:endParaRPr>
              <a:latin typeface="Raleway ExtraLight"/>
              <a:ea typeface="Raleway ExtraLight"/>
              <a:cs typeface="Raleway ExtraLight"/>
              <a:sym typeface="Raleway ExtraLight"/>
            </a:endParaRPr>
          </a:p>
        </p:txBody>
      </p:sp>
      <p:sp>
        <p:nvSpPr>
          <p:cNvPr id="214" name="Google Shape;214;p29"/>
          <p:cNvSpPr txBox="1"/>
          <p:nvPr>
            <p:ph idx="2" type="body"/>
          </p:nvPr>
        </p:nvSpPr>
        <p:spPr>
          <a:xfrm>
            <a:off x="4715425" y="93875"/>
            <a:ext cx="4218600" cy="4907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Education: </a:t>
            </a:r>
            <a:r>
              <a:rPr lang="en" sz="1400"/>
              <a:t>Many of these individuals  </a:t>
            </a:r>
            <a:r>
              <a:rPr lang="en" sz="1400"/>
              <a:t>have post-graduate education whether it’s a Masters or PhD</a:t>
            </a:r>
            <a:r>
              <a:rPr lang="en" sz="1400"/>
              <a:t>. With their training in research, they enjoy adapting their knowledge to their professional work.</a:t>
            </a:r>
            <a:endParaRPr sz="1400"/>
          </a:p>
          <a:p>
            <a:pPr indent="-317500" lvl="0" marL="457200" rtl="0" algn="l">
              <a:spcBef>
                <a:spcPts val="1000"/>
              </a:spcBef>
              <a:spcAft>
                <a:spcPts val="0"/>
              </a:spcAft>
              <a:buSzPts val="1400"/>
              <a:buChar char="●"/>
            </a:pPr>
            <a:r>
              <a:rPr b="1" lang="en" sz="1400"/>
              <a:t>Research Methods: </a:t>
            </a:r>
            <a:r>
              <a:rPr lang="en" sz="1400"/>
              <a:t>They are experienced when conducting </a:t>
            </a:r>
            <a:r>
              <a:rPr i="1" lang="en" sz="1400"/>
              <a:t>qualitative</a:t>
            </a:r>
            <a:r>
              <a:rPr lang="en" sz="1400"/>
              <a:t> research (i.e., user interviews, usability tests, focus groups)</a:t>
            </a:r>
            <a:r>
              <a:rPr lang="en" sz="1400"/>
              <a:t> in their current roles but would like to conduct more </a:t>
            </a:r>
            <a:r>
              <a:rPr i="1" lang="en" sz="1400"/>
              <a:t>quantitative</a:t>
            </a:r>
            <a:r>
              <a:rPr lang="en" sz="1400"/>
              <a:t> research (i.e., surveys, A/B testing, card sorting) in the future.</a:t>
            </a:r>
            <a:endParaRPr sz="1400"/>
          </a:p>
          <a:p>
            <a:pPr indent="-317500" lvl="0" marL="457200" rtl="0" algn="l">
              <a:spcBef>
                <a:spcPts val="1000"/>
              </a:spcBef>
              <a:spcAft>
                <a:spcPts val="1000"/>
              </a:spcAft>
              <a:buSzPts val="1400"/>
              <a:buChar char="●"/>
            </a:pPr>
            <a:r>
              <a:rPr b="1" lang="en" sz="1400"/>
              <a:t>Conference Content: </a:t>
            </a:r>
            <a:r>
              <a:rPr lang="en" sz="1400"/>
              <a:t>They prefer to see regular people speaking on the great research work they have done versus bigger names</a:t>
            </a:r>
            <a:r>
              <a:rPr lang="en" sz="1400"/>
              <a:t> within the field</a:t>
            </a:r>
            <a:r>
              <a:rPr lang="en" sz="1400"/>
              <a:t>. It’s important to them to stay on top of emerging methods while also hearing about other</a:t>
            </a:r>
            <a:r>
              <a:rPr lang="en" sz="1400"/>
              <a:t>s</a:t>
            </a:r>
            <a:r>
              <a:rPr lang="en" sz="1400"/>
              <a:t>’ experiences on current methods. </a:t>
            </a:r>
            <a:endParaRPr sz="1400"/>
          </a:p>
        </p:txBody>
      </p:sp>
      <p:sp>
        <p:nvSpPr>
          <p:cNvPr id="215" name="Google Shape;215;p2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600">
                <a:solidFill>
                  <a:srgbClr val="000000"/>
                </a:solidFill>
                <a:latin typeface="Raleway ExtraBold"/>
                <a:ea typeface="Raleway ExtraBold"/>
                <a:cs typeface="Raleway ExtraBold"/>
                <a:sym typeface="Raleway ExtraBold"/>
              </a:rPr>
              <a:t>Findings About </a:t>
            </a:r>
            <a:endParaRPr b="0" sz="1600">
              <a:solidFill>
                <a:srgbClr val="000000"/>
              </a:solidFill>
              <a:latin typeface="Raleway ExtraBold"/>
              <a:ea typeface="Raleway ExtraBold"/>
              <a:cs typeface="Raleway ExtraBold"/>
              <a:sym typeface="Raleway ExtraBold"/>
            </a:endParaRPr>
          </a:p>
          <a:p>
            <a:pPr indent="0" lvl="0" marL="0" rtl="0" algn="l">
              <a:spcBef>
                <a:spcPts val="0"/>
              </a:spcBef>
              <a:spcAft>
                <a:spcPts val="0"/>
              </a:spcAft>
              <a:buNone/>
            </a:pPr>
            <a:r>
              <a:rPr b="0" lang="en" sz="1600">
                <a:solidFill>
                  <a:srgbClr val="000000"/>
                </a:solidFill>
                <a:latin typeface="Raleway ExtraBold"/>
                <a:ea typeface="Raleway ExtraBold"/>
                <a:cs typeface="Raleway ExtraBold"/>
                <a:sym typeface="Raleway ExtraBold"/>
              </a:rPr>
              <a:t>Very Experienced </a:t>
            </a:r>
            <a:endParaRPr b="0" sz="1600">
              <a:solidFill>
                <a:srgbClr val="000000"/>
              </a:solidFill>
              <a:latin typeface="Raleway ExtraBold"/>
              <a:ea typeface="Raleway ExtraBold"/>
              <a:cs typeface="Raleway ExtraBold"/>
              <a:sym typeface="Raleway ExtraBold"/>
            </a:endParaRPr>
          </a:p>
          <a:p>
            <a:pPr indent="0" lvl="0" marL="0" rtl="0" algn="l">
              <a:spcBef>
                <a:spcPts val="0"/>
              </a:spcBef>
              <a:spcAft>
                <a:spcPts val="0"/>
              </a:spcAft>
              <a:buNone/>
            </a:pPr>
            <a:r>
              <a:rPr b="0" lang="en" sz="1600">
                <a:solidFill>
                  <a:srgbClr val="000000"/>
                </a:solidFill>
                <a:latin typeface="Raleway ExtraBold"/>
                <a:ea typeface="Raleway ExtraBold"/>
                <a:cs typeface="Raleway ExtraBold"/>
                <a:sym typeface="Raleway ExtraBold"/>
              </a:rPr>
              <a:t>Researchers &amp; Designers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0"/>
          <p:cNvSpPr txBox="1"/>
          <p:nvPr/>
        </p:nvSpPr>
        <p:spPr>
          <a:xfrm>
            <a:off x="108575" y="170625"/>
            <a:ext cx="6340200" cy="9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aleway ExtraBold"/>
                <a:ea typeface="Raleway ExtraBold"/>
                <a:cs typeface="Raleway ExtraBold"/>
                <a:sym typeface="Raleway ExtraBold"/>
              </a:rPr>
              <a:t>Somewhat </a:t>
            </a:r>
            <a:r>
              <a:rPr lang="en" sz="1600">
                <a:latin typeface="Raleway ExtraBold"/>
                <a:ea typeface="Raleway ExtraBold"/>
                <a:cs typeface="Raleway ExtraBold"/>
                <a:sym typeface="Raleway ExtraBold"/>
              </a:rPr>
              <a:t>Experienced Researchers </a:t>
            </a:r>
            <a:endParaRPr sz="1600">
              <a:latin typeface="Raleway ExtraBold"/>
              <a:ea typeface="Raleway ExtraBold"/>
              <a:cs typeface="Raleway ExtraBold"/>
              <a:sym typeface="Raleway ExtraBold"/>
            </a:endParaRPr>
          </a:p>
          <a:p>
            <a:pPr indent="0" lvl="0" marL="0" rtl="0" algn="l">
              <a:spcBef>
                <a:spcPts val="0"/>
              </a:spcBef>
              <a:spcAft>
                <a:spcPts val="0"/>
              </a:spcAft>
              <a:buNone/>
            </a:pPr>
            <a:r>
              <a:rPr lang="en">
                <a:latin typeface="Raleway ExtraLight"/>
                <a:ea typeface="Raleway ExtraLight"/>
                <a:cs typeface="Raleway ExtraLight"/>
                <a:sym typeface="Raleway ExtraLight"/>
              </a:rPr>
              <a:t>Individual contributors and managers with</a:t>
            </a:r>
            <a:r>
              <a:rPr lang="en">
                <a:latin typeface="Raleway ExtraLight"/>
                <a:ea typeface="Raleway ExtraLight"/>
                <a:cs typeface="Raleway ExtraLight"/>
                <a:sym typeface="Raleway ExtraLight"/>
              </a:rPr>
              <a:t> mid level experience conducting research in a variety of methods in organizations of all sizes. </a:t>
            </a:r>
            <a:endParaRPr>
              <a:latin typeface="Raleway ExtraLight"/>
              <a:ea typeface="Raleway ExtraLight"/>
              <a:cs typeface="Raleway ExtraLight"/>
              <a:sym typeface="Raleway ExtraLight"/>
            </a:endParaRPr>
          </a:p>
        </p:txBody>
      </p:sp>
      <p:sp>
        <p:nvSpPr>
          <p:cNvPr id="221" name="Google Shape;221;p30"/>
          <p:cNvSpPr txBox="1"/>
          <p:nvPr/>
        </p:nvSpPr>
        <p:spPr>
          <a:xfrm>
            <a:off x="108575" y="1114150"/>
            <a:ext cx="2463600" cy="37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What </a:t>
            </a:r>
            <a:r>
              <a:rPr b="1" lang="en" sz="1000">
                <a:latin typeface="Lato"/>
                <a:ea typeface="Lato"/>
                <a:cs typeface="Lato"/>
                <a:sym typeface="Lato"/>
              </a:rPr>
              <a:t>factors</a:t>
            </a:r>
            <a:r>
              <a:rPr lang="en" sz="1000">
                <a:latin typeface="Lato"/>
                <a:ea typeface="Lato"/>
                <a:cs typeface="Lato"/>
                <a:sym typeface="Lato"/>
              </a:rPr>
              <a:t> are most important to this person when deciding whether to attend a conference about research?</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Topics</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Ability to pay</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Diversity of speakers</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Which </a:t>
            </a:r>
            <a:r>
              <a:rPr b="1" lang="en" sz="1000">
                <a:latin typeface="Lato"/>
                <a:ea typeface="Lato"/>
                <a:cs typeface="Lato"/>
                <a:sym typeface="Lato"/>
              </a:rPr>
              <a:t>types of sessions </a:t>
            </a:r>
            <a:r>
              <a:rPr lang="en" sz="1000">
                <a:latin typeface="Lato"/>
                <a:ea typeface="Lato"/>
                <a:cs typeface="Lato"/>
                <a:sym typeface="Lato"/>
              </a:rPr>
              <a:t>are most important  for this person?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Workshops</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Full-length talks</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highlight>
                  <a:srgbClr val="FFFFFF"/>
                </a:highlight>
                <a:latin typeface="Lato"/>
                <a:ea typeface="Lato"/>
                <a:cs typeface="Lato"/>
                <a:sym typeface="Lato"/>
              </a:rPr>
              <a:t>Keynotes</a:t>
            </a:r>
            <a:endParaRPr sz="1000">
              <a:latin typeface="Lato"/>
              <a:ea typeface="Lato"/>
              <a:cs typeface="Lato"/>
              <a:sym typeface="Lato"/>
            </a:endParaRPr>
          </a:p>
        </p:txBody>
      </p:sp>
      <p:sp>
        <p:nvSpPr>
          <p:cNvPr id="222" name="Google Shape;222;p30"/>
          <p:cNvSpPr txBox="1"/>
          <p:nvPr/>
        </p:nvSpPr>
        <p:spPr>
          <a:xfrm>
            <a:off x="2732425" y="1114150"/>
            <a:ext cx="2004300" cy="37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What </a:t>
            </a:r>
            <a:r>
              <a:rPr b="1" lang="en" sz="1000">
                <a:latin typeface="Lato"/>
                <a:ea typeface="Lato"/>
                <a:cs typeface="Lato"/>
                <a:sym typeface="Lato"/>
              </a:rPr>
              <a:t>topics</a:t>
            </a:r>
            <a:r>
              <a:rPr lang="en" sz="1000">
                <a:latin typeface="Lato"/>
                <a:ea typeface="Lato"/>
                <a:cs typeface="Lato"/>
                <a:sym typeface="Lato"/>
              </a:rPr>
              <a:t> would they be most attracted to at a conference about research?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Methods &amp; best practices</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Research in organizations</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t/>
            </a:r>
            <a:endParaRPr b="1" sz="1000">
              <a:latin typeface="Lato"/>
              <a:ea typeface="Lato"/>
              <a:cs typeface="Lato"/>
              <a:sym typeface="Lato"/>
            </a:endParaRPr>
          </a:p>
          <a:p>
            <a:pPr indent="0" lvl="0" marL="0" rtl="0" algn="l">
              <a:spcBef>
                <a:spcPts val="0"/>
              </a:spcBef>
              <a:spcAft>
                <a:spcPts val="0"/>
              </a:spcAft>
              <a:buNone/>
            </a:pPr>
            <a:r>
              <a:t/>
            </a:r>
            <a:endParaRPr b="1" sz="1000">
              <a:latin typeface="Lato"/>
              <a:ea typeface="Lato"/>
              <a:cs typeface="Lato"/>
              <a:sym typeface="Lato"/>
            </a:endParaRPr>
          </a:p>
          <a:p>
            <a:pPr indent="0" lvl="0" marL="0" rtl="0" algn="l">
              <a:spcBef>
                <a:spcPts val="0"/>
              </a:spcBef>
              <a:spcAft>
                <a:spcPts val="0"/>
              </a:spcAft>
              <a:buNone/>
            </a:pPr>
            <a:r>
              <a:t/>
            </a:r>
            <a:endParaRPr b="1" sz="1000">
              <a:latin typeface="Lato"/>
              <a:ea typeface="Lato"/>
              <a:cs typeface="Lato"/>
              <a:sym typeface="Lato"/>
            </a:endParaRPr>
          </a:p>
          <a:p>
            <a:pPr indent="0" lvl="0" marL="0" rtl="0" algn="l">
              <a:spcBef>
                <a:spcPts val="0"/>
              </a:spcBef>
              <a:spcAft>
                <a:spcPts val="0"/>
              </a:spcAft>
              <a:buNone/>
            </a:pPr>
            <a:r>
              <a:rPr b="1" lang="en" sz="1000">
                <a:latin typeface="Lato"/>
                <a:ea typeface="Lato"/>
                <a:cs typeface="Lato"/>
                <a:sym typeface="Lato"/>
              </a:rPr>
              <a:t>Who</a:t>
            </a:r>
            <a:r>
              <a:rPr lang="en" sz="1000">
                <a:latin typeface="Lato"/>
                <a:ea typeface="Lato"/>
                <a:cs typeface="Lato"/>
                <a:sym typeface="Lato"/>
              </a:rPr>
              <a:t> would they expect to see at a conference about research?</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Multidisciplinary</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Specific names</a:t>
            </a:r>
            <a:endParaRPr sz="1000">
              <a:latin typeface="Lato"/>
              <a:ea typeface="Lato"/>
              <a:cs typeface="Lato"/>
              <a:sym typeface="Lato"/>
            </a:endParaRPr>
          </a:p>
        </p:txBody>
      </p:sp>
      <p:sp>
        <p:nvSpPr>
          <p:cNvPr id="223" name="Google Shape;223;p30"/>
          <p:cNvSpPr txBox="1"/>
          <p:nvPr/>
        </p:nvSpPr>
        <p:spPr>
          <a:xfrm>
            <a:off x="4946575" y="1114150"/>
            <a:ext cx="2148000" cy="37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What </a:t>
            </a:r>
            <a:r>
              <a:rPr b="1" lang="en" sz="1000">
                <a:latin typeface="Lato"/>
                <a:ea typeface="Lato"/>
                <a:cs typeface="Lato"/>
                <a:sym typeface="Lato"/>
              </a:rPr>
              <a:t>advice</a:t>
            </a:r>
            <a:r>
              <a:rPr lang="en" sz="1000">
                <a:latin typeface="Lato"/>
                <a:ea typeface="Lato"/>
                <a:cs typeface="Lato"/>
                <a:sym typeface="Lato"/>
              </a:rPr>
              <a:t> do they have for the Rosenfeld Media team in pursuing a conference about research?</a:t>
            </a:r>
            <a:endParaRPr sz="1000">
              <a:latin typeface="Lato"/>
              <a:ea typeface="Lato"/>
              <a:cs typeface="Lato"/>
              <a:sym typeface="Lato"/>
            </a:endParaRPr>
          </a:p>
          <a:p>
            <a:pPr indent="0" lvl="0" marL="457200" rtl="0" algn="l">
              <a:spcBef>
                <a:spcPts val="0"/>
              </a:spcBef>
              <a:spcAft>
                <a:spcPts val="0"/>
              </a:spcAft>
              <a:buNone/>
            </a:pPr>
            <a:r>
              <a:t/>
            </a:r>
            <a:endParaRPr sz="1000">
              <a:latin typeface="Lato"/>
              <a:ea typeface="Lato"/>
              <a:cs typeface="Lato"/>
              <a:sym typeface="Lato"/>
            </a:endParaRPr>
          </a:p>
          <a:p>
            <a:pPr indent="0" lvl="0" marL="57150" rtl="0" algn="ctr">
              <a:spcBef>
                <a:spcPts val="0"/>
              </a:spcBef>
              <a:spcAft>
                <a:spcPts val="0"/>
              </a:spcAft>
              <a:buNone/>
            </a:pPr>
            <a:r>
              <a:rPr lang="en" sz="1200">
                <a:latin typeface="Merriweather"/>
                <a:ea typeface="Merriweather"/>
                <a:cs typeface="Merriweather"/>
                <a:sym typeface="Merriweather"/>
              </a:rPr>
              <a:t>“Mix of theory and heavy on practical, mixing talk lengths/formats could cover a lot of area and balance those nicely.”</a:t>
            </a:r>
            <a:endParaRPr sz="1200">
              <a:latin typeface="Merriweather"/>
              <a:ea typeface="Merriweather"/>
              <a:cs typeface="Merriweather"/>
              <a:sym typeface="Merriweather"/>
            </a:endParaRPr>
          </a:p>
          <a:p>
            <a:pPr indent="0" lvl="0" marL="57150" rtl="0" algn="ctr">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What </a:t>
            </a:r>
            <a:r>
              <a:rPr b="1" lang="en" sz="1000">
                <a:latin typeface="Lato"/>
                <a:ea typeface="Lato"/>
                <a:cs typeface="Lato"/>
                <a:sym typeface="Lato"/>
              </a:rPr>
              <a:t>types of learning activities </a:t>
            </a:r>
            <a:r>
              <a:rPr lang="en" sz="1000">
                <a:latin typeface="Lato"/>
                <a:ea typeface="Lato"/>
                <a:cs typeface="Lato"/>
                <a:sym typeface="Lato"/>
              </a:rPr>
              <a:t>does this person rely on outside of attending conferences?</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Read blogs and/or books</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Watch videos of talks</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Attend a local meetup or talk</a:t>
            </a:r>
            <a:endParaRPr sz="1000">
              <a:latin typeface="Lato"/>
              <a:ea typeface="Lato"/>
              <a:cs typeface="Lato"/>
              <a:sym typeface="Lato"/>
            </a:endParaRPr>
          </a:p>
          <a:p>
            <a:pPr indent="0" lvl="0" marL="57150" rtl="0" algn="l">
              <a:spcBef>
                <a:spcPts val="0"/>
              </a:spcBef>
              <a:spcAft>
                <a:spcPts val="0"/>
              </a:spcAft>
              <a:buNone/>
            </a:pPr>
            <a:r>
              <a:t/>
            </a:r>
            <a:endParaRPr sz="1000">
              <a:latin typeface="Lato"/>
              <a:ea typeface="Lato"/>
              <a:cs typeface="Lato"/>
              <a:sym typeface="Lato"/>
            </a:endParaRPr>
          </a:p>
        </p:txBody>
      </p:sp>
      <p:cxnSp>
        <p:nvCxnSpPr>
          <p:cNvPr id="224" name="Google Shape;224;p30"/>
          <p:cNvCxnSpPr/>
          <p:nvPr/>
        </p:nvCxnSpPr>
        <p:spPr>
          <a:xfrm>
            <a:off x="2690425" y="1218625"/>
            <a:ext cx="0" cy="3603300"/>
          </a:xfrm>
          <a:prstGeom prst="straightConnector1">
            <a:avLst/>
          </a:prstGeom>
          <a:noFill/>
          <a:ln cap="flat" cmpd="sng" w="9525">
            <a:solidFill>
              <a:srgbClr val="D9D9D9"/>
            </a:solidFill>
            <a:prstDash val="solid"/>
            <a:round/>
            <a:headEnd len="med" w="med" type="none"/>
            <a:tailEnd len="med" w="med" type="none"/>
          </a:ln>
        </p:spPr>
      </p:cxnSp>
      <p:cxnSp>
        <p:nvCxnSpPr>
          <p:cNvPr id="225" name="Google Shape;225;p30"/>
          <p:cNvCxnSpPr/>
          <p:nvPr/>
        </p:nvCxnSpPr>
        <p:spPr>
          <a:xfrm>
            <a:off x="4880425" y="1218625"/>
            <a:ext cx="0" cy="3603300"/>
          </a:xfrm>
          <a:prstGeom prst="straightConnector1">
            <a:avLst/>
          </a:prstGeom>
          <a:noFill/>
          <a:ln cap="flat" cmpd="sng" w="9525">
            <a:solidFill>
              <a:srgbClr val="D9D9D9"/>
            </a:solidFill>
            <a:prstDash val="solid"/>
            <a:round/>
            <a:headEnd len="med" w="med" type="none"/>
            <a:tailEnd len="med" w="med" type="none"/>
          </a:ln>
        </p:spPr>
      </p:cxnSp>
      <p:grpSp>
        <p:nvGrpSpPr>
          <p:cNvPr id="226" name="Google Shape;226;p30"/>
          <p:cNvGrpSpPr/>
          <p:nvPr/>
        </p:nvGrpSpPr>
        <p:grpSpPr>
          <a:xfrm>
            <a:off x="7106295" y="0"/>
            <a:ext cx="2057267" cy="5143500"/>
            <a:chOff x="7070420" y="-10350"/>
            <a:chExt cx="2057267" cy="5143500"/>
          </a:xfrm>
        </p:grpSpPr>
        <p:sp>
          <p:nvSpPr>
            <p:cNvPr id="227" name="Google Shape;227;p30"/>
            <p:cNvSpPr/>
            <p:nvPr/>
          </p:nvSpPr>
          <p:spPr>
            <a:xfrm>
              <a:off x="7128388" y="-10350"/>
              <a:ext cx="19875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0"/>
            <p:cNvSpPr txBox="1"/>
            <p:nvPr/>
          </p:nvSpPr>
          <p:spPr>
            <a:xfrm>
              <a:off x="7250413" y="1796075"/>
              <a:ext cx="1806000" cy="545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000">
                  <a:latin typeface="Lato"/>
                  <a:ea typeface="Lato"/>
                  <a:cs typeface="Lato"/>
                  <a:sym typeface="Lato"/>
                </a:rPr>
                <a:t>Job Titles</a:t>
              </a:r>
              <a:endParaRPr b="1" sz="1000">
                <a:latin typeface="Lato"/>
                <a:ea typeface="Lato"/>
                <a:cs typeface="Lato"/>
                <a:sym typeface="Lato"/>
              </a:endParaRPr>
            </a:p>
            <a:p>
              <a:pPr indent="0" lvl="0" marL="0" rtl="0" algn="l">
                <a:lnSpc>
                  <a:spcPct val="150000"/>
                </a:lnSpc>
                <a:spcBef>
                  <a:spcPts val="0"/>
                </a:spcBef>
                <a:spcAft>
                  <a:spcPts val="0"/>
                </a:spcAft>
                <a:buNone/>
              </a:pPr>
              <a:r>
                <a:t/>
              </a:r>
              <a:endParaRPr sz="1000">
                <a:latin typeface="Lato"/>
                <a:ea typeface="Lato"/>
                <a:cs typeface="Lato"/>
                <a:sym typeface="Lato"/>
              </a:endParaRPr>
            </a:p>
          </p:txBody>
        </p:sp>
        <p:sp>
          <p:nvSpPr>
            <p:cNvPr id="229" name="Google Shape;229;p30"/>
            <p:cNvSpPr txBox="1"/>
            <p:nvPr/>
          </p:nvSpPr>
          <p:spPr>
            <a:xfrm>
              <a:off x="8069588" y="65950"/>
              <a:ext cx="10581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ato"/>
                  <a:ea typeface="Lato"/>
                  <a:cs typeface="Lato"/>
                  <a:sym typeface="Lato"/>
                </a:rPr>
                <a:t>63%</a:t>
              </a:r>
              <a:r>
                <a:rPr lang="en" sz="1800">
                  <a:latin typeface="Lato"/>
                  <a:ea typeface="Lato"/>
                  <a:cs typeface="Lato"/>
                  <a:sym typeface="Lato"/>
                </a:rPr>
                <a:t> </a:t>
              </a:r>
              <a:endParaRPr sz="1800">
                <a:latin typeface="Lato"/>
                <a:ea typeface="Lato"/>
                <a:cs typeface="Lato"/>
                <a:sym typeface="Lato"/>
              </a:endParaRPr>
            </a:p>
            <a:p>
              <a:pPr indent="0" lvl="0" marL="0" rtl="0" algn="l">
                <a:spcBef>
                  <a:spcPts val="0"/>
                </a:spcBef>
                <a:spcAft>
                  <a:spcPts val="0"/>
                </a:spcAft>
                <a:buNone/>
              </a:pPr>
              <a:r>
                <a:rPr lang="en" sz="900">
                  <a:latin typeface="Lato"/>
                  <a:ea typeface="Lato"/>
                  <a:cs typeface="Lato"/>
                  <a:sym typeface="Lato"/>
                </a:rPr>
                <a:t>academically trained in research</a:t>
              </a:r>
              <a:endParaRPr sz="900">
                <a:latin typeface="Lato"/>
                <a:ea typeface="Lato"/>
                <a:cs typeface="Lato"/>
                <a:sym typeface="Lato"/>
              </a:endParaRPr>
            </a:p>
          </p:txBody>
        </p:sp>
        <p:sp>
          <p:nvSpPr>
            <p:cNvPr id="230" name="Google Shape;230;p30"/>
            <p:cNvSpPr txBox="1"/>
            <p:nvPr/>
          </p:nvSpPr>
          <p:spPr>
            <a:xfrm>
              <a:off x="8069713" y="850750"/>
              <a:ext cx="10122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ato"/>
                  <a:ea typeface="Lato"/>
                  <a:cs typeface="Lato"/>
                  <a:sym typeface="Lato"/>
                </a:rPr>
                <a:t>58%</a:t>
              </a:r>
              <a:r>
                <a:rPr lang="en" sz="1800">
                  <a:latin typeface="Lato"/>
                  <a:ea typeface="Lato"/>
                  <a:cs typeface="Lato"/>
                  <a:sym typeface="Lato"/>
                </a:rPr>
                <a:t> </a:t>
              </a:r>
              <a:endParaRPr sz="1800">
                <a:latin typeface="Lato"/>
                <a:ea typeface="Lato"/>
                <a:cs typeface="Lato"/>
                <a:sym typeface="Lato"/>
              </a:endParaRPr>
            </a:p>
            <a:p>
              <a:pPr indent="0" lvl="0" marL="0" rtl="0" algn="l">
                <a:spcBef>
                  <a:spcPts val="0"/>
                </a:spcBef>
                <a:spcAft>
                  <a:spcPts val="0"/>
                </a:spcAft>
                <a:buNone/>
              </a:pPr>
              <a:r>
                <a:rPr lang="en" sz="900">
                  <a:latin typeface="Lato"/>
                  <a:ea typeface="Lato"/>
                  <a:cs typeface="Lato"/>
                  <a:sym typeface="Lato"/>
                </a:rPr>
                <a:t>currently work in large orgs</a:t>
              </a:r>
              <a:endParaRPr sz="900">
                <a:latin typeface="Lato"/>
                <a:ea typeface="Lato"/>
                <a:cs typeface="Lato"/>
                <a:sym typeface="Lato"/>
              </a:endParaRPr>
            </a:p>
          </p:txBody>
        </p:sp>
        <p:sp>
          <p:nvSpPr>
            <p:cNvPr id="231" name="Google Shape;231;p30"/>
            <p:cNvSpPr txBox="1"/>
            <p:nvPr/>
          </p:nvSpPr>
          <p:spPr>
            <a:xfrm>
              <a:off x="7286000" y="3205000"/>
              <a:ext cx="18060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Black"/>
                  <a:ea typeface="Lato Black"/>
                  <a:cs typeface="Lato Black"/>
                  <a:sym typeface="Lato Black"/>
                </a:rPr>
                <a:t>Speaker Name Recognition</a:t>
              </a:r>
              <a:endParaRPr sz="700">
                <a:latin typeface="Lato Black"/>
                <a:ea typeface="Lato Black"/>
                <a:cs typeface="Lato Black"/>
                <a:sym typeface="Lato Black"/>
              </a:endParaRPr>
            </a:p>
          </p:txBody>
        </p:sp>
        <p:sp>
          <p:nvSpPr>
            <p:cNvPr id="232" name="Google Shape;232;p30"/>
            <p:cNvSpPr txBox="1"/>
            <p:nvPr/>
          </p:nvSpPr>
          <p:spPr>
            <a:xfrm>
              <a:off x="7286000" y="3654925"/>
              <a:ext cx="18060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Black"/>
                  <a:ea typeface="Lato Black"/>
                  <a:cs typeface="Lato Black"/>
                  <a:sym typeface="Lato Black"/>
                </a:rPr>
                <a:t>Diversity of Speakers</a:t>
              </a:r>
              <a:endParaRPr sz="700">
                <a:latin typeface="Lato Black"/>
                <a:ea typeface="Lato Black"/>
                <a:cs typeface="Lato Black"/>
                <a:sym typeface="Lato Black"/>
              </a:endParaRPr>
            </a:p>
          </p:txBody>
        </p:sp>
        <p:sp>
          <p:nvSpPr>
            <p:cNvPr id="233" name="Google Shape;233;p30"/>
            <p:cNvSpPr txBox="1"/>
            <p:nvPr/>
          </p:nvSpPr>
          <p:spPr>
            <a:xfrm>
              <a:off x="7286000" y="4104850"/>
              <a:ext cx="18060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Black"/>
                  <a:ea typeface="Lato Black"/>
                  <a:cs typeface="Lato Black"/>
                  <a:sym typeface="Lato Black"/>
                </a:rPr>
                <a:t>Networking Opportunities</a:t>
              </a:r>
              <a:endParaRPr sz="700">
                <a:latin typeface="Lato Black"/>
                <a:ea typeface="Lato Black"/>
                <a:cs typeface="Lato Black"/>
                <a:sym typeface="Lato Black"/>
              </a:endParaRPr>
            </a:p>
          </p:txBody>
        </p:sp>
        <p:cxnSp>
          <p:nvCxnSpPr>
            <p:cNvPr id="234" name="Google Shape;234;p30"/>
            <p:cNvCxnSpPr/>
            <p:nvPr/>
          </p:nvCxnSpPr>
          <p:spPr>
            <a:xfrm>
              <a:off x="7328938" y="4740525"/>
              <a:ext cx="1601100" cy="0"/>
            </a:xfrm>
            <a:prstGeom prst="straightConnector1">
              <a:avLst/>
            </a:prstGeom>
            <a:noFill/>
            <a:ln cap="flat" cmpd="sng" w="19050">
              <a:solidFill>
                <a:schemeClr val="dk2"/>
              </a:solidFill>
              <a:prstDash val="solid"/>
              <a:round/>
              <a:headEnd len="med" w="med" type="none"/>
              <a:tailEnd len="med" w="med" type="triangle"/>
            </a:ln>
          </p:spPr>
        </p:cxnSp>
        <p:sp>
          <p:nvSpPr>
            <p:cNvPr id="235" name="Google Shape;235;p30"/>
            <p:cNvSpPr txBox="1"/>
            <p:nvPr/>
          </p:nvSpPr>
          <p:spPr>
            <a:xfrm>
              <a:off x="7237638" y="4740525"/>
              <a:ext cx="1579200" cy="2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latin typeface="Lato"/>
                  <a:ea typeface="Lato"/>
                  <a:cs typeface="Lato"/>
                  <a:sym typeface="Lato"/>
                </a:rPr>
                <a:t>Not</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Important</a:t>
              </a:r>
              <a:endParaRPr b="1" sz="700">
                <a:latin typeface="Lato"/>
                <a:ea typeface="Lato"/>
                <a:cs typeface="Lato"/>
                <a:sym typeface="Lato"/>
              </a:endParaRPr>
            </a:p>
          </p:txBody>
        </p:sp>
        <p:sp>
          <p:nvSpPr>
            <p:cNvPr id="236" name="Google Shape;236;p30"/>
            <p:cNvSpPr txBox="1"/>
            <p:nvPr/>
          </p:nvSpPr>
          <p:spPr>
            <a:xfrm>
              <a:off x="8125962" y="4740525"/>
              <a:ext cx="861300" cy="209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700">
                  <a:latin typeface="Lato"/>
                  <a:ea typeface="Lato"/>
                  <a:cs typeface="Lato"/>
                  <a:sym typeface="Lato"/>
                </a:rPr>
                <a:t>Very</a:t>
              </a:r>
              <a:endParaRPr b="1" sz="700">
                <a:latin typeface="Lato"/>
                <a:ea typeface="Lato"/>
                <a:cs typeface="Lato"/>
                <a:sym typeface="Lato"/>
              </a:endParaRPr>
            </a:p>
            <a:p>
              <a:pPr indent="0" lvl="0" marL="0" rtl="0" algn="r">
                <a:spcBef>
                  <a:spcPts val="0"/>
                </a:spcBef>
                <a:spcAft>
                  <a:spcPts val="0"/>
                </a:spcAft>
                <a:buNone/>
              </a:pPr>
              <a:r>
                <a:rPr b="1" lang="en" sz="700">
                  <a:latin typeface="Lato"/>
                  <a:ea typeface="Lato"/>
                  <a:cs typeface="Lato"/>
                  <a:sym typeface="Lato"/>
                </a:rPr>
                <a:t>Important</a:t>
              </a:r>
              <a:endParaRPr b="1" sz="700">
                <a:latin typeface="Lato"/>
                <a:ea typeface="Lato"/>
                <a:cs typeface="Lato"/>
                <a:sym typeface="Lato"/>
              </a:endParaRPr>
            </a:p>
          </p:txBody>
        </p:sp>
        <p:cxnSp>
          <p:nvCxnSpPr>
            <p:cNvPr id="237" name="Google Shape;237;p30"/>
            <p:cNvCxnSpPr/>
            <p:nvPr/>
          </p:nvCxnSpPr>
          <p:spPr>
            <a:xfrm>
              <a:off x="7182188" y="3171475"/>
              <a:ext cx="1896000" cy="0"/>
            </a:xfrm>
            <a:prstGeom prst="straightConnector1">
              <a:avLst/>
            </a:prstGeom>
            <a:noFill/>
            <a:ln cap="flat" cmpd="sng" w="9525">
              <a:solidFill>
                <a:schemeClr val="dk2"/>
              </a:solidFill>
              <a:prstDash val="dot"/>
              <a:round/>
              <a:headEnd len="med" w="med" type="none"/>
              <a:tailEnd len="med" w="med" type="none"/>
            </a:ln>
          </p:spPr>
        </p:cxnSp>
        <p:cxnSp>
          <p:nvCxnSpPr>
            <p:cNvPr id="238" name="Google Shape;238;p30"/>
            <p:cNvCxnSpPr/>
            <p:nvPr/>
          </p:nvCxnSpPr>
          <p:spPr>
            <a:xfrm>
              <a:off x="7177213" y="1755825"/>
              <a:ext cx="1896000" cy="0"/>
            </a:xfrm>
            <a:prstGeom prst="straightConnector1">
              <a:avLst/>
            </a:prstGeom>
            <a:noFill/>
            <a:ln cap="flat" cmpd="sng" w="9525">
              <a:solidFill>
                <a:schemeClr val="dk2"/>
              </a:solidFill>
              <a:prstDash val="dot"/>
              <a:round/>
              <a:headEnd len="med" w="med" type="none"/>
              <a:tailEnd len="med" w="med" type="none"/>
            </a:ln>
          </p:spPr>
        </p:cxnSp>
        <p:pic>
          <p:nvPicPr>
            <p:cNvPr id="239" name="Google Shape;239;p30" title="Chart"/>
            <p:cNvPicPr preferRelativeResize="0"/>
            <p:nvPr/>
          </p:nvPicPr>
          <p:blipFill>
            <a:blip r:embed="rId3">
              <a:alphaModFix/>
            </a:blip>
            <a:stretch>
              <a:fillRect/>
            </a:stretch>
          </p:blipFill>
          <p:spPr>
            <a:xfrm>
              <a:off x="7155612" y="192633"/>
              <a:ext cx="955875" cy="589492"/>
            </a:xfrm>
            <a:prstGeom prst="rect">
              <a:avLst/>
            </a:prstGeom>
            <a:noFill/>
            <a:ln>
              <a:noFill/>
            </a:ln>
          </p:spPr>
        </p:pic>
        <p:pic>
          <p:nvPicPr>
            <p:cNvPr id="240" name="Google Shape;240;p30" title="Chart"/>
            <p:cNvPicPr preferRelativeResize="0"/>
            <p:nvPr/>
          </p:nvPicPr>
          <p:blipFill>
            <a:blip r:embed="rId4">
              <a:alphaModFix/>
            </a:blip>
            <a:stretch>
              <a:fillRect/>
            </a:stretch>
          </p:blipFill>
          <p:spPr>
            <a:xfrm>
              <a:off x="7070420" y="849163"/>
              <a:ext cx="1058130" cy="652550"/>
            </a:xfrm>
            <a:prstGeom prst="rect">
              <a:avLst/>
            </a:prstGeom>
            <a:noFill/>
            <a:ln>
              <a:noFill/>
            </a:ln>
          </p:spPr>
        </p:pic>
        <p:pic>
          <p:nvPicPr>
            <p:cNvPr id="241" name="Google Shape;241;p30" title="Chart"/>
            <p:cNvPicPr preferRelativeResize="0"/>
            <p:nvPr/>
          </p:nvPicPr>
          <p:blipFill rotWithShape="1">
            <a:blip r:embed="rId5">
              <a:alphaModFix/>
            </a:blip>
            <a:srcRect b="0" l="23687" r="0" t="0"/>
            <a:stretch/>
          </p:blipFill>
          <p:spPr>
            <a:xfrm>
              <a:off x="7310649" y="2034450"/>
              <a:ext cx="1401475" cy="1134200"/>
            </a:xfrm>
            <a:prstGeom prst="rect">
              <a:avLst/>
            </a:prstGeom>
            <a:noFill/>
            <a:ln>
              <a:noFill/>
            </a:ln>
          </p:spPr>
        </p:pic>
        <p:sp>
          <p:nvSpPr>
            <p:cNvPr id="242" name="Google Shape;242;p30"/>
            <p:cNvSpPr txBox="1"/>
            <p:nvPr/>
          </p:nvSpPr>
          <p:spPr>
            <a:xfrm>
              <a:off x="7225875" y="2151400"/>
              <a:ext cx="13032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FFFFFF"/>
                  </a:solidFill>
                  <a:latin typeface="Lato"/>
                  <a:ea typeface="Lato"/>
                  <a:cs typeface="Lato"/>
                  <a:sym typeface="Lato"/>
                </a:rPr>
                <a:t> UX Researcher </a:t>
              </a:r>
              <a:r>
                <a:rPr lang="en" sz="700">
                  <a:solidFill>
                    <a:srgbClr val="FFFFFF"/>
                  </a:solidFill>
                  <a:latin typeface="Lato"/>
                  <a:ea typeface="Lato"/>
                  <a:cs typeface="Lato"/>
                  <a:sym typeface="Lato"/>
                </a:rPr>
                <a:t>34%</a:t>
              </a:r>
              <a:endParaRPr sz="700">
                <a:solidFill>
                  <a:srgbClr val="FFFFFF"/>
                </a:solidFill>
                <a:latin typeface="Lato"/>
                <a:ea typeface="Lato"/>
                <a:cs typeface="Lato"/>
                <a:sym typeface="Lato"/>
              </a:endParaRPr>
            </a:p>
          </p:txBody>
        </p:sp>
        <p:sp>
          <p:nvSpPr>
            <p:cNvPr id="243" name="Google Shape;243;p30"/>
            <p:cNvSpPr txBox="1"/>
            <p:nvPr/>
          </p:nvSpPr>
          <p:spPr>
            <a:xfrm>
              <a:off x="7243975" y="2768975"/>
              <a:ext cx="13509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FFFFFF"/>
                  </a:solidFill>
                  <a:latin typeface="Lato"/>
                  <a:ea typeface="Lato"/>
                  <a:cs typeface="Lato"/>
                  <a:sym typeface="Lato"/>
                </a:rPr>
                <a:t>Senior UX Rese</a:t>
              </a:r>
              <a:r>
                <a:rPr b="1" lang="en" sz="700">
                  <a:latin typeface="Lato"/>
                  <a:ea typeface="Lato"/>
                  <a:cs typeface="Lato"/>
                  <a:sym typeface="Lato"/>
                </a:rPr>
                <a:t>archer </a:t>
              </a:r>
              <a:r>
                <a:rPr lang="en" sz="700">
                  <a:latin typeface="Lato"/>
                  <a:ea typeface="Lato"/>
                  <a:cs typeface="Lato"/>
                  <a:sym typeface="Lato"/>
                </a:rPr>
                <a:t>16%</a:t>
              </a:r>
              <a:endParaRPr sz="700">
                <a:latin typeface="Lato"/>
                <a:ea typeface="Lato"/>
                <a:cs typeface="Lato"/>
                <a:sym typeface="Lato"/>
              </a:endParaRPr>
            </a:p>
          </p:txBody>
        </p:sp>
        <p:sp>
          <p:nvSpPr>
            <p:cNvPr id="244" name="Google Shape;244;p30"/>
            <p:cNvSpPr txBox="1"/>
            <p:nvPr/>
          </p:nvSpPr>
          <p:spPr>
            <a:xfrm>
              <a:off x="7243975" y="2460175"/>
              <a:ext cx="13509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FFFFFF"/>
                  </a:solidFill>
                  <a:latin typeface="Lato"/>
                  <a:ea typeface="Lato"/>
                  <a:cs typeface="Lato"/>
                  <a:sym typeface="Lato"/>
                </a:rPr>
                <a:t>UX Designer </a:t>
              </a:r>
              <a:r>
                <a:rPr b="1" lang="en" sz="600">
                  <a:solidFill>
                    <a:srgbClr val="FFFFFF"/>
                  </a:solidFill>
                  <a:latin typeface="Lato"/>
                  <a:ea typeface="Lato"/>
                  <a:cs typeface="Lato"/>
                  <a:sym typeface="Lato"/>
                </a:rPr>
                <a:t> </a:t>
              </a:r>
              <a:r>
                <a:rPr lang="en" sz="600">
                  <a:solidFill>
                    <a:srgbClr val="FFFFFF"/>
                  </a:solidFill>
                  <a:latin typeface="Lato"/>
                  <a:ea typeface="Lato"/>
                  <a:cs typeface="Lato"/>
                  <a:sym typeface="Lato"/>
                </a:rPr>
                <a:t>18%</a:t>
              </a:r>
              <a:endParaRPr sz="600">
                <a:solidFill>
                  <a:srgbClr val="FFFFFF"/>
                </a:solidFill>
                <a:latin typeface="Lato"/>
                <a:ea typeface="Lato"/>
                <a:cs typeface="Lato"/>
                <a:sym typeface="Lato"/>
              </a:endParaRPr>
            </a:p>
          </p:txBody>
        </p:sp>
        <p:pic>
          <p:nvPicPr>
            <p:cNvPr id="245" name="Google Shape;245;p30" title="Chart"/>
            <p:cNvPicPr preferRelativeResize="0"/>
            <p:nvPr/>
          </p:nvPicPr>
          <p:blipFill rotWithShape="1">
            <a:blip r:embed="rId6">
              <a:alphaModFix/>
            </a:blip>
            <a:srcRect b="23553" l="23447" r="0" t="0"/>
            <a:stretch/>
          </p:blipFill>
          <p:spPr>
            <a:xfrm>
              <a:off x="7339725" y="3168650"/>
              <a:ext cx="1647525" cy="1482151"/>
            </a:xfrm>
            <a:prstGeom prst="rect">
              <a:avLst/>
            </a:prstGeom>
            <a:noFill/>
            <a:ln>
              <a:noFill/>
            </a:ln>
          </p:spPr>
        </p:pic>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1"/>
          <p:cNvSpPr txBox="1"/>
          <p:nvPr/>
        </p:nvSpPr>
        <p:spPr>
          <a:xfrm>
            <a:off x="108575" y="170625"/>
            <a:ext cx="5568900" cy="4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Raleway ExtraBold"/>
              <a:ea typeface="Raleway ExtraBold"/>
              <a:cs typeface="Raleway ExtraBold"/>
              <a:sym typeface="Raleway ExtraBold"/>
            </a:endParaRPr>
          </a:p>
          <a:p>
            <a:pPr indent="0" lvl="0" marL="0" rtl="0" algn="l">
              <a:spcBef>
                <a:spcPts val="0"/>
              </a:spcBef>
              <a:spcAft>
                <a:spcPts val="0"/>
              </a:spcAft>
              <a:buNone/>
            </a:pPr>
            <a:r>
              <a:t/>
            </a:r>
            <a:endParaRPr>
              <a:latin typeface="Raleway ExtraLight"/>
              <a:ea typeface="Raleway ExtraLight"/>
              <a:cs typeface="Raleway ExtraLight"/>
              <a:sym typeface="Raleway ExtraLight"/>
            </a:endParaRPr>
          </a:p>
        </p:txBody>
      </p:sp>
      <p:sp>
        <p:nvSpPr>
          <p:cNvPr id="251" name="Google Shape;251;p31"/>
          <p:cNvSpPr txBox="1"/>
          <p:nvPr>
            <p:ph idx="2" type="body"/>
          </p:nvPr>
        </p:nvSpPr>
        <p:spPr>
          <a:xfrm>
            <a:off x="4953300" y="246825"/>
            <a:ext cx="3952800" cy="3025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Education: </a:t>
            </a:r>
            <a:r>
              <a:rPr lang="en" sz="1400"/>
              <a:t>P</a:t>
            </a:r>
            <a:r>
              <a:rPr lang="en" sz="1400"/>
              <a:t>rimarily learned research through industry workshops and university classes. They rely on reading blogs/books and attending conferences and watching videos of talks to learn</a:t>
            </a:r>
            <a:endParaRPr sz="1400"/>
          </a:p>
          <a:p>
            <a:pPr indent="-317500" lvl="0" marL="457200" rtl="0" algn="l">
              <a:spcBef>
                <a:spcPts val="1000"/>
              </a:spcBef>
              <a:spcAft>
                <a:spcPts val="0"/>
              </a:spcAft>
              <a:buSzPts val="1400"/>
              <a:buChar char="●"/>
            </a:pPr>
            <a:r>
              <a:rPr b="1" lang="en" sz="1400"/>
              <a:t>Research Methods:</a:t>
            </a:r>
            <a:r>
              <a:rPr lang="en" sz="1400"/>
              <a:t> H</a:t>
            </a:r>
            <a:r>
              <a:rPr lang="en" sz="1400"/>
              <a:t>ave a breadth of experience in qualitative and quantitative methods and mixed method research</a:t>
            </a:r>
            <a:endParaRPr sz="1400"/>
          </a:p>
          <a:p>
            <a:pPr indent="-317500" lvl="0" marL="457200" rtl="0" algn="l">
              <a:spcBef>
                <a:spcPts val="1000"/>
              </a:spcBef>
              <a:spcAft>
                <a:spcPts val="0"/>
              </a:spcAft>
              <a:buSzPts val="1400"/>
              <a:buChar char="●"/>
            </a:pPr>
            <a:r>
              <a:rPr b="1" lang="en" sz="1400"/>
              <a:t>Conference Content: </a:t>
            </a:r>
            <a:r>
              <a:rPr lang="en" sz="1400"/>
              <a:t>They are seeking research conference offerings in an intimate setting across multiple disciplines (academic/non-academic, various industries, multiple role perspectives) that include best practices, methods, and research in organizations. It is important that they be able to apply learnings into their work immediately</a:t>
            </a:r>
            <a:endParaRPr sz="1400"/>
          </a:p>
          <a:p>
            <a:pPr indent="0" lvl="0" marL="0" rtl="0" algn="l">
              <a:spcBef>
                <a:spcPts val="1000"/>
              </a:spcBef>
              <a:spcAft>
                <a:spcPts val="1000"/>
              </a:spcAft>
              <a:buNone/>
            </a:pPr>
            <a:r>
              <a:t/>
            </a:r>
            <a:endParaRPr b="1" sz="1400"/>
          </a:p>
        </p:txBody>
      </p:sp>
      <p:sp>
        <p:nvSpPr>
          <p:cNvPr id="252" name="Google Shape;252;p3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600">
                <a:solidFill>
                  <a:srgbClr val="000000"/>
                </a:solidFill>
                <a:latin typeface="Raleway ExtraBold"/>
                <a:ea typeface="Raleway ExtraBold"/>
                <a:cs typeface="Raleway ExtraBold"/>
                <a:sym typeface="Raleway ExtraBold"/>
              </a:rPr>
              <a:t>Findings About </a:t>
            </a:r>
            <a:endParaRPr b="0" sz="1600">
              <a:solidFill>
                <a:srgbClr val="000000"/>
              </a:solidFill>
              <a:latin typeface="Raleway ExtraBold"/>
              <a:ea typeface="Raleway ExtraBold"/>
              <a:cs typeface="Raleway ExtraBold"/>
              <a:sym typeface="Raleway ExtraBold"/>
            </a:endParaRPr>
          </a:p>
          <a:p>
            <a:pPr indent="0" lvl="0" marL="0" rtl="0" algn="l">
              <a:spcBef>
                <a:spcPts val="0"/>
              </a:spcBef>
              <a:spcAft>
                <a:spcPts val="0"/>
              </a:spcAft>
              <a:buNone/>
            </a:pPr>
            <a:r>
              <a:rPr b="0" lang="en" sz="1600">
                <a:solidFill>
                  <a:srgbClr val="000000"/>
                </a:solidFill>
                <a:latin typeface="Raleway ExtraBold"/>
                <a:ea typeface="Raleway ExtraBold"/>
                <a:cs typeface="Raleway ExtraBold"/>
                <a:sym typeface="Raleway ExtraBold"/>
              </a:rPr>
              <a:t>Somewhat Experienced Researchers &amp; Designers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Team</a:t>
            </a:r>
            <a:endParaRPr/>
          </a:p>
        </p:txBody>
      </p:sp>
      <p:sp>
        <p:nvSpPr>
          <p:cNvPr id="93" name="Google Shape;93;p14"/>
          <p:cNvSpPr txBox="1"/>
          <p:nvPr>
            <p:ph idx="1" type="body"/>
          </p:nvPr>
        </p:nvSpPr>
        <p:spPr>
          <a:xfrm>
            <a:off x="3338550" y="2078875"/>
            <a:ext cx="25650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Stakeholders</a:t>
            </a:r>
            <a:endParaRPr b="1" sz="1600"/>
          </a:p>
          <a:p>
            <a:pPr indent="-330200" lvl="0" marL="457200" rtl="0" algn="l">
              <a:spcBef>
                <a:spcPts val="1600"/>
              </a:spcBef>
              <a:spcAft>
                <a:spcPts val="0"/>
              </a:spcAft>
              <a:buSzPts val="1600"/>
              <a:buChar char="●"/>
            </a:pPr>
            <a:r>
              <a:rPr lang="en" sz="1600"/>
              <a:t>Lou Rosenfeld</a:t>
            </a:r>
            <a:endParaRPr sz="1600"/>
          </a:p>
          <a:p>
            <a:pPr indent="-330200" lvl="0" marL="457200" rtl="0" algn="l">
              <a:spcBef>
                <a:spcPts val="0"/>
              </a:spcBef>
              <a:spcAft>
                <a:spcPts val="0"/>
              </a:spcAft>
              <a:buSzPts val="1600"/>
              <a:buChar char="●"/>
            </a:pPr>
            <a:r>
              <a:rPr lang="en" sz="1600"/>
              <a:t>Natalie Hanson</a:t>
            </a:r>
            <a:endParaRPr sz="1600"/>
          </a:p>
          <a:p>
            <a:pPr indent="-330200" lvl="0" marL="457200" rtl="0" algn="l">
              <a:spcBef>
                <a:spcPts val="0"/>
              </a:spcBef>
              <a:spcAft>
                <a:spcPts val="0"/>
              </a:spcAft>
              <a:buSzPts val="1600"/>
              <a:buChar char="●"/>
            </a:pPr>
            <a:r>
              <a:rPr lang="en" sz="1600"/>
              <a:t>Steve Portigal</a:t>
            </a:r>
            <a:endParaRPr sz="1600"/>
          </a:p>
        </p:txBody>
      </p:sp>
      <p:sp>
        <p:nvSpPr>
          <p:cNvPr id="94" name="Google Shape;94;p14"/>
          <p:cNvSpPr txBox="1"/>
          <p:nvPr>
            <p:ph idx="1" type="body"/>
          </p:nvPr>
        </p:nvSpPr>
        <p:spPr>
          <a:xfrm>
            <a:off x="729450" y="2078875"/>
            <a:ext cx="25650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Research Team</a:t>
            </a:r>
            <a:endParaRPr b="1" sz="1600"/>
          </a:p>
          <a:p>
            <a:pPr indent="-330200" lvl="0" marL="457200" rtl="0" algn="l">
              <a:spcBef>
                <a:spcPts val="1600"/>
              </a:spcBef>
              <a:spcAft>
                <a:spcPts val="0"/>
              </a:spcAft>
              <a:buSzPts val="1600"/>
              <a:buChar char="●"/>
            </a:pPr>
            <a:r>
              <a:rPr lang="en" sz="1600"/>
              <a:t>Abby Covert</a:t>
            </a:r>
            <a:endParaRPr sz="1600"/>
          </a:p>
          <a:p>
            <a:pPr indent="-330200" lvl="0" marL="457200" rtl="0" algn="l">
              <a:spcBef>
                <a:spcPts val="0"/>
              </a:spcBef>
              <a:spcAft>
                <a:spcPts val="0"/>
              </a:spcAft>
              <a:buSzPts val="1600"/>
              <a:buChar char="●"/>
            </a:pPr>
            <a:r>
              <a:rPr lang="en" sz="1600"/>
              <a:t>Rocio Werner</a:t>
            </a:r>
            <a:endParaRPr sz="1600"/>
          </a:p>
          <a:p>
            <a:pPr indent="-330200" lvl="0" marL="457200" rtl="0" algn="l">
              <a:spcBef>
                <a:spcPts val="0"/>
              </a:spcBef>
              <a:spcAft>
                <a:spcPts val="0"/>
              </a:spcAft>
              <a:buSzPts val="1600"/>
              <a:buChar char="●"/>
            </a:pPr>
            <a:r>
              <a:rPr lang="en" sz="1600"/>
              <a:t>Trisha Thommi </a:t>
            </a:r>
            <a:endParaRPr sz="1600"/>
          </a:p>
          <a:p>
            <a:pPr indent="-330200" lvl="0" marL="457200" rtl="0" algn="l">
              <a:spcBef>
                <a:spcPts val="0"/>
              </a:spcBef>
              <a:spcAft>
                <a:spcPts val="0"/>
              </a:spcAft>
              <a:buSzPts val="1600"/>
              <a:buChar char="●"/>
            </a:pPr>
            <a:r>
              <a:rPr lang="en" sz="1600"/>
              <a:t>Neil Mejia</a:t>
            </a:r>
            <a:endParaRPr sz="1600"/>
          </a:p>
          <a:p>
            <a:pPr indent="-330200" lvl="0" marL="457200" rtl="0" algn="l">
              <a:spcBef>
                <a:spcPts val="0"/>
              </a:spcBef>
              <a:spcAft>
                <a:spcPts val="0"/>
              </a:spcAft>
              <a:buSzPts val="1600"/>
              <a:buChar char="●"/>
            </a:pPr>
            <a:r>
              <a:rPr lang="en" sz="1600"/>
              <a:t>Johann Sarmiento</a:t>
            </a:r>
            <a:endParaRPr sz="1600"/>
          </a:p>
          <a:p>
            <a:pPr indent="-330200" lvl="0" marL="457200" rtl="0" algn="l">
              <a:spcBef>
                <a:spcPts val="0"/>
              </a:spcBef>
              <a:spcAft>
                <a:spcPts val="0"/>
              </a:spcAft>
              <a:buSzPts val="1600"/>
              <a:buChar char="●"/>
            </a:pPr>
            <a:r>
              <a:rPr lang="en" sz="1600"/>
              <a:t>Sean Oslin</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2"/>
          <p:cNvSpPr txBox="1"/>
          <p:nvPr/>
        </p:nvSpPr>
        <p:spPr>
          <a:xfrm>
            <a:off x="108575" y="170625"/>
            <a:ext cx="5748000" cy="9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aleway ExtraBold"/>
                <a:ea typeface="Raleway ExtraBold"/>
                <a:cs typeface="Raleway ExtraBold"/>
                <a:sym typeface="Raleway ExtraBold"/>
              </a:rPr>
              <a:t>Less Experienced </a:t>
            </a:r>
            <a:r>
              <a:rPr lang="en" sz="1600">
                <a:latin typeface="Raleway ExtraBold"/>
                <a:ea typeface="Raleway ExtraBold"/>
                <a:cs typeface="Raleway ExtraBold"/>
                <a:sym typeface="Raleway ExtraBold"/>
              </a:rPr>
              <a:t>Researchers</a:t>
            </a:r>
            <a:endParaRPr sz="1600">
              <a:latin typeface="Raleway ExtraBold"/>
              <a:ea typeface="Raleway ExtraBold"/>
              <a:cs typeface="Raleway ExtraBold"/>
              <a:sym typeface="Raleway ExtraBold"/>
            </a:endParaRPr>
          </a:p>
          <a:p>
            <a:pPr indent="0" lvl="0" marL="0" rtl="0" algn="l">
              <a:spcBef>
                <a:spcPts val="0"/>
              </a:spcBef>
              <a:spcAft>
                <a:spcPts val="0"/>
              </a:spcAft>
              <a:buNone/>
            </a:pPr>
            <a:r>
              <a:rPr lang="en" sz="1300">
                <a:latin typeface="Raleway ExtraLight"/>
                <a:ea typeface="Raleway ExtraLight"/>
                <a:cs typeface="Raleway ExtraLight"/>
                <a:sym typeface="Raleway ExtraLight"/>
              </a:rPr>
              <a:t>Individual Contributors and Managers from a variety of organization sizes who are not as experienced in conducting research.</a:t>
            </a:r>
            <a:endParaRPr sz="1300">
              <a:latin typeface="Raleway ExtraLight"/>
              <a:ea typeface="Raleway ExtraLight"/>
              <a:cs typeface="Raleway ExtraLight"/>
              <a:sym typeface="Raleway ExtraLight"/>
            </a:endParaRPr>
          </a:p>
        </p:txBody>
      </p:sp>
      <p:sp>
        <p:nvSpPr>
          <p:cNvPr id="258" name="Google Shape;258;p32"/>
          <p:cNvSpPr txBox="1"/>
          <p:nvPr/>
        </p:nvSpPr>
        <p:spPr>
          <a:xfrm>
            <a:off x="108575" y="1114150"/>
            <a:ext cx="2463600" cy="37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What </a:t>
            </a:r>
            <a:r>
              <a:rPr b="1" lang="en" sz="1000">
                <a:latin typeface="Lato"/>
                <a:ea typeface="Lato"/>
                <a:cs typeface="Lato"/>
                <a:sym typeface="Lato"/>
              </a:rPr>
              <a:t>factors</a:t>
            </a:r>
            <a:r>
              <a:rPr lang="en" sz="1000">
                <a:latin typeface="Lato"/>
                <a:ea typeface="Lato"/>
                <a:cs typeface="Lato"/>
                <a:sym typeface="Lato"/>
              </a:rPr>
              <a:t> are most important to this person when deciding whether to attend a conference about research?</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Topics</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Session format (tie)</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Ability to pay (tie)</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Diversity of speakers</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Which </a:t>
            </a:r>
            <a:r>
              <a:rPr b="1" lang="en" sz="1000">
                <a:latin typeface="Lato"/>
                <a:ea typeface="Lato"/>
                <a:cs typeface="Lato"/>
                <a:sym typeface="Lato"/>
              </a:rPr>
              <a:t>types of sessions </a:t>
            </a:r>
            <a:r>
              <a:rPr lang="en" sz="1000">
                <a:latin typeface="Lato"/>
                <a:ea typeface="Lato"/>
                <a:cs typeface="Lato"/>
                <a:sym typeface="Lato"/>
              </a:rPr>
              <a:t>are most important  for this person?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Workshops</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Keynotes</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Discussion circles/topic tables</a:t>
            </a:r>
            <a:endParaRPr sz="1000">
              <a:latin typeface="Lato"/>
              <a:ea typeface="Lato"/>
              <a:cs typeface="Lato"/>
              <a:sym typeface="Lato"/>
            </a:endParaRPr>
          </a:p>
        </p:txBody>
      </p:sp>
      <p:sp>
        <p:nvSpPr>
          <p:cNvPr id="259" name="Google Shape;259;p32"/>
          <p:cNvSpPr txBox="1"/>
          <p:nvPr/>
        </p:nvSpPr>
        <p:spPr>
          <a:xfrm>
            <a:off x="2690425" y="1114150"/>
            <a:ext cx="2011500" cy="37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What</a:t>
            </a:r>
            <a:r>
              <a:rPr b="1" lang="en" sz="1000">
                <a:latin typeface="Lato"/>
                <a:ea typeface="Lato"/>
                <a:cs typeface="Lato"/>
                <a:sym typeface="Lato"/>
              </a:rPr>
              <a:t> topics </a:t>
            </a:r>
            <a:r>
              <a:rPr lang="en" sz="1000">
                <a:latin typeface="Lato"/>
                <a:ea typeface="Lato"/>
                <a:cs typeface="Lato"/>
                <a:sym typeface="Lato"/>
              </a:rPr>
              <a:t>would they be most attracted to at a conference about research?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Methods &amp; best practices</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Analysis &amp; synthesis</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t/>
            </a:r>
            <a:endParaRPr b="1" sz="1000">
              <a:latin typeface="Lato"/>
              <a:ea typeface="Lato"/>
              <a:cs typeface="Lato"/>
              <a:sym typeface="Lato"/>
            </a:endParaRPr>
          </a:p>
          <a:p>
            <a:pPr indent="0" lvl="0" marL="0" rtl="0" algn="l">
              <a:spcBef>
                <a:spcPts val="0"/>
              </a:spcBef>
              <a:spcAft>
                <a:spcPts val="0"/>
              </a:spcAft>
              <a:buNone/>
            </a:pPr>
            <a:r>
              <a:t/>
            </a:r>
            <a:endParaRPr b="1" sz="1000">
              <a:latin typeface="Lato"/>
              <a:ea typeface="Lato"/>
              <a:cs typeface="Lato"/>
              <a:sym typeface="Lato"/>
            </a:endParaRPr>
          </a:p>
          <a:p>
            <a:pPr indent="0" lvl="0" marL="0" rtl="0" algn="l">
              <a:spcBef>
                <a:spcPts val="0"/>
              </a:spcBef>
              <a:spcAft>
                <a:spcPts val="0"/>
              </a:spcAft>
              <a:buNone/>
            </a:pPr>
            <a:r>
              <a:t/>
            </a:r>
            <a:endParaRPr b="1" sz="1000">
              <a:latin typeface="Lato"/>
              <a:ea typeface="Lato"/>
              <a:cs typeface="Lato"/>
              <a:sym typeface="Lato"/>
            </a:endParaRPr>
          </a:p>
          <a:p>
            <a:pPr indent="0" lvl="0" marL="0" rtl="0" algn="l">
              <a:spcBef>
                <a:spcPts val="0"/>
              </a:spcBef>
              <a:spcAft>
                <a:spcPts val="0"/>
              </a:spcAft>
              <a:buNone/>
            </a:pPr>
            <a:r>
              <a:t/>
            </a:r>
            <a:endParaRPr b="1" sz="1000">
              <a:latin typeface="Lato"/>
              <a:ea typeface="Lato"/>
              <a:cs typeface="Lato"/>
              <a:sym typeface="Lato"/>
            </a:endParaRPr>
          </a:p>
          <a:p>
            <a:pPr indent="0" lvl="0" marL="0" rtl="0" algn="l">
              <a:spcBef>
                <a:spcPts val="0"/>
              </a:spcBef>
              <a:spcAft>
                <a:spcPts val="0"/>
              </a:spcAft>
              <a:buNone/>
            </a:pPr>
            <a:r>
              <a:rPr b="1" lang="en" sz="1000">
                <a:latin typeface="Lato"/>
                <a:ea typeface="Lato"/>
                <a:cs typeface="Lato"/>
                <a:sym typeface="Lato"/>
              </a:rPr>
              <a:t>Who</a:t>
            </a:r>
            <a:r>
              <a:rPr lang="en" sz="1000">
                <a:latin typeface="Lato"/>
                <a:ea typeface="Lato"/>
                <a:cs typeface="Lato"/>
                <a:sym typeface="Lato"/>
              </a:rPr>
              <a:t> would they expect to see at a conference about research?</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Large organizations</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Multidisciplinary</a:t>
            </a:r>
            <a:endParaRPr sz="1000">
              <a:latin typeface="Lato"/>
              <a:ea typeface="Lato"/>
              <a:cs typeface="Lato"/>
              <a:sym typeface="Lato"/>
            </a:endParaRPr>
          </a:p>
        </p:txBody>
      </p:sp>
      <p:sp>
        <p:nvSpPr>
          <p:cNvPr id="260" name="Google Shape;260;p32"/>
          <p:cNvSpPr txBox="1"/>
          <p:nvPr/>
        </p:nvSpPr>
        <p:spPr>
          <a:xfrm>
            <a:off x="4946575" y="1114150"/>
            <a:ext cx="2148000" cy="37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What </a:t>
            </a:r>
            <a:r>
              <a:rPr b="1" lang="en" sz="1000">
                <a:latin typeface="Lato"/>
                <a:ea typeface="Lato"/>
                <a:cs typeface="Lato"/>
                <a:sym typeface="Lato"/>
              </a:rPr>
              <a:t>advice</a:t>
            </a:r>
            <a:r>
              <a:rPr lang="en" sz="1000">
                <a:latin typeface="Lato"/>
                <a:ea typeface="Lato"/>
                <a:cs typeface="Lato"/>
                <a:sym typeface="Lato"/>
              </a:rPr>
              <a:t> do they have for the Rosenfeld Media team in pursuing a conference about research?</a:t>
            </a:r>
            <a:endParaRPr sz="1000">
              <a:latin typeface="Lato"/>
              <a:ea typeface="Lato"/>
              <a:cs typeface="Lato"/>
              <a:sym typeface="Lato"/>
            </a:endParaRPr>
          </a:p>
          <a:p>
            <a:pPr indent="0" lvl="0" marL="457200" rtl="0" algn="l">
              <a:spcBef>
                <a:spcPts val="0"/>
              </a:spcBef>
              <a:spcAft>
                <a:spcPts val="0"/>
              </a:spcAft>
              <a:buNone/>
            </a:pPr>
            <a:r>
              <a:t/>
            </a:r>
            <a:endParaRPr sz="1000">
              <a:latin typeface="Lato"/>
              <a:ea typeface="Lato"/>
              <a:cs typeface="Lato"/>
              <a:sym typeface="Lato"/>
            </a:endParaRPr>
          </a:p>
          <a:p>
            <a:pPr indent="0" lvl="0" marL="57150" rtl="0" algn="ctr">
              <a:spcBef>
                <a:spcPts val="0"/>
              </a:spcBef>
              <a:spcAft>
                <a:spcPts val="0"/>
              </a:spcAft>
              <a:buNone/>
            </a:pPr>
            <a:r>
              <a:rPr lang="en" sz="1200">
                <a:latin typeface="Merriweather"/>
                <a:ea typeface="Merriweather"/>
                <a:cs typeface="Merriweather"/>
                <a:sym typeface="Merriweather"/>
              </a:rPr>
              <a:t>“Have a wide variety of topics, for people of various levels of experience.”</a:t>
            </a:r>
            <a:endParaRPr sz="1200">
              <a:latin typeface="Merriweather"/>
              <a:ea typeface="Merriweather"/>
              <a:cs typeface="Merriweather"/>
              <a:sym typeface="Merriweather"/>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What </a:t>
            </a:r>
            <a:r>
              <a:rPr b="1" lang="en" sz="1000">
                <a:latin typeface="Lato"/>
                <a:ea typeface="Lato"/>
                <a:cs typeface="Lato"/>
                <a:sym typeface="Lato"/>
              </a:rPr>
              <a:t>types of learning activities </a:t>
            </a:r>
            <a:r>
              <a:rPr lang="en" sz="1000">
                <a:latin typeface="Lato"/>
                <a:ea typeface="Lato"/>
                <a:cs typeface="Lato"/>
                <a:sym typeface="Lato"/>
              </a:rPr>
              <a:t>does this person rely on outside of attending conferences?</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Read blogs and/or books</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Attend a local meetup or talk</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Watch videos of talks</a:t>
            </a:r>
            <a:endParaRPr sz="1000">
              <a:latin typeface="Lato"/>
              <a:ea typeface="Lato"/>
              <a:cs typeface="Lato"/>
              <a:sym typeface="Lato"/>
            </a:endParaRPr>
          </a:p>
          <a:p>
            <a:pPr indent="0" lvl="0" marL="57150" rtl="0" algn="l">
              <a:spcBef>
                <a:spcPts val="0"/>
              </a:spcBef>
              <a:spcAft>
                <a:spcPts val="0"/>
              </a:spcAft>
              <a:buNone/>
            </a:pPr>
            <a:r>
              <a:t/>
            </a:r>
            <a:endParaRPr sz="1000">
              <a:latin typeface="Lato"/>
              <a:ea typeface="Lato"/>
              <a:cs typeface="Lato"/>
              <a:sym typeface="Lato"/>
            </a:endParaRPr>
          </a:p>
        </p:txBody>
      </p:sp>
      <p:grpSp>
        <p:nvGrpSpPr>
          <p:cNvPr id="261" name="Google Shape;261;p32"/>
          <p:cNvGrpSpPr/>
          <p:nvPr/>
        </p:nvGrpSpPr>
        <p:grpSpPr>
          <a:xfrm>
            <a:off x="7132525" y="-10350"/>
            <a:ext cx="2011475" cy="5143500"/>
            <a:chOff x="461125" y="-10350"/>
            <a:chExt cx="2011475" cy="5143500"/>
          </a:xfrm>
        </p:grpSpPr>
        <p:sp>
          <p:nvSpPr>
            <p:cNvPr id="262" name="Google Shape;262;p32"/>
            <p:cNvSpPr/>
            <p:nvPr/>
          </p:nvSpPr>
          <p:spPr>
            <a:xfrm>
              <a:off x="485100" y="-10350"/>
              <a:ext cx="19875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2"/>
            <p:cNvSpPr txBox="1"/>
            <p:nvPr/>
          </p:nvSpPr>
          <p:spPr>
            <a:xfrm>
              <a:off x="595200" y="1796075"/>
              <a:ext cx="1806000" cy="545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000">
                  <a:latin typeface="Lato"/>
                  <a:ea typeface="Lato"/>
                  <a:cs typeface="Lato"/>
                  <a:sym typeface="Lato"/>
                </a:rPr>
                <a:t>Job Titles</a:t>
              </a:r>
              <a:endParaRPr b="1" sz="1000">
                <a:latin typeface="Lato"/>
                <a:ea typeface="Lato"/>
                <a:cs typeface="Lato"/>
                <a:sym typeface="Lato"/>
              </a:endParaRPr>
            </a:p>
            <a:p>
              <a:pPr indent="0" lvl="0" marL="0" rtl="0" algn="l">
                <a:lnSpc>
                  <a:spcPct val="150000"/>
                </a:lnSpc>
                <a:spcBef>
                  <a:spcPts val="0"/>
                </a:spcBef>
                <a:spcAft>
                  <a:spcPts val="0"/>
                </a:spcAft>
                <a:buNone/>
              </a:pPr>
              <a:r>
                <a:t/>
              </a:r>
              <a:endParaRPr sz="1000">
                <a:latin typeface="Lato"/>
                <a:ea typeface="Lato"/>
                <a:cs typeface="Lato"/>
                <a:sym typeface="Lato"/>
              </a:endParaRPr>
            </a:p>
          </p:txBody>
        </p:sp>
        <p:sp>
          <p:nvSpPr>
            <p:cNvPr id="264" name="Google Shape;264;p32"/>
            <p:cNvSpPr txBox="1"/>
            <p:nvPr/>
          </p:nvSpPr>
          <p:spPr>
            <a:xfrm>
              <a:off x="1414375" y="65950"/>
              <a:ext cx="10581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ato"/>
                  <a:ea typeface="Lato"/>
                  <a:cs typeface="Lato"/>
                  <a:sym typeface="Lato"/>
                </a:rPr>
                <a:t>71%</a:t>
              </a:r>
              <a:r>
                <a:rPr lang="en" sz="1800">
                  <a:latin typeface="Lato"/>
                  <a:ea typeface="Lato"/>
                  <a:cs typeface="Lato"/>
                  <a:sym typeface="Lato"/>
                </a:rPr>
                <a:t> </a:t>
              </a:r>
              <a:endParaRPr sz="1800">
                <a:latin typeface="Lato"/>
                <a:ea typeface="Lato"/>
                <a:cs typeface="Lato"/>
                <a:sym typeface="Lato"/>
              </a:endParaRPr>
            </a:p>
            <a:p>
              <a:pPr indent="0" lvl="0" marL="0" rtl="0" algn="l">
                <a:spcBef>
                  <a:spcPts val="0"/>
                </a:spcBef>
                <a:spcAft>
                  <a:spcPts val="0"/>
                </a:spcAft>
                <a:buNone/>
              </a:pPr>
              <a:r>
                <a:rPr lang="en" sz="900">
                  <a:latin typeface="Lato"/>
                  <a:ea typeface="Lato"/>
                  <a:cs typeface="Lato"/>
                  <a:sym typeface="Lato"/>
                </a:rPr>
                <a:t>academically trained in research</a:t>
              </a:r>
              <a:endParaRPr sz="900">
                <a:latin typeface="Lato"/>
                <a:ea typeface="Lato"/>
                <a:cs typeface="Lato"/>
                <a:sym typeface="Lato"/>
              </a:endParaRPr>
            </a:p>
          </p:txBody>
        </p:sp>
        <p:sp>
          <p:nvSpPr>
            <p:cNvPr id="265" name="Google Shape;265;p32"/>
            <p:cNvSpPr txBox="1"/>
            <p:nvPr/>
          </p:nvSpPr>
          <p:spPr>
            <a:xfrm>
              <a:off x="1414500" y="850750"/>
              <a:ext cx="10122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ato"/>
                  <a:ea typeface="Lato"/>
                  <a:cs typeface="Lato"/>
                  <a:sym typeface="Lato"/>
                </a:rPr>
                <a:t>43%</a:t>
              </a:r>
              <a:r>
                <a:rPr lang="en" sz="1800">
                  <a:latin typeface="Lato"/>
                  <a:ea typeface="Lato"/>
                  <a:cs typeface="Lato"/>
                  <a:sym typeface="Lato"/>
                </a:rPr>
                <a:t> </a:t>
              </a:r>
              <a:endParaRPr sz="1800">
                <a:latin typeface="Lato"/>
                <a:ea typeface="Lato"/>
                <a:cs typeface="Lato"/>
                <a:sym typeface="Lato"/>
              </a:endParaRPr>
            </a:p>
            <a:p>
              <a:pPr indent="0" lvl="0" marL="0" rtl="0" algn="l">
                <a:spcBef>
                  <a:spcPts val="0"/>
                </a:spcBef>
                <a:spcAft>
                  <a:spcPts val="0"/>
                </a:spcAft>
                <a:buNone/>
              </a:pPr>
              <a:r>
                <a:rPr lang="en" sz="900">
                  <a:latin typeface="Lato"/>
                  <a:ea typeface="Lato"/>
                  <a:cs typeface="Lato"/>
                  <a:sym typeface="Lato"/>
                </a:rPr>
                <a:t>currently work in large orgs</a:t>
              </a:r>
              <a:endParaRPr sz="900">
                <a:latin typeface="Lato"/>
                <a:ea typeface="Lato"/>
                <a:cs typeface="Lato"/>
                <a:sym typeface="Lato"/>
              </a:endParaRPr>
            </a:p>
          </p:txBody>
        </p:sp>
        <p:sp>
          <p:nvSpPr>
            <p:cNvPr id="266" name="Google Shape;266;p32"/>
            <p:cNvSpPr txBox="1"/>
            <p:nvPr/>
          </p:nvSpPr>
          <p:spPr>
            <a:xfrm>
              <a:off x="630788" y="3205000"/>
              <a:ext cx="18060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Black"/>
                  <a:ea typeface="Lato Black"/>
                  <a:cs typeface="Lato Black"/>
                  <a:sym typeface="Lato Black"/>
                </a:rPr>
                <a:t>Speaker Name Recognition</a:t>
              </a:r>
              <a:endParaRPr sz="700">
                <a:latin typeface="Lato Black"/>
                <a:ea typeface="Lato Black"/>
                <a:cs typeface="Lato Black"/>
                <a:sym typeface="Lato Black"/>
              </a:endParaRPr>
            </a:p>
          </p:txBody>
        </p:sp>
        <p:sp>
          <p:nvSpPr>
            <p:cNvPr id="267" name="Google Shape;267;p32"/>
            <p:cNvSpPr txBox="1"/>
            <p:nvPr/>
          </p:nvSpPr>
          <p:spPr>
            <a:xfrm>
              <a:off x="630788" y="3654925"/>
              <a:ext cx="18060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Black"/>
                  <a:ea typeface="Lato Black"/>
                  <a:cs typeface="Lato Black"/>
                  <a:sym typeface="Lato Black"/>
                </a:rPr>
                <a:t>Diversity of Speakers</a:t>
              </a:r>
              <a:endParaRPr sz="700">
                <a:latin typeface="Lato Black"/>
                <a:ea typeface="Lato Black"/>
                <a:cs typeface="Lato Black"/>
                <a:sym typeface="Lato Black"/>
              </a:endParaRPr>
            </a:p>
          </p:txBody>
        </p:sp>
        <p:sp>
          <p:nvSpPr>
            <p:cNvPr id="268" name="Google Shape;268;p32"/>
            <p:cNvSpPr txBox="1"/>
            <p:nvPr/>
          </p:nvSpPr>
          <p:spPr>
            <a:xfrm>
              <a:off x="630788" y="4104850"/>
              <a:ext cx="18060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Black"/>
                  <a:ea typeface="Lato Black"/>
                  <a:cs typeface="Lato Black"/>
                  <a:sym typeface="Lato Black"/>
                </a:rPr>
                <a:t>Networking Opportunities</a:t>
              </a:r>
              <a:endParaRPr sz="700">
                <a:latin typeface="Lato Black"/>
                <a:ea typeface="Lato Black"/>
                <a:cs typeface="Lato Black"/>
                <a:sym typeface="Lato Black"/>
              </a:endParaRPr>
            </a:p>
          </p:txBody>
        </p:sp>
        <p:cxnSp>
          <p:nvCxnSpPr>
            <p:cNvPr id="269" name="Google Shape;269;p32"/>
            <p:cNvCxnSpPr/>
            <p:nvPr/>
          </p:nvCxnSpPr>
          <p:spPr>
            <a:xfrm>
              <a:off x="673725" y="4740525"/>
              <a:ext cx="1601100" cy="0"/>
            </a:xfrm>
            <a:prstGeom prst="straightConnector1">
              <a:avLst/>
            </a:prstGeom>
            <a:noFill/>
            <a:ln cap="flat" cmpd="sng" w="19050">
              <a:solidFill>
                <a:schemeClr val="dk2"/>
              </a:solidFill>
              <a:prstDash val="solid"/>
              <a:round/>
              <a:headEnd len="med" w="med" type="none"/>
              <a:tailEnd len="med" w="med" type="triangle"/>
            </a:ln>
          </p:spPr>
        </p:cxnSp>
        <p:sp>
          <p:nvSpPr>
            <p:cNvPr id="270" name="Google Shape;270;p32"/>
            <p:cNvSpPr txBox="1"/>
            <p:nvPr/>
          </p:nvSpPr>
          <p:spPr>
            <a:xfrm>
              <a:off x="582425" y="4740525"/>
              <a:ext cx="1579200" cy="2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latin typeface="Lato"/>
                  <a:ea typeface="Lato"/>
                  <a:cs typeface="Lato"/>
                  <a:sym typeface="Lato"/>
                </a:rPr>
                <a:t>Not</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Important</a:t>
              </a:r>
              <a:endParaRPr b="1" sz="700">
                <a:latin typeface="Lato"/>
                <a:ea typeface="Lato"/>
                <a:cs typeface="Lato"/>
                <a:sym typeface="Lato"/>
              </a:endParaRPr>
            </a:p>
          </p:txBody>
        </p:sp>
        <p:sp>
          <p:nvSpPr>
            <p:cNvPr id="271" name="Google Shape;271;p32"/>
            <p:cNvSpPr txBox="1"/>
            <p:nvPr/>
          </p:nvSpPr>
          <p:spPr>
            <a:xfrm>
              <a:off x="1470750" y="4740525"/>
              <a:ext cx="861300" cy="209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700">
                  <a:latin typeface="Lato"/>
                  <a:ea typeface="Lato"/>
                  <a:cs typeface="Lato"/>
                  <a:sym typeface="Lato"/>
                </a:rPr>
                <a:t>Very</a:t>
              </a:r>
              <a:endParaRPr b="1" sz="700">
                <a:latin typeface="Lato"/>
                <a:ea typeface="Lato"/>
                <a:cs typeface="Lato"/>
                <a:sym typeface="Lato"/>
              </a:endParaRPr>
            </a:p>
            <a:p>
              <a:pPr indent="0" lvl="0" marL="0" rtl="0" algn="r">
                <a:spcBef>
                  <a:spcPts val="0"/>
                </a:spcBef>
                <a:spcAft>
                  <a:spcPts val="0"/>
                </a:spcAft>
                <a:buNone/>
              </a:pPr>
              <a:r>
                <a:rPr b="1" lang="en" sz="700">
                  <a:latin typeface="Lato"/>
                  <a:ea typeface="Lato"/>
                  <a:cs typeface="Lato"/>
                  <a:sym typeface="Lato"/>
                </a:rPr>
                <a:t>Important</a:t>
              </a:r>
              <a:endParaRPr b="1" sz="700">
                <a:latin typeface="Lato"/>
                <a:ea typeface="Lato"/>
                <a:cs typeface="Lato"/>
                <a:sym typeface="Lato"/>
              </a:endParaRPr>
            </a:p>
          </p:txBody>
        </p:sp>
        <p:cxnSp>
          <p:nvCxnSpPr>
            <p:cNvPr id="272" name="Google Shape;272;p32"/>
            <p:cNvCxnSpPr/>
            <p:nvPr/>
          </p:nvCxnSpPr>
          <p:spPr>
            <a:xfrm>
              <a:off x="526975" y="3171475"/>
              <a:ext cx="1896000" cy="0"/>
            </a:xfrm>
            <a:prstGeom prst="straightConnector1">
              <a:avLst/>
            </a:prstGeom>
            <a:noFill/>
            <a:ln cap="flat" cmpd="sng" w="9525">
              <a:solidFill>
                <a:schemeClr val="dk2"/>
              </a:solidFill>
              <a:prstDash val="dot"/>
              <a:round/>
              <a:headEnd len="med" w="med" type="none"/>
              <a:tailEnd len="med" w="med" type="none"/>
            </a:ln>
          </p:spPr>
        </p:cxnSp>
        <p:cxnSp>
          <p:nvCxnSpPr>
            <p:cNvPr id="273" name="Google Shape;273;p32"/>
            <p:cNvCxnSpPr/>
            <p:nvPr/>
          </p:nvCxnSpPr>
          <p:spPr>
            <a:xfrm>
              <a:off x="522000" y="1755825"/>
              <a:ext cx="1896000" cy="0"/>
            </a:xfrm>
            <a:prstGeom prst="straightConnector1">
              <a:avLst/>
            </a:prstGeom>
            <a:noFill/>
            <a:ln cap="flat" cmpd="sng" w="9525">
              <a:solidFill>
                <a:schemeClr val="dk2"/>
              </a:solidFill>
              <a:prstDash val="dot"/>
              <a:round/>
              <a:headEnd len="med" w="med" type="none"/>
              <a:tailEnd len="med" w="med" type="none"/>
            </a:ln>
          </p:spPr>
        </p:cxnSp>
        <p:pic>
          <p:nvPicPr>
            <p:cNvPr id="274" name="Google Shape;274;p32" title="Chart"/>
            <p:cNvPicPr preferRelativeResize="0"/>
            <p:nvPr/>
          </p:nvPicPr>
          <p:blipFill>
            <a:blip r:embed="rId3">
              <a:alphaModFix/>
            </a:blip>
            <a:stretch>
              <a:fillRect/>
            </a:stretch>
          </p:blipFill>
          <p:spPr>
            <a:xfrm>
              <a:off x="504525" y="192624"/>
              <a:ext cx="955892" cy="589500"/>
            </a:xfrm>
            <a:prstGeom prst="rect">
              <a:avLst/>
            </a:prstGeom>
            <a:noFill/>
            <a:ln>
              <a:noFill/>
            </a:ln>
          </p:spPr>
        </p:pic>
        <p:pic>
          <p:nvPicPr>
            <p:cNvPr id="275" name="Google Shape;275;p32" title="Chart"/>
            <p:cNvPicPr preferRelativeResize="0"/>
            <p:nvPr/>
          </p:nvPicPr>
          <p:blipFill>
            <a:blip r:embed="rId4">
              <a:alphaModFix/>
            </a:blip>
            <a:stretch>
              <a:fillRect/>
            </a:stretch>
          </p:blipFill>
          <p:spPr>
            <a:xfrm>
              <a:off x="461125" y="863331"/>
              <a:ext cx="1012200" cy="624218"/>
            </a:xfrm>
            <a:prstGeom prst="rect">
              <a:avLst/>
            </a:prstGeom>
            <a:noFill/>
            <a:ln>
              <a:noFill/>
            </a:ln>
          </p:spPr>
        </p:pic>
        <p:pic>
          <p:nvPicPr>
            <p:cNvPr id="276" name="Google Shape;276;p32" title="Chart"/>
            <p:cNvPicPr preferRelativeResize="0"/>
            <p:nvPr/>
          </p:nvPicPr>
          <p:blipFill rotWithShape="1">
            <a:blip r:embed="rId5">
              <a:alphaModFix/>
            </a:blip>
            <a:srcRect b="0" l="23687" r="0" t="0"/>
            <a:stretch/>
          </p:blipFill>
          <p:spPr>
            <a:xfrm>
              <a:off x="665698" y="2034450"/>
              <a:ext cx="1401475" cy="1134200"/>
            </a:xfrm>
            <a:prstGeom prst="rect">
              <a:avLst/>
            </a:prstGeom>
            <a:noFill/>
            <a:ln>
              <a:noFill/>
            </a:ln>
          </p:spPr>
        </p:pic>
        <p:sp>
          <p:nvSpPr>
            <p:cNvPr id="277" name="Google Shape;277;p32"/>
            <p:cNvSpPr txBox="1"/>
            <p:nvPr/>
          </p:nvSpPr>
          <p:spPr>
            <a:xfrm>
              <a:off x="630788" y="2152750"/>
              <a:ext cx="13032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FFFFFF"/>
                  </a:solidFill>
                  <a:latin typeface="Lato"/>
                  <a:ea typeface="Lato"/>
                  <a:cs typeface="Lato"/>
                  <a:sym typeface="Lato"/>
                </a:rPr>
                <a:t> UX Researcher </a:t>
              </a:r>
              <a:r>
                <a:rPr lang="en" sz="700">
                  <a:solidFill>
                    <a:srgbClr val="FFFFFF"/>
                  </a:solidFill>
                  <a:latin typeface="Lato"/>
                  <a:ea typeface="Lato"/>
                  <a:cs typeface="Lato"/>
                  <a:sym typeface="Lato"/>
                </a:rPr>
                <a:t>57%</a:t>
              </a:r>
              <a:endParaRPr sz="700">
                <a:solidFill>
                  <a:srgbClr val="FFFFFF"/>
                </a:solidFill>
                <a:latin typeface="Lato"/>
                <a:ea typeface="Lato"/>
                <a:cs typeface="Lato"/>
                <a:sym typeface="Lato"/>
              </a:endParaRPr>
            </a:p>
          </p:txBody>
        </p:sp>
        <p:sp>
          <p:nvSpPr>
            <p:cNvPr id="278" name="Google Shape;278;p32"/>
            <p:cNvSpPr txBox="1"/>
            <p:nvPr/>
          </p:nvSpPr>
          <p:spPr>
            <a:xfrm>
              <a:off x="630788" y="2450400"/>
              <a:ext cx="14238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FFFFFF"/>
                  </a:solidFill>
                  <a:latin typeface="Lato"/>
                  <a:ea typeface="Lato"/>
                  <a:cs typeface="Lato"/>
                  <a:sym typeface="Lato"/>
                </a:rPr>
                <a:t>UX Designer </a:t>
              </a:r>
              <a:r>
                <a:rPr b="1" lang="en" sz="700">
                  <a:solidFill>
                    <a:schemeClr val="lt1"/>
                  </a:solidFill>
                  <a:latin typeface="Lato"/>
                  <a:ea typeface="Lato"/>
                  <a:cs typeface="Lato"/>
                  <a:sym typeface="Lato"/>
                </a:rPr>
                <a:t> 29</a:t>
              </a:r>
              <a:r>
                <a:rPr b="1" lang="en" sz="700">
                  <a:latin typeface="Lato"/>
                  <a:ea typeface="Lato"/>
                  <a:cs typeface="Lato"/>
                  <a:sym typeface="Lato"/>
                </a:rPr>
                <a:t>%</a:t>
              </a:r>
              <a:endParaRPr b="1" sz="700">
                <a:latin typeface="Lato"/>
                <a:ea typeface="Lato"/>
                <a:cs typeface="Lato"/>
                <a:sym typeface="Lato"/>
              </a:endParaRPr>
            </a:p>
          </p:txBody>
        </p:sp>
        <p:sp>
          <p:nvSpPr>
            <p:cNvPr id="279" name="Google Shape;279;p32"/>
            <p:cNvSpPr txBox="1"/>
            <p:nvPr/>
          </p:nvSpPr>
          <p:spPr>
            <a:xfrm>
              <a:off x="794550" y="2768975"/>
              <a:ext cx="13509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latin typeface="Lato"/>
                  <a:ea typeface="Lato"/>
                  <a:cs typeface="Lato"/>
                  <a:sym typeface="Lato"/>
                </a:rPr>
                <a:t>Senior UX Researcher </a:t>
              </a:r>
              <a:r>
                <a:rPr lang="en" sz="700">
                  <a:latin typeface="Lato"/>
                  <a:ea typeface="Lato"/>
                  <a:cs typeface="Lato"/>
                  <a:sym typeface="Lato"/>
                </a:rPr>
                <a:t>7%</a:t>
              </a:r>
              <a:endParaRPr sz="700">
                <a:latin typeface="Lato"/>
                <a:ea typeface="Lato"/>
                <a:cs typeface="Lato"/>
                <a:sym typeface="Lato"/>
              </a:endParaRPr>
            </a:p>
          </p:txBody>
        </p:sp>
        <p:pic>
          <p:nvPicPr>
            <p:cNvPr id="280" name="Google Shape;280;p32" title="Chart"/>
            <p:cNvPicPr preferRelativeResize="0"/>
            <p:nvPr/>
          </p:nvPicPr>
          <p:blipFill rotWithShape="1">
            <a:blip r:embed="rId6">
              <a:alphaModFix/>
            </a:blip>
            <a:srcRect b="23640" l="23611" r="0" t="0"/>
            <a:stretch/>
          </p:blipFill>
          <p:spPr>
            <a:xfrm>
              <a:off x="684500" y="3174300"/>
              <a:ext cx="1647549" cy="1482152"/>
            </a:xfrm>
            <a:prstGeom prst="rect">
              <a:avLst/>
            </a:prstGeom>
            <a:noFill/>
            <a:ln>
              <a:noFill/>
            </a:ln>
          </p:spPr>
        </p:pic>
      </p:grpSp>
      <p:cxnSp>
        <p:nvCxnSpPr>
          <p:cNvPr id="281" name="Google Shape;281;p32"/>
          <p:cNvCxnSpPr/>
          <p:nvPr/>
        </p:nvCxnSpPr>
        <p:spPr>
          <a:xfrm>
            <a:off x="2690425" y="1218625"/>
            <a:ext cx="0" cy="3603300"/>
          </a:xfrm>
          <a:prstGeom prst="straightConnector1">
            <a:avLst/>
          </a:prstGeom>
          <a:noFill/>
          <a:ln cap="flat" cmpd="sng" w="9525">
            <a:solidFill>
              <a:srgbClr val="D9D9D9"/>
            </a:solidFill>
            <a:prstDash val="solid"/>
            <a:round/>
            <a:headEnd len="med" w="med" type="none"/>
            <a:tailEnd len="med" w="med" type="none"/>
          </a:ln>
        </p:spPr>
      </p:cxnSp>
      <p:cxnSp>
        <p:nvCxnSpPr>
          <p:cNvPr id="282" name="Google Shape;282;p32"/>
          <p:cNvCxnSpPr/>
          <p:nvPr/>
        </p:nvCxnSpPr>
        <p:spPr>
          <a:xfrm>
            <a:off x="4880425" y="1218625"/>
            <a:ext cx="0" cy="3603300"/>
          </a:xfrm>
          <a:prstGeom prst="straightConnector1">
            <a:avLst/>
          </a:prstGeom>
          <a:noFill/>
          <a:ln cap="flat" cmpd="sng" w="9525">
            <a:solidFill>
              <a:srgbClr val="D9D9D9"/>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33"/>
          <p:cNvSpPr txBox="1"/>
          <p:nvPr/>
        </p:nvSpPr>
        <p:spPr>
          <a:xfrm>
            <a:off x="108575" y="170625"/>
            <a:ext cx="5568900" cy="4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Raleway ExtraBold"/>
              <a:ea typeface="Raleway ExtraBold"/>
              <a:cs typeface="Raleway ExtraBold"/>
              <a:sym typeface="Raleway ExtraBold"/>
            </a:endParaRPr>
          </a:p>
          <a:p>
            <a:pPr indent="0" lvl="0" marL="0" rtl="0" algn="l">
              <a:spcBef>
                <a:spcPts val="0"/>
              </a:spcBef>
              <a:spcAft>
                <a:spcPts val="0"/>
              </a:spcAft>
              <a:buNone/>
            </a:pPr>
            <a:r>
              <a:t/>
            </a:r>
            <a:endParaRPr>
              <a:latin typeface="Raleway ExtraLight"/>
              <a:ea typeface="Raleway ExtraLight"/>
              <a:cs typeface="Raleway ExtraLight"/>
              <a:sym typeface="Raleway ExtraLight"/>
            </a:endParaRPr>
          </a:p>
        </p:txBody>
      </p:sp>
      <p:sp>
        <p:nvSpPr>
          <p:cNvPr id="288" name="Google Shape;288;p33"/>
          <p:cNvSpPr txBox="1"/>
          <p:nvPr>
            <p:ph idx="2" type="body"/>
          </p:nvPr>
        </p:nvSpPr>
        <p:spPr>
          <a:xfrm>
            <a:off x="4953300" y="246825"/>
            <a:ext cx="3952800" cy="3025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Education: </a:t>
            </a:r>
            <a:r>
              <a:rPr lang="en" sz="1400"/>
              <a:t>Background in research includes bootcamps, on the job, conference/workshops, and university classes. They rely on reading blogs/books and attending conferences and local meetup/talk events to learn</a:t>
            </a:r>
            <a:endParaRPr sz="1400"/>
          </a:p>
          <a:p>
            <a:pPr indent="-317500" lvl="0" marL="457200" rtl="0" algn="l">
              <a:spcBef>
                <a:spcPts val="1000"/>
              </a:spcBef>
              <a:spcAft>
                <a:spcPts val="0"/>
              </a:spcAft>
              <a:buSzPts val="1400"/>
              <a:buChar char="●"/>
            </a:pPr>
            <a:r>
              <a:rPr b="1" lang="en" sz="1400"/>
              <a:t>Research Methods: </a:t>
            </a:r>
            <a:r>
              <a:rPr lang="en" sz="1400"/>
              <a:t>Most have experience with usability testing, interviews, and survey research methods </a:t>
            </a:r>
            <a:endParaRPr sz="1400"/>
          </a:p>
          <a:p>
            <a:pPr indent="-317500" lvl="0" marL="457200" rtl="0" algn="l">
              <a:spcBef>
                <a:spcPts val="1000"/>
              </a:spcBef>
              <a:spcAft>
                <a:spcPts val="0"/>
              </a:spcAft>
              <a:buSzPts val="1400"/>
              <a:buChar char="●"/>
            </a:pPr>
            <a:r>
              <a:rPr b="1" lang="en" sz="1400"/>
              <a:t>Conference Content: </a:t>
            </a:r>
            <a:r>
              <a:rPr lang="en" sz="1400"/>
              <a:t>They are seeking a research conference to be an intimate setting offering guidance from large organizations across multiple disciplines on best practices and methods, especially analysis and synthesis</a:t>
            </a:r>
            <a:endParaRPr sz="1400"/>
          </a:p>
          <a:p>
            <a:pPr indent="0" lvl="0" marL="0" rtl="0" algn="l">
              <a:spcBef>
                <a:spcPts val="1000"/>
              </a:spcBef>
              <a:spcAft>
                <a:spcPts val="1000"/>
              </a:spcAft>
              <a:buNone/>
            </a:pPr>
            <a:r>
              <a:t/>
            </a:r>
            <a:endParaRPr b="1" sz="1400"/>
          </a:p>
        </p:txBody>
      </p:sp>
      <p:sp>
        <p:nvSpPr>
          <p:cNvPr id="289" name="Google Shape;289;p3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600">
                <a:solidFill>
                  <a:srgbClr val="000000"/>
                </a:solidFill>
                <a:latin typeface="Raleway ExtraBold"/>
                <a:ea typeface="Raleway ExtraBold"/>
                <a:cs typeface="Raleway ExtraBold"/>
                <a:sym typeface="Raleway ExtraBold"/>
              </a:rPr>
              <a:t>Findings About </a:t>
            </a:r>
            <a:endParaRPr b="0" sz="1600">
              <a:solidFill>
                <a:srgbClr val="000000"/>
              </a:solidFill>
              <a:latin typeface="Raleway ExtraBold"/>
              <a:ea typeface="Raleway ExtraBold"/>
              <a:cs typeface="Raleway ExtraBold"/>
              <a:sym typeface="Raleway ExtraBold"/>
            </a:endParaRPr>
          </a:p>
          <a:p>
            <a:pPr indent="0" lvl="0" marL="0" rtl="0" algn="l">
              <a:spcBef>
                <a:spcPts val="0"/>
              </a:spcBef>
              <a:spcAft>
                <a:spcPts val="0"/>
              </a:spcAft>
              <a:buNone/>
            </a:pPr>
            <a:r>
              <a:rPr b="0" lang="en" sz="1600">
                <a:solidFill>
                  <a:srgbClr val="000000"/>
                </a:solidFill>
                <a:latin typeface="Raleway ExtraBold"/>
                <a:ea typeface="Raleway ExtraBold"/>
                <a:cs typeface="Raleway ExtraBold"/>
                <a:sym typeface="Raleway ExtraBold"/>
              </a:rPr>
              <a:t>Less Experienced Researchers &amp; Designers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4"/>
          <p:cNvSpPr txBox="1"/>
          <p:nvPr/>
        </p:nvSpPr>
        <p:spPr>
          <a:xfrm>
            <a:off x="108575" y="170625"/>
            <a:ext cx="6762600" cy="9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aleway ExtraBold"/>
                <a:ea typeface="Raleway ExtraBold"/>
                <a:cs typeface="Raleway ExtraBold"/>
                <a:sym typeface="Raleway ExtraBold"/>
              </a:rPr>
              <a:t>Design Executives and Consultants </a:t>
            </a:r>
            <a:endParaRPr sz="1600">
              <a:latin typeface="Raleway ExtraBold"/>
              <a:ea typeface="Raleway ExtraBold"/>
              <a:cs typeface="Raleway ExtraBold"/>
              <a:sym typeface="Raleway ExtraBold"/>
            </a:endParaRPr>
          </a:p>
          <a:p>
            <a:pPr indent="0" lvl="0" marL="0" rtl="0" algn="l">
              <a:spcBef>
                <a:spcPts val="0"/>
              </a:spcBef>
              <a:spcAft>
                <a:spcPts val="0"/>
              </a:spcAft>
              <a:buNone/>
            </a:pPr>
            <a:r>
              <a:rPr lang="en">
                <a:latin typeface="Raleway ExtraLight"/>
                <a:ea typeface="Raleway ExtraLight"/>
                <a:cs typeface="Raleway ExtraLight"/>
                <a:sym typeface="Raleway ExtraLight"/>
              </a:rPr>
              <a:t>Individuals in leadership positions or providing leadership through consulting </a:t>
            </a:r>
            <a:r>
              <a:rPr lang="en">
                <a:latin typeface="Raleway ExtraLight"/>
                <a:ea typeface="Raleway ExtraLight"/>
                <a:cs typeface="Raleway ExtraLight"/>
                <a:sym typeface="Raleway ExtraLight"/>
              </a:rPr>
              <a:t>who are very experienced conducting research and work in organizations of all sizes</a:t>
            </a:r>
            <a:endParaRPr>
              <a:latin typeface="Raleway ExtraLight"/>
              <a:ea typeface="Raleway ExtraLight"/>
              <a:cs typeface="Raleway ExtraLight"/>
              <a:sym typeface="Raleway ExtraLight"/>
            </a:endParaRPr>
          </a:p>
        </p:txBody>
      </p:sp>
      <p:sp>
        <p:nvSpPr>
          <p:cNvPr id="295" name="Google Shape;295;p34"/>
          <p:cNvSpPr txBox="1"/>
          <p:nvPr/>
        </p:nvSpPr>
        <p:spPr>
          <a:xfrm>
            <a:off x="108575" y="1114150"/>
            <a:ext cx="2273100" cy="37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What </a:t>
            </a:r>
            <a:r>
              <a:rPr b="1" lang="en" sz="1000">
                <a:latin typeface="Lato"/>
                <a:ea typeface="Lato"/>
                <a:cs typeface="Lato"/>
                <a:sym typeface="Lato"/>
              </a:rPr>
              <a:t>factors</a:t>
            </a:r>
            <a:r>
              <a:rPr lang="en" sz="1000">
                <a:latin typeface="Lato"/>
                <a:ea typeface="Lato"/>
                <a:cs typeface="Lato"/>
                <a:sym typeface="Lato"/>
              </a:rPr>
              <a:t> are most important to this person when deciding whether to attend a conference about research?</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Conference topics</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Location</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Cost</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Which </a:t>
            </a:r>
            <a:r>
              <a:rPr b="1" lang="en" sz="1000">
                <a:latin typeface="Lato"/>
                <a:ea typeface="Lato"/>
                <a:cs typeface="Lato"/>
                <a:sym typeface="Lato"/>
              </a:rPr>
              <a:t>types of sessions </a:t>
            </a:r>
            <a:r>
              <a:rPr lang="en" sz="1000">
                <a:latin typeface="Lato"/>
                <a:ea typeface="Lato"/>
                <a:cs typeface="Lato"/>
                <a:sym typeface="Lato"/>
              </a:rPr>
              <a:t>are most important  for this person?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Workshops</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Keynote speakers</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Group discussions / opportunities to share ideas</a:t>
            </a:r>
            <a:endParaRPr sz="1000">
              <a:latin typeface="Lato"/>
              <a:ea typeface="Lato"/>
              <a:cs typeface="Lato"/>
              <a:sym typeface="Lato"/>
            </a:endParaRPr>
          </a:p>
        </p:txBody>
      </p:sp>
      <p:sp>
        <p:nvSpPr>
          <p:cNvPr id="296" name="Google Shape;296;p34"/>
          <p:cNvSpPr txBox="1"/>
          <p:nvPr/>
        </p:nvSpPr>
        <p:spPr>
          <a:xfrm>
            <a:off x="2499975" y="1114150"/>
            <a:ext cx="2250000" cy="37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What </a:t>
            </a:r>
            <a:r>
              <a:rPr b="1" lang="en" sz="1000">
                <a:latin typeface="Lato"/>
                <a:ea typeface="Lato"/>
                <a:cs typeface="Lato"/>
                <a:sym typeface="Lato"/>
              </a:rPr>
              <a:t>topics</a:t>
            </a:r>
            <a:r>
              <a:rPr lang="en" sz="1000">
                <a:latin typeface="Lato"/>
                <a:ea typeface="Lato"/>
                <a:cs typeface="Lato"/>
                <a:sym typeface="Lato"/>
              </a:rPr>
              <a:t> would they be most attracted to at a conference about research?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Application of research results</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Measuring impact of research</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New research methods</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t/>
            </a:r>
            <a:endParaRPr b="1" sz="1000">
              <a:latin typeface="Lato"/>
              <a:ea typeface="Lato"/>
              <a:cs typeface="Lato"/>
              <a:sym typeface="Lato"/>
            </a:endParaRPr>
          </a:p>
          <a:p>
            <a:pPr indent="0" lvl="0" marL="0" rtl="0" algn="l">
              <a:spcBef>
                <a:spcPts val="0"/>
              </a:spcBef>
              <a:spcAft>
                <a:spcPts val="0"/>
              </a:spcAft>
              <a:buNone/>
            </a:pPr>
            <a:r>
              <a:t/>
            </a:r>
            <a:endParaRPr b="1" sz="1000">
              <a:latin typeface="Lato"/>
              <a:ea typeface="Lato"/>
              <a:cs typeface="Lato"/>
              <a:sym typeface="Lato"/>
            </a:endParaRPr>
          </a:p>
          <a:p>
            <a:pPr indent="0" lvl="0" marL="0" rtl="0" algn="l">
              <a:spcBef>
                <a:spcPts val="0"/>
              </a:spcBef>
              <a:spcAft>
                <a:spcPts val="0"/>
              </a:spcAft>
              <a:buNone/>
            </a:pPr>
            <a:r>
              <a:t/>
            </a:r>
            <a:endParaRPr b="1" sz="1000">
              <a:latin typeface="Lato"/>
              <a:ea typeface="Lato"/>
              <a:cs typeface="Lato"/>
              <a:sym typeface="Lato"/>
            </a:endParaRPr>
          </a:p>
          <a:p>
            <a:pPr indent="0" lvl="0" marL="0" rtl="0" algn="l">
              <a:spcBef>
                <a:spcPts val="0"/>
              </a:spcBef>
              <a:spcAft>
                <a:spcPts val="0"/>
              </a:spcAft>
              <a:buNone/>
            </a:pPr>
            <a:r>
              <a:t/>
            </a:r>
            <a:endParaRPr b="1" sz="1000">
              <a:latin typeface="Lato"/>
              <a:ea typeface="Lato"/>
              <a:cs typeface="Lato"/>
              <a:sym typeface="Lato"/>
            </a:endParaRPr>
          </a:p>
          <a:p>
            <a:pPr indent="0" lvl="0" marL="0" rtl="0" algn="l">
              <a:spcBef>
                <a:spcPts val="0"/>
              </a:spcBef>
              <a:spcAft>
                <a:spcPts val="0"/>
              </a:spcAft>
              <a:buNone/>
            </a:pPr>
            <a:r>
              <a:rPr b="1" lang="en" sz="1000">
                <a:latin typeface="Lato"/>
                <a:ea typeface="Lato"/>
                <a:cs typeface="Lato"/>
                <a:sym typeface="Lato"/>
              </a:rPr>
              <a:t>Who</a:t>
            </a:r>
            <a:r>
              <a:rPr lang="en" sz="1000">
                <a:latin typeface="Lato"/>
                <a:ea typeface="Lato"/>
                <a:cs typeface="Lato"/>
                <a:sym typeface="Lato"/>
              </a:rPr>
              <a:t> would they expect to see at a conference about research?</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Researchers in corp.  roles</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Company executives</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Not Facebook, Apple, Google, ect.</a:t>
            </a:r>
            <a:endParaRPr sz="1000">
              <a:latin typeface="Lato"/>
              <a:ea typeface="Lato"/>
              <a:cs typeface="Lato"/>
              <a:sym typeface="Lato"/>
            </a:endParaRPr>
          </a:p>
        </p:txBody>
      </p:sp>
      <p:sp>
        <p:nvSpPr>
          <p:cNvPr id="297" name="Google Shape;297;p34"/>
          <p:cNvSpPr txBox="1"/>
          <p:nvPr/>
        </p:nvSpPr>
        <p:spPr>
          <a:xfrm>
            <a:off x="4946575" y="1114150"/>
            <a:ext cx="2148000" cy="37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What </a:t>
            </a:r>
            <a:r>
              <a:rPr b="1" lang="en" sz="1000">
                <a:latin typeface="Lato"/>
                <a:ea typeface="Lato"/>
                <a:cs typeface="Lato"/>
                <a:sym typeface="Lato"/>
              </a:rPr>
              <a:t>advice</a:t>
            </a:r>
            <a:r>
              <a:rPr lang="en" sz="1000">
                <a:latin typeface="Lato"/>
                <a:ea typeface="Lato"/>
                <a:cs typeface="Lato"/>
                <a:sym typeface="Lato"/>
              </a:rPr>
              <a:t> do they have for the Rosenfeld Media team in pursuing a conference about research?</a:t>
            </a:r>
            <a:endParaRPr sz="1000">
              <a:latin typeface="Lato"/>
              <a:ea typeface="Lato"/>
              <a:cs typeface="Lato"/>
              <a:sym typeface="Lato"/>
            </a:endParaRPr>
          </a:p>
          <a:p>
            <a:pPr indent="0" lvl="0" marL="457200" rtl="0" algn="l">
              <a:spcBef>
                <a:spcPts val="0"/>
              </a:spcBef>
              <a:spcAft>
                <a:spcPts val="0"/>
              </a:spcAft>
              <a:buNone/>
            </a:pPr>
            <a:r>
              <a:t/>
            </a:r>
            <a:endParaRPr sz="1000">
              <a:latin typeface="Lato"/>
              <a:ea typeface="Lato"/>
              <a:cs typeface="Lato"/>
              <a:sym typeface="Lato"/>
            </a:endParaRPr>
          </a:p>
          <a:p>
            <a:pPr indent="0" lvl="0" marL="57150" rtl="0" algn="ctr">
              <a:spcBef>
                <a:spcPts val="0"/>
              </a:spcBef>
              <a:spcAft>
                <a:spcPts val="0"/>
              </a:spcAft>
              <a:buNone/>
            </a:pPr>
            <a:r>
              <a:rPr i="1" lang="en" sz="1200">
                <a:latin typeface="Merriweather"/>
                <a:ea typeface="Merriweather"/>
                <a:cs typeface="Merriweather"/>
                <a:sym typeface="Merriweather"/>
              </a:rPr>
              <a:t>“</a:t>
            </a:r>
            <a:r>
              <a:rPr i="1" lang="en" sz="1200">
                <a:highlight>
                  <a:srgbClr val="FFFFFF"/>
                </a:highlight>
                <a:latin typeface="Merriweather"/>
                <a:ea typeface="Merriweather"/>
                <a:cs typeface="Merriweather"/>
                <a:sym typeface="Merriweather"/>
              </a:rPr>
              <a:t>I would love for it to include a conversation about how research can move from a supportive role to one that drives the direction that companies invest in.”</a:t>
            </a:r>
            <a:endParaRPr i="1" sz="1200">
              <a:latin typeface="Merriweather"/>
              <a:ea typeface="Merriweather"/>
              <a:cs typeface="Merriweather"/>
              <a:sym typeface="Merriweather"/>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What </a:t>
            </a:r>
            <a:r>
              <a:rPr b="1" lang="en" sz="1000">
                <a:latin typeface="Lato"/>
                <a:ea typeface="Lato"/>
                <a:cs typeface="Lato"/>
                <a:sym typeface="Lato"/>
              </a:rPr>
              <a:t>types of learning activities</a:t>
            </a:r>
            <a:r>
              <a:rPr lang="en" sz="1000">
                <a:latin typeface="Lato"/>
                <a:ea typeface="Lato"/>
                <a:cs typeface="Lato"/>
                <a:sym typeface="Lato"/>
              </a:rPr>
              <a:t> does this person rely on outside of attending conferences?</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Read blogs &amp; books</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Watch videos of talks</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Attend a local meetup or talk</a:t>
            </a:r>
            <a:endParaRPr sz="1000">
              <a:latin typeface="Lato"/>
              <a:ea typeface="Lato"/>
              <a:cs typeface="Lato"/>
              <a:sym typeface="Lato"/>
            </a:endParaRPr>
          </a:p>
          <a:p>
            <a:pPr indent="0" lvl="0" marL="57150" rtl="0" algn="l">
              <a:spcBef>
                <a:spcPts val="0"/>
              </a:spcBef>
              <a:spcAft>
                <a:spcPts val="0"/>
              </a:spcAft>
              <a:buNone/>
            </a:pPr>
            <a:r>
              <a:t/>
            </a:r>
            <a:endParaRPr sz="1000">
              <a:latin typeface="Lato"/>
              <a:ea typeface="Lato"/>
              <a:cs typeface="Lato"/>
              <a:sym typeface="Lato"/>
            </a:endParaRPr>
          </a:p>
        </p:txBody>
      </p:sp>
      <p:cxnSp>
        <p:nvCxnSpPr>
          <p:cNvPr id="298" name="Google Shape;298;p34"/>
          <p:cNvCxnSpPr/>
          <p:nvPr/>
        </p:nvCxnSpPr>
        <p:spPr>
          <a:xfrm>
            <a:off x="2461825" y="1218625"/>
            <a:ext cx="0" cy="3603300"/>
          </a:xfrm>
          <a:prstGeom prst="straightConnector1">
            <a:avLst/>
          </a:prstGeom>
          <a:noFill/>
          <a:ln cap="flat" cmpd="sng" w="9525">
            <a:solidFill>
              <a:srgbClr val="D9D9D9"/>
            </a:solidFill>
            <a:prstDash val="solid"/>
            <a:round/>
            <a:headEnd len="med" w="med" type="none"/>
            <a:tailEnd len="med" w="med" type="none"/>
          </a:ln>
        </p:spPr>
      </p:cxnSp>
      <p:cxnSp>
        <p:nvCxnSpPr>
          <p:cNvPr id="299" name="Google Shape;299;p34"/>
          <p:cNvCxnSpPr/>
          <p:nvPr/>
        </p:nvCxnSpPr>
        <p:spPr>
          <a:xfrm>
            <a:off x="4804225" y="1218625"/>
            <a:ext cx="0" cy="3603300"/>
          </a:xfrm>
          <a:prstGeom prst="straightConnector1">
            <a:avLst/>
          </a:prstGeom>
          <a:noFill/>
          <a:ln cap="flat" cmpd="sng" w="9525">
            <a:solidFill>
              <a:srgbClr val="D9D9D9"/>
            </a:solidFill>
            <a:prstDash val="solid"/>
            <a:round/>
            <a:headEnd len="med" w="med" type="none"/>
            <a:tailEnd len="med" w="med" type="none"/>
          </a:ln>
        </p:spPr>
      </p:cxnSp>
      <p:sp>
        <p:nvSpPr>
          <p:cNvPr id="300" name="Google Shape;300;p34"/>
          <p:cNvSpPr/>
          <p:nvPr/>
        </p:nvSpPr>
        <p:spPr>
          <a:xfrm>
            <a:off x="7143875" y="-10350"/>
            <a:ext cx="19875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4"/>
          <p:cNvSpPr txBox="1"/>
          <p:nvPr/>
        </p:nvSpPr>
        <p:spPr>
          <a:xfrm>
            <a:off x="7265900" y="1796075"/>
            <a:ext cx="1806000" cy="545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000">
                <a:latin typeface="Lato"/>
                <a:ea typeface="Lato"/>
                <a:cs typeface="Lato"/>
                <a:sym typeface="Lato"/>
              </a:rPr>
              <a:t>Job Titles</a:t>
            </a:r>
            <a:endParaRPr b="1" sz="1000">
              <a:latin typeface="Lato"/>
              <a:ea typeface="Lato"/>
              <a:cs typeface="Lato"/>
              <a:sym typeface="Lato"/>
            </a:endParaRPr>
          </a:p>
          <a:p>
            <a:pPr indent="0" lvl="0" marL="0" rtl="0" algn="l">
              <a:lnSpc>
                <a:spcPct val="150000"/>
              </a:lnSpc>
              <a:spcBef>
                <a:spcPts val="0"/>
              </a:spcBef>
              <a:spcAft>
                <a:spcPts val="0"/>
              </a:spcAft>
              <a:buNone/>
            </a:pPr>
            <a:r>
              <a:t/>
            </a:r>
            <a:endParaRPr sz="1000">
              <a:latin typeface="Lato"/>
              <a:ea typeface="Lato"/>
              <a:cs typeface="Lato"/>
              <a:sym typeface="Lato"/>
            </a:endParaRPr>
          </a:p>
        </p:txBody>
      </p:sp>
      <p:sp>
        <p:nvSpPr>
          <p:cNvPr id="302" name="Google Shape;302;p34"/>
          <p:cNvSpPr txBox="1"/>
          <p:nvPr/>
        </p:nvSpPr>
        <p:spPr>
          <a:xfrm>
            <a:off x="8085075" y="65950"/>
            <a:ext cx="10581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ato"/>
                <a:ea typeface="Lato"/>
                <a:cs typeface="Lato"/>
                <a:sym typeface="Lato"/>
              </a:rPr>
              <a:t>70%</a:t>
            </a:r>
            <a:r>
              <a:rPr lang="en" sz="1800">
                <a:latin typeface="Lato"/>
                <a:ea typeface="Lato"/>
                <a:cs typeface="Lato"/>
                <a:sym typeface="Lato"/>
              </a:rPr>
              <a:t> </a:t>
            </a:r>
            <a:endParaRPr sz="1800">
              <a:latin typeface="Lato"/>
              <a:ea typeface="Lato"/>
              <a:cs typeface="Lato"/>
              <a:sym typeface="Lato"/>
            </a:endParaRPr>
          </a:p>
          <a:p>
            <a:pPr indent="0" lvl="0" marL="0" rtl="0" algn="l">
              <a:spcBef>
                <a:spcPts val="0"/>
              </a:spcBef>
              <a:spcAft>
                <a:spcPts val="0"/>
              </a:spcAft>
              <a:buNone/>
            </a:pPr>
            <a:r>
              <a:rPr lang="en" sz="900">
                <a:latin typeface="Lato"/>
                <a:ea typeface="Lato"/>
                <a:cs typeface="Lato"/>
                <a:sym typeface="Lato"/>
              </a:rPr>
              <a:t>academically trained in research</a:t>
            </a:r>
            <a:endParaRPr sz="900">
              <a:latin typeface="Lato"/>
              <a:ea typeface="Lato"/>
              <a:cs typeface="Lato"/>
              <a:sym typeface="Lato"/>
            </a:endParaRPr>
          </a:p>
        </p:txBody>
      </p:sp>
      <p:sp>
        <p:nvSpPr>
          <p:cNvPr id="303" name="Google Shape;303;p34"/>
          <p:cNvSpPr txBox="1"/>
          <p:nvPr/>
        </p:nvSpPr>
        <p:spPr>
          <a:xfrm>
            <a:off x="8085200" y="850750"/>
            <a:ext cx="10122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ato"/>
                <a:ea typeface="Lato"/>
                <a:cs typeface="Lato"/>
                <a:sym typeface="Lato"/>
              </a:rPr>
              <a:t>60%</a:t>
            </a:r>
            <a:r>
              <a:rPr lang="en" sz="1800">
                <a:latin typeface="Lato"/>
                <a:ea typeface="Lato"/>
                <a:cs typeface="Lato"/>
                <a:sym typeface="Lato"/>
              </a:rPr>
              <a:t> </a:t>
            </a:r>
            <a:endParaRPr sz="1800">
              <a:latin typeface="Lato"/>
              <a:ea typeface="Lato"/>
              <a:cs typeface="Lato"/>
              <a:sym typeface="Lato"/>
            </a:endParaRPr>
          </a:p>
          <a:p>
            <a:pPr indent="0" lvl="0" marL="0" rtl="0" algn="l">
              <a:spcBef>
                <a:spcPts val="0"/>
              </a:spcBef>
              <a:spcAft>
                <a:spcPts val="0"/>
              </a:spcAft>
              <a:buNone/>
            </a:pPr>
            <a:r>
              <a:rPr lang="en" sz="900">
                <a:latin typeface="Lato"/>
                <a:ea typeface="Lato"/>
                <a:cs typeface="Lato"/>
                <a:sym typeface="Lato"/>
              </a:rPr>
              <a:t>currently work in small orgs</a:t>
            </a:r>
            <a:endParaRPr sz="900">
              <a:latin typeface="Lato"/>
              <a:ea typeface="Lato"/>
              <a:cs typeface="Lato"/>
              <a:sym typeface="Lato"/>
            </a:endParaRPr>
          </a:p>
        </p:txBody>
      </p:sp>
      <p:sp>
        <p:nvSpPr>
          <p:cNvPr id="304" name="Google Shape;304;p34"/>
          <p:cNvSpPr txBox="1"/>
          <p:nvPr/>
        </p:nvSpPr>
        <p:spPr>
          <a:xfrm>
            <a:off x="7301488" y="3205000"/>
            <a:ext cx="18060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Black"/>
                <a:ea typeface="Lato Black"/>
                <a:cs typeface="Lato Black"/>
                <a:sym typeface="Lato Black"/>
              </a:rPr>
              <a:t>Speaker Name Recognition</a:t>
            </a:r>
            <a:endParaRPr sz="700">
              <a:latin typeface="Lato Black"/>
              <a:ea typeface="Lato Black"/>
              <a:cs typeface="Lato Black"/>
              <a:sym typeface="Lato Black"/>
            </a:endParaRPr>
          </a:p>
        </p:txBody>
      </p:sp>
      <p:sp>
        <p:nvSpPr>
          <p:cNvPr id="305" name="Google Shape;305;p34"/>
          <p:cNvSpPr txBox="1"/>
          <p:nvPr/>
        </p:nvSpPr>
        <p:spPr>
          <a:xfrm>
            <a:off x="7301488" y="3654925"/>
            <a:ext cx="18060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Black"/>
                <a:ea typeface="Lato Black"/>
                <a:cs typeface="Lato Black"/>
                <a:sym typeface="Lato Black"/>
              </a:rPr>
              <a:t>Diversity of Speakers</a:t>
            </a:r>
            <a:endParaRPr sz="700">
              <a:latin typeface="Lato Black"/>
              <a:ea typeface="Lato Black"/>
              <a:cs typeface="Lato Black"/>
              <a:sym typeface="Lato Black"/>
            </a:endParaRPr>
          </a:p>
        </p:txBody>
      </p:sp>
      <p:sp>
        <p:nvSpPr>
          <p:cNvPr id="306" name="Google Shape;306;p34"/>
          <p:cNvSpPr txBox="1"/>
          <p:nvPr/>
        </p:nvSpPr>
        <p:spPr>
          <a:xfrm>
            <a:off x="7301488" y="4104850"/>
            <a:ext cx="18060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Black"/>
                <a:ea typeface="Lato Black"/>
                <a:cs typeface="Lato Black"/>
                <a:sym typeface="Lato Black"/>
              </a:rPr>
              <a:t>Networking Opportunities</a:t>
            </a:r>
            <a:endParaRPr sz="700">
              <a:latin typeface="Lato Black"/>
              <a:ea typeface="Lato Black"/>
              <a:cs typeface="Lato Black"/>
              <a:sym typeface="Lato Black"/>
            </a:endParaRPr>
          </a:p>
        </p:txBody>
      </p:sp>
      <p:cxnSp>
        <p:nvCxnSpPr>
          <p:cNvPr id="307" name="Google Shape;307;p34"/>
          <p:cNvCxnSpPr/>
          <p:nvPr/>
        </p:nvCxnSpPr>
        <p:spPr>
          <a:xfrm>
            <a:off x="7344425" y="4740525"/>
            <a:ext cx="1601100" cy="0"/>
          </a:xfrm>
          <a:prstGeom prst="straightConnector1">
            <a:avLst/>
          </a:prstGeom>
          <a:noFill/>
          <a:ln cap="flat" cmpd="sng" w="19050">
            <a:solidFill>
              <a:schemeClr val="dk2"/>
            </a:solidFill>
            <a:prstDash val="solid"/>
            <a:round/>
            <a:headEnd len="med" w="med" type="none"/>
            <a:tailEnd len="med" w="med" type="triangle"/>
          </a:ln>
        </p:spPr>
      </p:cxnSp>
      <p:sp>
        <p:nvSpPr>
          <p:cNvPr id="308" name="Google Shape;308;p34"/>
          <p:cNvSpPr txBox="1"/>
          <p:nvPr/>
        </p:nvSpPr>
        <p:spPr>
          <a:xfrm>
            <a:off x="7253125" y="4740525"/>
            <a:ext cx="1579200" cy="2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latin typeface="Lato"/>
                <a:ea typeface="Lato"/>
                <a:cs typeface="Lato"/>
                <a:sym typeface="Lato"/>
              </a:rPr>
              <a:t>Not</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Important</a:t>
            </a:r>
            <a:endParaRPr b="1" sz="700">
              <a:latin typeface="Lato"/>
              <a:ea typeface="Lato"/>
              <a:cs typeface="Lato"/>
              <a:sym typeface="Lato"/>
            </a:endParaRPr>
          </a:p>
        </p:txBody>
      </p:sp>
      <p:sp>
        <p:nvSpPr>
          <p:cNvPr id="309" name="Google Shape;309;p34"/>
          <p:cNvSpPr txBox="1"/>
          <p:nvPr/>
        </p:nvSpPr>
        <p:spPr>
          <a:xfrm>
            <a:off x="8141450" y="4740525"/>
            <a:ext cx="861300" cy="209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700">
                <a:latin typeface="Lato"/>
                <a:ea typeface="Lato"/>
                <a:cs typeface="Lato"/>
                <a:sym typeface="Lato"/>
              </a:rPr>
              <a:t>Very</a:t>
            </a:r>
            <a:endParaRPr b="1" sz="700">
              <a:latin typeface="Lato"/>
              <a:ea typeface="Lato"/>
              <a:cs typeface="Lato"/>
              <a:sym typeface="Lato"/>
            </a:endParaRPr>
          </a:p>
          <a:p>
            <a:pPr indent="0" lvl="0" marL="0" rtl="0" algn="r">
              <a:spcBef>
                <a:spcPts val="0"/>
              </a:spcBef>
              <a:spcAft>
                <a:spcPts val="0"/>
              </a:spcAft>
              <a:buNone/>
            </a:pPr>
            <a:r>
              <a:rPr b="1" lang="en" sz="700">
                <a:latin typeface="Lato"/>
                <a:ea typeface="Lato"/>
                <a:cs typeface="Lato"/>
                <a:sym typeface="Lato"/>
              </a:rPr>
              <a:t>Important</a:t>
            </a:r>
            <a:endParaRPr b="1" sz="700">
              <a:latin typeface="Lato"/>
              <a:ea typeface="Lato"/>
              <a:cs typeface="Lato"/>
              <a:sym typeface="Lato"/>
            </a:endParaRPr>
          </a:p>
        </p:txBody>
      </p:sp>
      <p:cxnSp>
        <p:nvCxnSpPr>
          <p:cNvPr id="310" name="Google Shape;310;p34"/>
          <p:cNvCxnSpPr/>
          <p:nvPr/>
        </p:nvCxnSpPr>
        <p:spPr>
          <a:xfrm>
            <a:off x="7197675" y="3171475"/>
            <a:ext cx="1896000" cy="0"/>
          </a:xfrm>
          <a:prstGeom prst="straightConnector1">
            <a:avLst/>
          </a:prstGeom>
          <a:noFill/>
          <a:ln cap="flat" cmpd="sng" w="9525">
            <a:solidFill>
              <a:schemeClr val="dk2"/>
            </a:solidFill>
            <a:prstDash val="dot"/>
            <a:round/>
            <a:headEnd len="med" w="med" type="none"/>
            <a:tailEnd len="med" w="med" type="none"/>
          </a:ln>
        </p:spPr>
      </p:cxnSp>
      <p:cxnSp>
        <p:nvCxnSpPr>
          <p:cNvPr id="311" name="Google Shape;311;p34"/>
          <p:cNvCxnSpPr/>
          <p:nvPr/>
        </p:nvCxnSpPr>
        <p:spPr>
          <a:xfrm>
            <a:off x="7192700" y="1755825"/>
            <a:ext cx="1896000" cy="0"/>
          </a:xfrm>
          <a:prstGeom prst="straightConnector1">
            <a:avLst/>
          </a:prstGeom>
          <a:noFill/>
          <a:ln cap="flat" cmpd="sng" w="9525">
            <a:solidFill>
              <a:schemeClr val="dk2"/>
            </a:solidFill>
            <a:prstDash val="dot"/>
            <a:round/>
            <a:headEnd len="med" w="med" type="none"/>
            <a:tailEnd len="med" w="med" type="none"/>
          </a:ln>
        </p:spPr>
      </p:cxnSp>
      <p:pic>
        <p:nvPicPr>
          <p:cNvPr id="312" name="Google Shape;312;p34" title="Chart"/>
          <p:cNvPicPr preferRelativeResize="0"/>
          <p:nvPr/>
        </p:nvPicPr>
        <p:blipFill>
          <a:blip r:embed="rId3">
            <a:alphaModFix/>
          </a:blip>
          <a:stretch>
            <a:fillRect/>
          </a:stretch>
        </p:blipFill>
        <p:spPr>
          <a:xfrm>
            <a:off x="7144838" y="192625"/>
            <a:ext cx="994500" cy="613324"/>
          </a:xfrm>
          <a:prstGeom prst="rect">
            <a:avLst/>
          </a:prstGeom>
          <a:noFill/>
          <a:ln>
            <a:noFill/>
          </a:ln>
        </p:spPr>
      </p:pic>
      <p:pic>
        <p:nvPicPr>
          <p:cNvPr id="313" name="Google Shape;313;p34" title="Chart"/>
          <p:cNvPicPr preferRelativeResize="0"/>
          <p:nvPr/>
        </p:nvPicPr>
        <p:blipFill>
          <a:blip r:embed="rId4">
            <a:alphaModFix/>
          </a:blip>
          <a:stretch>
            <a:fillRect/>
          </a:stretch>
        </p:blipFill>
        <p:spPr>
          <a:xfrm>
            <a:off x="7094575" y="858843"/>
            <a:ext cx="1058125" cy="654823"/>
          </a:xfrm>
          <a:prstGeom prst="rect">
            <a:avLst/>
          </a:prstGeom>
          <a:noFill/>
          <a:ln>
            <a:noFill/>
          </a:ln>
        </p:spPr>
      </p:pic>
      <p:pic>
        <p:nvPicPr>
          <p:cNvPr id="314" name="Google Shape;314;p34" title="Chart"/>
          <p:cNvPicPr preferRelativeResize="0"/>
          <p:nvPr/>
        </p:nvPicPr>
        <p:blipFill rotWithShape="1">
          <a:blip r:embed="rId5">
            <a:alphaModFix/>
          </a:blip>
          <a:srcRect b="0" l="22330" r="0" t="0"/>
          <a:stretch/>
        </p:blipFill>
        <p:spPr>
          <a:xfrm>
            <a:off x="7336972" y="2050900"/>
            <a:ext cx="1012199" cy="806756"/>
          </a:xfrm>
          <a:prstGeom prst="rect">
            <a:avLst/>
          </a:prstGeom>
          <a:noFill/>
          <a:ln>
            <a:noFill/>
          </a:ln>
        </p:spPr>
      </p:pic>
      <p:sp>
        <p:nvSpPr>
          <p:cNvPr id="315" name="Google Shape;315;p34"/>
          <p:cNvSpPr txBox="1"/>
          <p:nvPr/>
        </p:nvSpPr>
        <p:spPr>
          <a:xfrm>
            <a:off x="7317563" y="2151400"/>
            <a:ext cx="13032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FFFFFF"/>
                </a:solidFill>
                <a:latin typeface="Lato"/>
                <a:ea typeface="Lato"/>
                <a:cs typeface="Lato"/>
                <a:sym typeface="Lato"/>
              </a:rPr>
              <a:t>Executive 55%</a:t>
            </a:r>
            <a:endParaRPr sz="700">
              <a:solidFill>
                <a:srgbClr val="FFFFFF"/>
              </a:solidFill>
              <a:latin typeface="Lato"/>
              <a:ea typeface="Lato"/>
              <a:cs typeface="Lato"/>
              <a:sym typeface="Lato"/>
            </a:endParaRPr>
          </a:p>
        </p:txBody>
      </p:sp>
      <p:sp>
        <p:nvSpPr>
          <p:cNvPr id="316" name="Google Shape;316;p34"/>
          <p:cNvSpPr txBox="1"/>
          <p:nvPr/>
        </p:nvSpPr>
        <p:spPr>
          <a:xfrm>
            <a:off x="7335663" y="2460175"/>
            <a:ext cx="13509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FFFFFF"/>
                </a:solidFill>
                <a:latin typeface="Lato"/>
                <a:ea typeface="Lato"/>
                <a:cs typeface="Lato"/>
                <a:sym typeface="Lato"/>
              </a:rPr>
              <a:t>Consultant 45%</a:t>
            </a:r>
            <a:endParaRPr sz="600">
              <a:solidFill>
                <a:srgbClr val="FFFFFF"/>
              </a:solidFill>
              <a:latin typeface="Lato"/>
              <a:ea typeface="Lato"/>
              <a:cs typeface="Lato"/>
              <a:sym typeface="Lato"/>
            </a:endParaRPr>
          </a:p>
        </p:txBody>
      </p:sp>
      <p:pic>
        <p:nvPicPr>
          <p:cNvPr id="317" name="Google Shape;317;p34" title="Chart"/>
          <p:cNvPicPr preferRelativeResize="0"/>
          <p:nvPr/>
        </p:nvPicPr>
        <p:blipFill rotWithShape="1">
          <a:blip r:embed="rId6">
            <a:alphaModFix/>
          </a:blip>
          <a:srcRect b="24626" l="24525" r="3083" t="12262"/>
          <a:stretch/>
        </p:blipFill>
        <p:spPr>
          <a:xfrm>
            <a:off x="7311267" y="3401638"/>
            <a:ext cx="1645920" cy="125619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35"/>
          <p:cNvSpPr txBox="1"/>
          <p:nvPr/>
        </p:nvSpPr>
        <p:spPr>
          <a:xfrm>
            <a:off x="108575" y="170625"/>
            <a:ext cx="5568900" cy="4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Raleway ExtraBold"/>
              <a:ea typeface="Raleway ExtraBold"/>
              <a:cs typeface="Raleway ExtraBold"/>
              <a:sym typeface="Raleway ExtraBold"/>
            </a:endParaRPr>
          </a:p>
          <a:p>
            <a:pPr indent="0" lvl="0" marL="0" rtl="0" algn="l">
              <a:spcBef>
                <a:spcPts val="0"/>
              </a:spcBef>
              <a:spcAft>
                <a:spcPts val="0"/>
              </a:spcAft>
              <a:buNone/>
            </a:pPr>
            <a:r>
              <a:t/>
            </a:r>
            <a:endParaRPr>
              <a:latin typeface="Raleway ExtraLight"/>
              <a:ea typeface="Raleway ExtraLight"/>
              <a:cs typeface="Raleway ExtraLight"/>
              <a:sym typeface="Raleway ExtraLight"/>
            </a:endParaRPr>
          </a:p>
        </p:txBody>
      </p:sp>
      <p:sp>
        <p:nvSpPr>
          <p:cNvPr id="323" name="Google Shape;323;p35"/>
          <p:cNvSpPr txBox="1"/>
          <p:nvPr>
            <p:ph idx="2" type="body"/>
          </p:nvPr>
        </p:nvSpPr>
        <p:spPr>
          <a:xfrm>
            <a:off x="4953300" y="246825"/>
            <a:ext cx="3952800" cy="30255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b="1" lang="en"/>
              <a:t>Education: </a:t>
            </a:r>
            <a:r>
              <a:rPr lang="en"/>
              <a:t>Many of these individuals are highly educated and have completed Masters and PhDs in their field</a:t>
            </a:r>
            <a:endParaRPr/>
          </a:p>
          <a:p>
            <a:pPr indent="0" lvl="0" marL="457200" rtl="0" algn="l">
              <a:lnSpc>
                <a:spcPct val="100000"/>
              </a:lnSpc>
              <a:spcBef>
                <a:spcPts val="0"/>
              </a:spcBef>
              <a:spcAft>
                <a:spcPts val="0"/>
              </a:spcAft>
              <a:buNone/>
            </a:pPr>
            <a:r>
              <a:t/>
            </a:r>
            <a:endParaRPr/>
          </a:p>
          <a:p>
            <a:pPr indent="-311150" lvl="0" marL="457200" rtl="0" algn="l">
              <a:lnSpc>
                <a:spcPct val="100000"/>
              </a:lnSpc>
              <a:spcBef>
                <a:spcPts val="0"/>
              </a:spcBef>
              <a:spcAft>
                <a:spcPts val="0"/>
              </a:spcAft>
              <a:buSzPts val="1300"/>
              <a:buChar char="●"/>
            </a:pPr>
            <a:r>
              <a:rPr b="1" lang="en"/>
              <a:t>Research Methods: </a:t>
            </a:r>
            <a:r>
              <a:rPr lang="en"/>
              <a:t>Online interviews and field research are the two most common types of research this groups expects to focus on in the future</a:t>
            </a:r>
            <a:endParaRPr/>
          </a:p>
          <a:p>
            <a:pPr indent="0" lvl="0" marL="457200" rtl="0" algn="l">
              <a:lnSpc>
                <a:spcPct val="100000"/>
              </a:lnSpc>
              <a:spcBef>
                <a:spcPts val="0"/>
              </a:spcBef>
              <a:spcAft>
                <a:spcPts val="0"/>
              </a:spcAft>
              <a:buNone/>
            </a:pPr>
            <a:r>
              <a:t/>
            </a:r>
            <a:endParaRPr/>
          </a:p>
          <a:p>
            <a:pPr indent="-311150" lvl="0" marL="457200" rtl="0" algn="l">
              <a:lnSpc>
                <a:spcPct val="100000"/>
              </a:lnSpc>
              <a:spcBef>
                <a:spcPts val="0"/>
              </a:spcBef>
              <a:spcAft>
                <a:spcPts val="0"/>
              </a:spcAft>
              <a:buSzPts val="1300"/>
              <a:buChar char="●"/>
            </a:pPr>
            <a:r>
              <a:rPr b="1" lang="en"/>
              <a:t>Conference Content: </a:t>
            </a:r>
            <a:r>
              <a:rPr lang="en"/>
              <a:t>Generally this group has more experience attending conferences and in some cases even speaking at them. This group is most interested in topics relating to applying research results and measure the impact of the work</a:t>
            </a:r>
            <a:endParaRPr/>
          </a:p>
          <a:p>
            <a:pPr indent="0" lvl="0" marL="0" rtl="0" algn="l">
              <a:lnSpc>
                <a:spcPct val="100000"/>
              </a:lnSpc>
              <a:spcBef>
                <a:spcPts val="0"/>
              </a:spcBef>
              <a:spcAft>
                <a:spcPts val="0"/>
              </a:spcAft>
              <a:buNone/>
            </a:pPr>
            <a:r>
              <a:t/>
            </a:r>
            <a:endParaRPr b="1" sz="1400"/>
          </a:p>
          <a:p>
            <a:pPr indent="0" lvl="0" marL="0" rtl="0" algn="l">
              <a:spcBef>
                <a:spcPts val="0"/>
              </a:spcBef>
              <a:spcAft>
                <a:spcPts val="1000"/>
              </a:spcAft>
              <a:buNone/>
            </a:pPr>
            <a:r>
              <a:t/>
            </a:r>
            <a:endParaRPr b="1" sz="1400"/>
          </a:p>
        </p:txBody>
      </p:sp>
      <p:sp>
        <p:nvSpPr>
          <p:cNvPr id="324" name="Google Shape;324;p35"/>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600">
                <a:solidFill>
                  <a:srgbClr val="000000"/>
                </a:solidFill>
                <a:latin typeface="Raleway ExtraBold"/>
                <a:ea typeface="Raleway ExtraBold"/>
                <a:cs typeface="Raleway ExtraBold"/>
                <a:sym typeface="Raleway ExtraBold"/>
              </a:rPr>
              <a:t>Findings About </a:t>
            </a:r>
            <a:endParaRPr b="0" sz="1600">
              <a:solidFill>
                <a:srgbClr val="000000"/>
              </a:solidFill>
              <a:latin typeface="Raleway ExtraBold"/>
              <a:ea typeface="Raleway ExtraBold"/>
              <a:cs typeface="Raleway ExtraBold"/>
              <a:sym typeface="Raleway ExtraBold"/>
            </a:endParaRPr>
          </a:p>
          <a:p>
            <a:pPr indent="0" lvl="0" marL="0" rtl="0" algn="l">
              <a:spcBef>
                <a:spcPts val="0"/>
              </a:spcBef>
              <a:spcAft>
                <a:spcPts val="0"/>
              </a:spcAft>
              <a:buNone/>
            </a:pPr>
            <a:r>
              <a:rPr b="0" lang="en" sz="1600">
                <a:solidFill>
                  <a:srgbClr val="000000"/>
                </a:solidFill>
                <a:latin typeface="Raleway ExtraBold"/>
                <a:ea typeface="Raleway ExtraBold"/>
                <a:cs typeface="Raleway ExtraBold"/>
                <a:sym typeface="Raleway ExtraBold"/>
              </a:rPr>
              <a:t>Executives &amp; Consultants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36"/>
          <p:cNvSpPr txBox="1"/>
          <p:nvPr/>
        </p:nvSpPr>
        <p:spPr>
          <a:xfrm>
            <a:off x="108575" y="170625"/>
            <a:ext cx="6654300" cy="9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aleway ExtraBold"/>
                <a:ea typeface="Raleway ExtraBold"/>
                <a:cs typeface="Raleway ExtraBold"/>
                <a:sym typeface="Raleway ExtraBold"/>
              </a:rPr>
              <a:t>Specialist</a:t>
            </a:r>
            <a:endParaRPr sz="1600">
              <a:latin typeface="Raleway ExtraBold"/>
              <a:ea typeface="Raleway ExtraBold"/>
              <a:cs typeface="Raleway ExtraBold"/>
              <a:sym typeface="Raleway ExtraBold"/>
            </a:endParaRPr>
          </a:p>
          <a:p>
            <a:pPr indent="0" lvl="0" marL="0" rtl="0" algn="l">
              <a:spcBef>
                <a:spcPts val="0"/>
              </a:spcBef>
              <a:spcAft>
                <a:spcPts val="0"/>
              </a:spcAft>
              <a:buNone/>
            </a:pPr>
            <a:r>
              <a:rPr lang="en">
                <a:latin typeface="Raleway ExtraLight"/>
                <a:ea typeface="Raleway ExtraLight"/>
                <a:cs typeface="Raleway ExtraLight"/>
                <a:sym typeface="Raleway ExtraLight"/>
              </a:rPr>
              <a:t>Individuals pursuing a specialty within design who have a mid level experience conducting research in organizations of all sizes</a:t>
            </a:r>
            <a:endParaRPr>
              <a:latin typeface="Raleway ExtraLight"/>
              <a:ea typeface="Raleway ExtraLight"/>
              <a:cs typeface="Raleway ExtraLight"/>
              <a:sym typeface="Raleway ExtraLight"/>
            </a:endParaRPr>
          </a:p>
        </p:txBody>
      </p:sp>
      <p:sp>
        <p:nvSpPr>
          <p:cNvPr id="330" name="Google Shape;330;p36"/>
          <p:cNvSpPr txBox="1"/>
          <p:nvPr/>
        </p:nvSpPr>
        <p:spPr>
          <a:xfrm>
            <a:off x="108575" y="1114150"/>
            <a:ext cx="2273100" cy="37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What </a:t>
            </a:r>
            <a:r>
              <a:rPr b="1" lang="en" sz="1000">
                <a:latin typeface="Lato"/>
                <a:ea typeface="Lato"/>
                <a:cs typeface="Lato"/>
                <a:sym typeface="Lato"/>
              </a:rPr>
              <a:t>factors</a:t>
            </a:r>
            <a:r>
              <a:rPr lang="en" sz="1000">
                <a:latin typeface="Lato"/>
                <a:ea typeface="Lato"/>
                <a:cs typeface="Lato"/>
                <a:sym typeface="Lato"/>
              </a:rPr>
              <a:t> are most important to this person when deciding whether to attend a conference about research?</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Cost</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Conference topics</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Time commitment</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Which</a:t>
            </a:r>
            <a:r>
              <a:rPr b="1" lang="en" sz="1000">
                <a:latin typeface="Lato"/>
                <a:ea typeface="Lato"/>
                <a:cs typeface="Lato"/>
                <a:sym typeface="Lato"/>
              </a:rPr>
              <a:t> types of sessions</a:t>
            </a:r>
            <a:r>
              <a:rPr lang="en" sz="1000">
                <a:latin typeface="Lato"/>
                <a:ea typeface="Lato"/>
                <a:cs typeface="Lato"/>
                <a:sym typeface="Lato"/>
              </a:rPr>
              <a:t> are most important  for this person?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Workshops / hands on experience</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Group discussions / opportunities to share ideas</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Keynote speakers</a:t>
            </a:r>
            <a:endParaRPr sz="1000">
              <a:latin typeface="Lato"/>
              <a:ea typeface="Lato"/>
              <a:cs typeface="Lato"/>
              <a:sym typeface="Lato"/>
            </a:endParaRPr>
          </a:p>
        </p:txBody>
      </p:sp>
      <p:sp>
        <p:nvSpPr>
          <p:cNvPr id="331" name="Google Shape;331;p36"/>
          <p:cNvSpPr txBox="1"/>
          <p:nvPr/>
        </p:nvSpPr>
        <p:spPr>
          <a:xfrm>
            <a:off x="2658925" y="1114150"/>
            <a:ext cx="1948200" cy="37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What </a:t>
            </a:r>
            <a:r>
              <a:rPr b="1" lang="en" sz="1000">
                <a:latin typeface="Lato"/>
                <a:ea typeface="Lato"/>
                <a:cs typeface="Lato"/>
                <a:sym typeface="Lato"/>
              </a:rPr>
              <a:t>topics</a:t>
            </a:r>
            <a:r>
              <a:rPr lang="en" sz="1000">
                <a:latin typeface="Lato"/>
                <a:ea typeface="Lato"/>
                <a:cs typeface="Lato"/>
                <a:sym typeface="Lato"/>
              </a:rPr>
              <a:t> would they be most attracted to at a conference about research?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New research methods</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Examples of real world research</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Analysis techniques - using qual &amp; quant data together</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t/>
            </a:r>
            <a:endParaRPr b="1" sz="1000">
              <a:latin typeface="Lato"/>
              <a:ea typeface="Lato"/>
              <a:cs typeface="Lato"/>
              <a:sym typeface="Lato"/>
            </a:endParaRPr>
          </a:p>
          <a:p>
            <a:pPr indent="0" lvl="0" marL="0" rtl="0" algn="l">
              <a:spcBef>
                <a:spcPts val="0"/>
              </a:spcBef>
              <a:spcAft>
                <a:spcPts val="0"/>
              </a:spcAft>
              <a:buNone/>
            </a:pPr>
            <a:r>
              <a:rPr b="1" lang="en" sz="1000">
                <a:latin typeface="Lato"/>
                <a:ea typeface="Lato"/>
                <a:cs typeface="Lato"/>
                <a:sym typeface="Lato"/>
              </a:rPr>
              <a:t>Who</a:t>
            </a:r>
            <a:r>
              <a:rPr lang="en" sz="1000">
                <a:latin typeface="Lato"/>
                <a:ea typeface="Lato"/>
                <a:cs typeface="Lato"/>
                <a:sym typeface="Lato"/>
              </a:rPr>
              <a:t> would they expect to see at a conference about research?</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Researchers in industries other than tech</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Academic researchers</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Examples of research </a:t>
            </a:r>
            <a:r>
              <a:rPr lang="en" sz="1000">
                <a:latin typeface="Lato"/>
                <a:ea typeface="Lato"/>
                <a:cs typeface="Lato"/>
                <a:sym typeface="Lato"/>
              </a:rPr>
              <a:t> i</a:t>
            </a:r>
            <a:r>
              <a:rPr lang="en" sz="1000">
                <a:latin typeface="Lato"/>
                <a:ea typeface="Lato"/>
                <a:cs typeface="Lato"/>
                <a:sym typeface="Lato"/>
              </a:rPr>
              <a:t>ncluding details of the end-to-end process</a:t>
            </a:r>
            <a:endParaRPr sz="1000">
              <a:latin typeface="Lato"/>
              <a:ea typeface="Lato"/>
              <a:cs typeface="Lato"/>
              <a:sym typeface="Lato"/>
            </a:endParaRPr>
          </a:p>
        </p:txBody>
      </p:sp>
      <p:sp>
        <p:nvSpPr>
          <p:cNvPr id="332" name="Google Shape;332;p36"/>
          <p:cNvSpPr txBox="1"/>
          <p:nvPr/>
        </p:nvSpPr>
        <p:spPr>
          <a:xfrm>
            <a:off x="4872825" y="1114150"/>
            <a:ext cx="2221800" cy="37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What </a:t>
            </a:r>
            <a:r>
              <a:rPr b="1" lang="en" sz="1000">
                <a:latin typeface="Lato"/>
                <a:ea typeface="Lato"/>
                <a:cs typeface="Lato"/>
                <a:sym typeface="Lato"/>
              </a:rPr>
              <a:t>advice</a:t>
            </a:r>
            <a:r>
              <a:rPr lang="en" sz="1000">
                <a:latin typeface="Lato"/>
                <a:ea typeface="Lato"/>
                <a:cs typeface="Lato"/>
                <a:sym typeface="Lato"/>
              </a:rPr>
              <a:t> do they have for the Rosenfeld Media team in pursuing a conference about research?</a:t>
            </a:r>
            <a:endParaRPr sz="1000">
              <a:latin typeface="Lato"/>
              <a:ea typeface="Lato"/>
              <a:cs typeface="Lato"/>
              <a:sym typeface="Lato"/>
            </a:endParaRPr>
          </a:p>
          <a:p>
            <a:pPr indent="0" lvl="0" marL="457200" rtl="0" algn="l">
              <a:spcBef>
                <a:spcPts val="0"/>
              </a:spcBef>
              <a:spcAft>
                <a:spcPts val="0"/>
              </a:spcAft>
              <a:buNone/>
            </a:pPr>
            <a:r>
              <a:t/>
            </a:r>
            <a:endParaRPr sz="1000">
              <a:latin typeface="Lato"/>
              <a:ea typeface="Lato"/>
              <a:cs typeface="Lato"/>
              <a:sym typeface="Lato"/>
            </a:endParaRPr>
          </a:p>
          <a:p>
            <a:pPr indent="0" lvl="0" marL="57150" rtl="0" algn="ctr">
              <a:spcBef>
                <a:spcPts val="0"/>
              </a:spcBef>
              <a:spcAft>
                <a:spcPts val="0"/>
              </a:spcAft>
              <a:buNone/>
            </a:pPr>
            <a:r>
              <a:rPr i="1" lang="en" sz="1000">
                <a:latin typeface="Merriweather"/>
                <a:ea typeface="Merriweather"/>
                <a:cs typeface="Merriweather"/>
                <a:sym typeface="Merriweather"/>
              </a:rPr>
              <a:t>“</a:t>
            </a:r>
            <a:r>
              <a:rPr i="1" lang="en" sz="1000">
                <a:highlight>
                  <a:srgbClr val="FFFFFF"/>
                </a:highlight>
                <a:latin typeface="Merriweather"/>
                <a:ea typeface="Merriweather"/>
                <a:cs typeface="Merriweather"/>
                <a:sym typeface="Merriweather"/>
              </a:rPr>
              <a:t>Provide opportunities for emerging researchers to network or get advice from experienced researchers. </a:t>
            </a:r>
            <a:endParaRPr i="1" sz="1000">
              <a:highlight>
                <a:srgbClr val="FFFFFF"/>
              </a:highlight>
              <a:latin typeface="Merriweather"/>
              <a:ea typeface="Merriweather"/>
              <a:cs typeface="Merriweather"/>
              <a:sym typeface="Merriweather"/>
            </a:endParaRPr>
          </a:p>
          <a:p>
            <a:pPr indent="0" lvl="0" marL="57150" rtl="0" algn="ctr">
              <a:spcBef>
                <a:spcPts val="0"/>
              </a:spcBef>
              <a:spcAft>
                <a:spcPts val="0"/>
              </a:spcAft>
              <a:buNone/>
            </a:pPr>
            <a:r>
              <a:t/>
            </a:r>
            <a:endParaRPr i="1" sz="1000">
              <a:highlight>
                <a:srgbClr val="FFFFFF"/>
              </a:highlight>
              <a:latin typeface="Merriweather"/>
              <a:ea typeface="Merriweather"/>
              <a:cs typeface="Merriweather"/>
              <a:sym typeface="Merriweather"/>
            </a:endParaRPr>
          </a:p>
          <a:p>
            <a:pPr indent="0" lvl="0" marL="57150" rtl="0" algn="ctr">
              <a:spcBef>
                <a:spcPts val="0"/>
              </a:spcBef>
              <a:spcAft>
                <a:spcPts val="0"/>
              </a:spcAft>
              <a:buNone/>
            </a:pPr>
            <a:r>
              <a:rPr i="1" lang="en" sz="1000">
                <a:highlight>
                  <a:srgbClr val="FFFFFF"/>
                </a:highlight>
                <a:latin typeface="Merriweather"/>
                <a:ea typeface="Merriweather"/>
                <a:cs typeface="Merriweather"/>
                <a:sym typeface="Merriweather"/>
              </a:rPr>
              <a:t>It should not be the focus of the conference but something small on the side would be very helpful to newcomers.”</a:t>
            </a:r>
            <a:endParaRPr i="1" sz="1000">
              <a:latin typeface="Merriweather"/>
              <a:ea typeface="Merriweather"/>
              <a:cs typeface="Merriweather"/>
              <a:sym typeface="Merriweather"/>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What </a:t>
            </a:r>
            <a:r>
              <a:rPr b="1" lang="en" sz="1000">
                <a:latin typeface="Lato"/>
                <a:ea typeface="Lato"/>
                <a:cs typeface="Lato"/>
                <a:sym typeface="Lato"/>
              </a:rPr>
              <a:t>types of learning activities</a:t>
            </a:r>
            <a:r>
              <a:rPr lang="en" sz="1000">
                <a:latin typeface="Lato"/>
                <a:ea typeface="Lato"/>
                <a:cs typeface="Lato"/>
                <a:sym typeface="Lato"/>
              </a:rPr>
              <a:t> does this person rely on outside of attending conferences?</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Read blogs &amp; books</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Watch videos of talks</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Attend a local meetup or talk</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p:txBody>
      </p:sp>
      <p:cxnSp>
        <p:nvCxnSpPr>
          <p:cNvPr id="333" name="Google Shape;333;p36"/>
          <p:cNvCxnSpPr/>
          <p:nvPr/>
        </p:nvCxnSpPr>
        <p:spPr>
          <a:xfrm>
            <a:off x="2461825" y="1218625"/>
            <a:ext cx="0" cy="3603300"/>
          </a:xfrm>
          <a:prstGeom prst="straightConnector1">
            <a:avLst/>
          </a:prstGeom>
          <a:noFill/>
          <a:ln cap="flat" cmpd="sng" w="9525">
            <a:solidFill>
              <a:srgbClr val="D9D9D9"/>
            </a:solidFill>
            <a:prstDash val="solid"/>
            <a:round/>
            <a:headEnd len="med" w="med" type="none"/>
            <a:tailEnd len="med" w="med" type="none"/>
          </a:ln>
        </p:spPr>
      </p:cxnSp>
      <p:cxnSp>
        <p:nvCxnSpPr>
          <p:cNvPr id="334" name="Google Shape;334;p36"/>
          <p:cNvCxnSpPr/>
          <p:nvPr/>
        </p:nvCxnSpPr>
        <p:spPr>
          <a:xfrm>
            <a:off x="4728025" y="1218625"/>
            <a:ext cx="0" cy="3603300"/>
          </a:xfrm>
          <a:prstGeom prst="straightConnector1">
            <a:avLst/>
          </a:prstGeom>
          <a:noFill/>
          <a:ln cap="flat" cmpd="sng" w="9525">
            <a:solidFill>
              <a:srgbClr val="D9D9D9"/>
            </a:solidFill>
            <a:prstDash val="solid"/>
            <a:round/>
            <a:headEnd len="med" w="med" type="none"/>
            <a:tailEnd len="med" w="med" type="none"/>
          </a:ln>
        </p:spPr>
      </p:cxnSp>
      <p:grpSp>
        <p:nvGrpSpPr>
          <p:cNvPr id="335" name="Google Shape;335;p36"/>
          <p:cNvGrpSpPr/>
          <p:nvPr/>
        </p:nvGrpSpPr>
        <p:grpSpPr>
          <a:xfrm>
            <a:off x="7146625" y="-10350"/>
            <a:ext cx="2005425" cy="5143500"/>
            <a:chOff x="7092050" y="-10350"/>
            <a:chExt cx="2005425" cy="5143500"/>
          </a:xfrm>
        </p:grpSpPr>
        <p:sp>
          <p:nvSpPr>
            <p:cNvPr id="336" name="Google Shape;336;p36"/>
            <p:cNvSpPr/>
            <p:nvPr/>
          </p:nvSpPr>
          <p:spPr>
            <a:xfrm>
              <a:off x="7109975" y="-10350"/>
              <a:ext cx="19875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6"/>
            <p:cNvSpPr txBox="1"/>
            <p:nvPr/>
          </p:nvSpPr>
          <p:spPr>
            <a:xfrm>
              <a:off x="7220075" y="1796075"/>
              <a:ext cx="1806000" cy="545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000">
                  <a:latin typeface="Lato"/>
                  <a:ea typeface="Lato"/>
                  <a:cs typeface="Lato"/>
                  <a:sym typeface="Lato"/>
                </a:rPr>
                <a:t>Job Titles</a:t>
              </a:r>
              <a:endParaRPr b="1" sz="1000">
                <a:latin typeface="Lato"/>
                <a:ea typeface="Lato"/>
                <a:cs typeface="Lato"/>
                <a:sym typeface="Lato"/>
              </a:endParaRPr>
            </a:p>
            <a:p>
              <a:pPr indent="0" lvl="0" marL="0" rtl="0" algn="l">
                <a:lnSpc>
                  <a:spcPct val="150000"/>
                </a:lnSpc>
                <a:spcBef>
                  <a:spcPts val="0"/>
                </a:spcBef>
                <a:spcAft>
                  <a:spcPts val="0"/>
                </a:spcAft>
                <a:buNone/>
              </a:pPr>
              <a:r>
                <a:t/>
              </a:r>
              <a:endParaRPr sz="1000">
                <a:latin typeface="Lato"/>
                <a:ea typeface="Lato"/>
                <a:cs typeface="Lato"/>
                <a:sym typeface="Lato"/>
              </a:endParaRPr>
            </a:p>
          </p:txBody>
        </p:sp>
        <p:sp>
          <p:nvSpPr>
            <p:cNvPr id="338" name="Google Shape;338;p36"/>
            <p:cNvSpPr txBox="1"/>
            <p:nvPr/>
          </p:nvSpPr>
          <p:spPr>
            <a:xfrm>
              <a:off x="8039250" y="65950"/>
              <a:ext cx="10581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ato"/>
                  <a:ea typeface="Lato"/>
                  <a:cs typeface="Lato"/>
                  <a:sym typeface="Lato"/>
                </a:rPr>
                <a:t>75%</a:t>
              </a:r>
              <a:r>
                <a:rPr lang="en" sz="1800">
                  <a:latin typeface="Lato"/>
                  <a:ea typeface="Lato"/>
                  <a:cs typeface="Lato"/>
                  <a:sym typeface="Lato"/>
                </a:rPr>
                <a:t> </a:t>
              </a:r>
              <a:endParaRPr sz="1800">
                <a:latin typeface="Lato"/>
                <a:ea typeface="Lato"/>
                <a:cs typeface="Lato"/>
                <a:sym typeface="Lato"/>
              </a:endParaRPr>
            </a:p>
            <a:p>
              <a:pPr indent="0" lvl="0" marL="0" rtl="0" algn="l">
                <a:spcBef>
                  <a:spcPts val="0"/>
                </a:spcBef>
                <a:spcAft>
                  <a:spcPts val="0"/>
                </a:spcAft>
                <a:buNone/>
              </a:pPr>
              <a:r>
                <a:rPr lang="en" sz="900">
                  <a:latin typeface="Lato"/>
                  <a:ea typeface="Lato"/>
                  <a:cs typeface="Lato"/>
                  <a:sym typeface="Lato"/>
                </a:rPr>
                <a:t>academically trained in research</a:t>
              </a:r>
              <a:endParaRPr sz="900">
                <a:latin typeface="Lato"/>
                <a:ea typeface="Lato"/>
                <a:cs typeface="Lato"/>
                <a:sym typeface="Lato"/>
              </a:endParaRPr>
            </a:p>
          </p:txBody>
        </p:sp>
        <p:sp>
          <p:nvSpPr>
            <p:cNvPr id="339" name="Google Shape;339;p36"/>
            <p:cNvSpPr txBox="1"/>
            <p:nvPr/>
          </p:nvSpPr>
          <p:spPr>
            <a:xfrm>
              <a:off x="8039375" y="850750"/>
              <a:ext cx="10122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ato"/>
                  <a:ea typeface="Lato"/>
                  <a:cs typeface="Lato"/>
                  <a:sym typeface="Lato"/>
                </a:rPr>
                <a:t>50%</a:t>
              </a:r>
              <a:r>
                <a:rPr lang="en" sz="1800">
                  <a:latin typeface="Lato"/>
                  <a:ea typeface="Lato"/>
                  <a:cs typeface="Lato"/>
                  <a:sym typeface="Lato"/>
                </a:rPr>
                <a:t> </a:t>
              </a:r>
              <a:endParaRPr sz="1800">
                <a:latin typeface="Lato"/>
                <a:ea typeface="Lato"/>
                <a:cs typeface="Lato"/>
                <a:sym typeface="Lato"/>
              </a:endParaRPr>
            </a:p>
            <a:p>
              <a:pPr indent="0" lvl="0" marL="0" rtl="0" algn="l">
                <a:spcBef>
                  <a:spcPts val="0"/>
                </a:spcBef>
                <a:spcAft>
                  <a:spcPts val="0"/>
                </a:spcAft>
                <a:buNone/>
              </a:pPr>
              <a:r>
                <a:rPr lang="en" sz="900">
                  <a:latin typeface="Lato"/>
                  <a:ea typeface="Lato"/>
                  <a:cs typeface="Lato"/>
                  <a:sym typeface="Lato"/>
                </a:rPr>
                <a:t>currently work in medium orgs</a:t>
              </a:r>
              <a:endParaRPr sz="900">
                <a:latin typeface="Lato"/>
                <a:ea typeface="Lato"/>
                <a:cs typeface="Lato"/>
                <a:sym typeface="Lato"/>
              </a:endParaRPr>
            </a:p>
          </p:txBody>
        </p:sp>
        <p:sp>
          <p:nvSpPr>
            <p:cNvPr id="340" name="Google Shape;340;p36"/>
            <p:cNvSpPr txBox="1"/>
            <p:nvPr/>
          </p:nvSpPr>
          <p:spPr>
            <a:xfrm>
              <a:off x="7255663" y="3205000"/>
              <a:ext cx="18060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Black"/>
                  <a:ea typeface="Lato Black"/>
                  <a:cs typeface="Lato Black"/>
                  <a:sym typeface="Lato Black"/>
                </a:rPr>
                <a:t>Speaker Name Recognition</a:t>
              </a:r>
              <a:endParaRPr sz="700">
                <a:latin typeface="Lato Black"/>
                <a:ea typeface="Lato Black"/>
                <a:cs typeface="Lato Black"/>
                <a:sym typeface="Lato Black"/>
              </a:endParaRPr>
            </a:p>
          </p:txBody>
        </p:sp>
        <p:sp>
          <p:nvSpPr>
            <p:cNvPr id="341" name="Google Shape;341;p36"/>
            <p:cNvSpPr txBox="1"/>
            <p:nvPr/>
          </p:nvSpPr>
          <p:spPr>
            <a:xfrm>
              <a:off x="7255663" y="3654925"/>
              <a:ext cx="18060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Black"/>
                  <a:ea typeface="Lato Black"/>
                  <a:cs typeface="Lato Black"/>
                  <a:sym typeface="Lato Black"/>
                </a:rPr>
                <a:t>Diversity of Speakers</a:t>
              </a:r>
              <a:endParaRPr sz="700">
                <a:latin typeface="Lato Black"/>
                <a:ea typeface="Lato Black"/>
                <a:cs typeface="Lato Black"/>
                <a:sym typeface="Lato Black"/>
              </a:endParaRPr>
            </a:p>
          </p:txBody>
        </p:sp>
        <p:sp>
          <p:nvSpPr>
            <p:cNvPr id="342" name="Google Shape;342;p36"/>
            <p:cNvSpPr txBox="1"/>
            <p:nvPr/>
          </p:nvSpPr>
          <p:spPr>
            <a:xfrm>
              <a:off x="7255663" y="4104850"/>
              <a:ext cx="18060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Black"/>
                  <a:ea typeface="Lato Black"/>
                  <a:cs typeface="Lato Black"/>
                  <a:sym typeface="Lato Black"/>
                </a:rPr>
                <a:t>Networking Opportunities</a:t>
              </a:r>
              <a:endParaRPr sz="700">
                <a:latin typeface="Lato Black"/>
                <a:ea typeface="Lato Black"/>
                <a:cs typeface="Lato Black"/>
                <a:sym typeface="Lato Black"/>
              </a:endParaRPr>
            </a:p>
          </p:txBody>
        </p:sp>
        <p:cxnSp>
          <p:nvCxnSpPr>
            <p:cNvPr id="343" name="Google Shape;343;p36"/>
            <p:cNvCxnSpPr/>
            <p:nvPr/>
          </p:nvCxnSpPr>
          <p:spPr>
            <a:xfrm>
              <a:off x="7298600" y="4740525"/>
              <a:ext cx="1601100" cy="0"/>
            </a:xfrm>
            <a:prstGeom prst="straightConnector1">
              <a:avLst/>
            </a:prstGeom>
            <a:noFill/>
            <a:ln cap="flat" cmpd="sng" w="19050">
              <a:solidFill>
                <a:schemeClr val="dk2"/>
              </a:solidFill>
              <a:prstDash val="solid"/>
              <a:round/>
              <a:headEnd len="med" w="med" type="none"/>
              <a:tailEnd len="med" w="med" type="triangle"/>
            </a:ln>
          </p:spPr>
        </p:cxnSp>
        <p:sp>
          <p:nvSpPr>
            <p:cNvPr id="344" name="Google Shape;344;p36"/>
            <p:cNvSpPr txBox="1"/>
            <p:nvPr/>
          </p:nvSpPr>
          <p:spPr>
            <a:xfrm>
              <a:off x="7207300" y="4740525"/>
              <a:ext cx="1579200" cy="2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latin typeface="Lato"/>
                  <a:ea typeface="Lato"/>
                  <a:cs typeface="Lato"/>
                  <a:sym typeface="Lato"/>
                </a:rPr>
                <a:t>Not</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Important</a:t>
              </a:r>
              <a:endParaRPr b="1" sz="700">
                <a:latin typeface="Lato"/>
                <a:ea typeface="Lato"/>
                <a:cs typeface="Lato"/>
                <a:sym typeface="Lato"/>
              </a:endParaRPr>
            </a:p>
          </p:txBody>
        </p:sp>
        <p:sp>
          <p:nvSpPr>
            <p:cNvPr id="345" name="Google Shape;345;p36"/>
            <p:cNvSpPr txBox="1"/>
            <p:nvPr/>
          </p:nvSpPr>
          <p:spPr>
            <a:xfrm>
              <a:off x="8095625" y="4740525"/>
              <a:ext cx="861300" cy="209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700">
                  <a:latin typeface="Lato"/>
                  <a:ea typeface="Lato"/>
                  <a:cs typeface="Lato"/>
                  <a:sym typeface="Lato"/>
                </a:rPr>
                <a:t>Very</a:t>
              </a:r>
              <a:endParaRPr b="1" sz="700">
                <a:latin typeface="Lato"/>
                <a:ea typeface="Lato"/>
                <a:cs typeface="Lato"/>
                <a:sym typeface="Lato"/>
              </a:endParaRPr>
            </a:p>
            <a:p>
              <a:pPr indent="0" lvl="0" marL="0" rtl="0" algn="r">
                <a:spcBef>
                  <a:spcPts val="0"/>
                </a:spcBef>
                <a:spcAft>
                  <a:spcPts val="0"/>
                </a:spcAft>
                <a:buNone/>
              </a:pPr>
              <a:r>
                <a:rPr b="1" lang="en" sz="700">
                  <a:latin typeface="Lato"/>
                  <a:ea typeface="Lato"/>
                  <a:cs typeface="Lato"/>
                  <a:sym typeface="Lato"/>
                </a:rPr>
                <a:t>Important</a:t>
              </a:r>
              <a:endParaRPr b="1" sz="700">
                <a:latin typeface="Lato"/>
                <a:ea typeface="Lato"/>
                <a:cs typeface="Lato"/>
                <a:sym typeface="Lato"/>
              </a:endParaRPr>
            </a:p>
          </p:txBody>
        </p:sp>
        <p:cxnSp>
          <p:nvCxnSpPr>
            <p:cNvPr id="346" name="Google Shape;346;p36"/>
            <p:cNvCxnSpPr/>
            <p:nvPr/>
          </p:nvCxnSpPr>
          <p:spPr>
            <a:xfrm>
              <a:off x="7151850" y="3171475"/>
              <a:ext cx="1896000" cy="0"/>
            </a:xfrm>
            <a:prstGeom prst="straightConnector1">
              <a:avLst/>
            </a:prstGeom>
            <a:noFill/>
            <a:ln cap="flat" cmpd="sng" w="9525">
              <a:solidFill>
                <a:schemeClr val="dk2"/>
              </a:solidFill>
              <a:prstDash val="dot"/>
              <a:round/>
              <a:headEnd len="med" w="med" type="none"/>
              <a:tailEnd len="med" w="med" type="none"/>
            </a:ln>
          </p:spPr>
        </p:cxnSp>
        <p:cxnSp>
          <p:nvCxnSpPr>
            <p:cNvPr id="347" name="Google Shape;347;p36"/>
            <p:cNvCxnSpPr/>
            <p:nvPr/>
          </p:nvCxnSpPr>
          <p:spPr>
            <a:xfrm>
              <a:off x="7146875" y="1755825"/>
              <a:ext cx="1896000" cy="0"/>
            </a:xfrm>
            <a:prstGeom prst="straightConnector1">
              <a:avLst/>
            </a:prstGeom>
            <a:noFill/>
            <a:ln cap="flat" cmpd="sng" w="9525">
              <a:solidFill>
                <a:schemeClr val="dk2"/>
              </a:solidFill>
              <a:prstDash val="dot"/>
              <a:round/>
              <a:headEnd len="med" w="med" type="none"/>
              <a:tailEnd len="med" w="med" type="none"/>
            </a:ln>
          </p:spPr>
        </p:cxnSp>
        <p:pic>
          <p:nvPicPr>
            <p:cNvPr id="348" name="Google Shape;348;p36" title="Chart"/>
            <p:cNvPicPr preferRelativeResize="0"/>
            <p:nvPr/>
          </p:nvPicPr>
          <p:blipFill>
            <a:blip r:embed="rId3">
              <a:alphaModFix/>
            </a:blip>
            <a:stretch>
              <a:fillRect/>
            </a:stretch>
          </p:blipFill>
          <p:spPr>
            <a:xfrm>
              <a:off x="7092050" y="159683"/>
              <a:ext cx="1058125" cy="652542"/>
            </a:xfrm>
            <a:prstGeom prst="rect">
              <a:avLst/>
            </a:prstGeom>
            <a:noFill/>
            <a:ln>
              <a:noFill/>
            </a:ln>
          </p:spPr>
        </p:pic>
        <p:pic>
          <p:nvPicPr>
            <p:cNvPr id="349" name="Google Shape;349;p36" title="Chart"/>
            <p:cNvPicPr preferRelativeResize="0"/>
            <p:nvPr/>
          </p:nvPicPr>
          <p:blipFill>
            <a:blip r:embed="rId4">
              <a:alphaModFix/>
            </a:blip>
            <a:stretch>
              <a:fillRect/>
            </a:stretch>
          </p:blipFill>
          <p:spPr>
            <a:xfrm>
              <a:off x="7115013" y="865250"/>
              <a:ext cx="1012200" cy="624213"/>
            </a:xfrm>
            <a:prstGeom prst="rect">
              <a:avLst/>
            </a:prstGeom>
            <a:noFill/>
            <a:ln>
              <a:noFill/>
            </a:ln>
          </p:spPr>
        </p:pic>
        <p:pic>
          <p:nvPicPr>
            <p:cNvPr id="350" name="Google Shape;350;p36" title="Chart"/>
            <p:cNvPicPr preferRelativeResize="0"/>
            <p:nvPr/>
          </p:nvPicPr>
          <p:blipFill rotWithShape="1">
            <a:blip r:embed="rId5">
              <a:alphaModFix/>
            </a:blip>
            <a:srcRect b="0" l="23844" r="0" t="0"/>
            <a:stretch/>
          </p:blipFill>
          <p:spPr>
            <a:xfrm>
              <a:off x="7280125" y="2026250"/>
              <a:ext cx="1423800" cy="1154676"/>
            </a:xfrm>
            <a:prstGeom prst="rect">
              <a:avLst/>
            </a:prstGeom>
            <a:noFill/>
            <a:ln>
              <a:noFill/>
            </a:ln>
          </p:spPr>
        </p:pic>
        <p:sp>
          <p:nvSpPr>
            <p:cNvPr id="351" name="Google Shape;351;p36"/>
            <p:cNvSpPr txBox="1"/>
            <p:nvPr/>
          </p:nvSpPr>
          <p:spPr>
            <a:xfrm>
              <a:off x="7286500" y="2152750"/>
              <a:ext cx="13032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FFFFFF"/>
                  </a:solidFill>
                  <a:latin typeface="Lato"/>
                  <a:ea typeface="Lato"/>
                  <a:cs typeface="Lato"/>
                  <a:sym typeface="Lato"/>
                </a:rPr>
                <a:t>Academic </a:t>
              </a:r>
              <a:r>
                <a:rPr lang="en" sz="700">
                  <a:solidFill>
                    <a:srgbClr val="FFFFFF"/>
                  </a:solidFill>
                  <a:latin typeface="Lato"/>
                  <a:ea typeface="Lato"/>
                  <a:cs typeface="Lato"/>
                  <a:sym typeface="Lato"/>
                </a:rPr>
                <a:t>25%</a:t>
              </a:r>
              <a:endParaRPr sz="700">
                <a:solidFill>
                  <a:srgbClr val="FFFFFF"/>
                </a:solidFill>
                <a:latin typeface="Lato"/>
                <a:ea typeface="Lato"/>
                <a:cs typeface="Lato"/>
                <a:sym typeface="Lato"/>
              </a:endParaRPr>
            </a:p>
          </p:txBody>
        </p:sp>
        <p:sp>
          <p:nvSpPr>
            <p:cNvPr id="352" name="Google Shape;352;p36"/>
            <p:cNvSpPr txBox="1"/>
            <p:nvPr/>
          </p:nvSpPr>
          <p:spPr>
            <a:xfrm>
              <a:off x="7286500" y="2450400"/>
              <a:ext cx="14238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FFFFFF"/>
                  </a:solidFill>
                  <a:latin typeface="Lato"/>
                  <a:ea typeface="Lato"/>
                  <a:cs typeface="Lato"/>
                  <a:sym typeface="Lato"/>
                </a:rPr>
                <a:t>Strategist </a:t>
              </a:r>
              <a:r>
                <a:rPr lang="en" sz="700">
                  <a:solidFill>
                    <a:srgbClr val="FFFFFF"/>
                  </a:solidFill>
                  <a:latin typeface="Lato"/>
                  <a:ea typeface="Lato"/>
                  <a:cs typeface="Lato"/>
                  <a:sym typeface="Lato"/>
                </a:rPr>
                <a:t>13%</a:t>
              </a:r>
              <a:endParaRPr sz="700">
                <a:solidFill>
                  <a:srgbClr val="FFFFFF"/>
                </a:solidFill>
                <a:latin typeface="Lato"/>
                <a:ea typeface="Lato"/>
                <a:cs typeface="Lato"/>
                <a:sym typeface="Lato"/>
              </a:endParaRPr>
            </a:p>
          </p:txBody>
        </p:sp>
        <p:sp>
          <p:nvSpPr>
            <p:cNvPr id="353" name="Google Shape;353;p36"/>
            <p:cNvSpPr txBox="1"/>
            <p:nvPr/>
          </p:nvSpPr>
          <p:spPr>
            <a:xfrm>
              <a:off x="7286500" y="2768975"/>
              <a:ext cx="10122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FFFFFF"/>
                  </a:solidFill>
                  <a:latin typeface="Lato"/>
                  <a:ea typeface="Lato"/>
                  <a:cs typeface="Lato"/>
                  <a:sym typeface="Lato"/>
                </a:rPr>
                <a:t>IA </a:t>
              </a:r>
              <a:r>
                <a:rPr lang="en" sz="700">
                  <a:solidFill>
                    <a:srgbClr val="FFFFFF"/>
                  </a:solidFill>
                  <a:latin typeface="Lato"/>
                  <a:ea typeface="Lato"/>
                  <a:cs typeface="Lato"/>
                  <a:sym typeface="Lato"/>
                </a:rPr>
                <a:t>13%</a:t>
              </a:r>
              <a:endParaRPr sz="700">
                <a:solidFill>
                  <a:srgbClr val="FFFFFF"/>
                </a:solidFill>
                <a:latin typeface="Lato"/>
                <a:ea typeface="Lato"/>
                <a:cs typeface="Lato"/>
                <a:sym typeface="Lato"/>
              </a:endParaRPr>
            </a:p>
          </p:txBody>
        </p:sp>
      </p:grpSp>
      <p:pic>
        <p:nvPicPr>
          <p:cNvPr id="354" name="Google Shape;354;p36" title="Chart"/>
          <p:cNvPicPr preferRelativeResize="0"/>
          <p:nvPr/>
        </p:nvPicPr>
        <p:blipFill rotWithShape="1">
          <a:blip r:embed="rId6">
            <a:alphaModFix/>
          </a:blip>
          <a:srcRect b="25656" l="23230" r="3115" t="0"/>
          <a:stretch/>
        </p:blipFill>
        <p:spPr>
          <a:xfrm>
            <a:off x="7373708" y="3180929"/>
            <a:ext cx="1561074" cy="141812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37"/>
          <p:cNvSpPr txBox="1"/>
          <p:nvPr/>
        </p:nvSpPr>
        <p:spPr>
          <a:xfrm>
            <a:off x="108575" y="170625"/>
            <a:ext cx="5568900" cy="4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Raleway ExtraBold"/>
              <a:ea typeface="Raleway ExtraBold"/>
              <a:cs typeface="Raleway ExtraBold"/>
              <a:sym typeface="Raleway ExtraBold"/>
            </a:endParaRPr>
          </a:p>
          <a:p>
            <a:pPr indent="0" lvl="0" marL="0" rtl="0" algn="l">
              <a:spcBef>
                <a:spcPts val="0"/>
              </a:spcBef>
              <a:spcAft>
                <a:spcPts val="0"/>
              </a:spcAft>
              <a:buNone/>
            </a:pPr>
            <a:r>
              <a:t/>
            </a:r>
            <a:endParaRPr>
              <a:latin typeface="Raleway ExtraLight"/>
              <a:ea typeface="Raleway ExtraLight"/>
              <a:cs typeface="Raleway ExtraLight"/>
              <a:sym typeface="Raleway ExtraLight"/>
            </a:endParaRPr>
          </a:p>
        </p:txBody>
      </p:sp>
      <p:sp>
        <p:nvSpPr>
          <p:cNvPr id="360" name="Google Shape;360;p37"/>
          <p:cNvSpPr txBox="1"/>
          <p:nvPr>
            <p:ph idx="2" type="body"/>
          </p:nvPr>
        </p:nvSpPr>
        <p:spPr>
          <a:xfrm>
            <a:off x="4953300" y="246825"/>
            <a:ext cx="3952800" cy="30255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b="1" lang="en"/>
              <a:t>Education</a:t>
            </a:r>
            <a:r>
              <a:rPr b="1" lang="en"/>
              <a:t>: </a:t>
            </a:r>
            <a:r>
              <a:rPr lang="en"/>
              <a:t>Many of these individuals are highly educated. Most have received formal training on conducting research and several have completed </a:t>
            </a:r>
            <a:r>
              <a:rPr lang="en"/>
              <a:t>masters </a:t>
            </a:r>
            <a:r>
              <a:rPr lang="en"/>
              <a:t>and PhDs in their field.</a:t>
            </a:r>
            <a:endParaRPr/>
          </a:p>
          <a:p>
            <a:pPr indent="0" lvl="0" marL="457200" rtl="0" algn="l">
              <a:lnSpc>
                <a:spcPct val="100000"/>
              </a:lnSpc>
              <a:spcBef>
                <a:spcPts val="0"/>
              </a:spcBef>
              <a:spcAft>
                <a:spcPts val="0"/>
              </a:spcAft>
              <a:buNone/>
            </a:pPr>
            <a:r>
              <a:t/>
            </a:r>
            <a:endParaRPr/>
          </a:p>
          <a:p>
            <a:pPr indent="-311150" lvl="0" marL="457200" rtl="0" algn="l">
              <a:lnSpc>
                <a:spcPct val="100000"/>
              </a:lnSpc>
              <a:spcBef>
                <a:spcPts val="0"/>
              </a:spcBef>
              <a:spcAft>
                <a:spcPts val="0"/>
              </a:spcAft>
              <a:buSzPts val="1300"/>
              <a:buChar char="●"/>
            </a:pPr>
            <a:r>
              <a:rPr b="1" lang="en"/>
              <a:t>Research Methods: </a:t>
            </a:r>
            <a:r>
              <a:rPr lang="en"/>
              <a:t>Focus groups and field research are the two most common types of research this group expects to focus on in the future.</a:t>
            </a:r>
            <a:endParaRPr/>
          </a:p>
          <a:p>
            <a:pPr indent="0" lvl="0" marL="457200" rtl="0" algn="l">
              <a:lnSpc>
                <a:spcPct val="100000"/>
              </a:lnSpc>
              <a:spcBef>
                <a:spcPts val="0"/>
              </a:spcBef>
              <a:spcAft>
                <a:spcPts val="0"/>
              </a:spcAft>
              <a:buNone/>
            </a:pPr>
            <a:r>
              <a:t/>
            </a:r>
            <a:endParaRPr/>
          </a:p>
          <a:p>
            <a:pPr indent="-311150" lvl="0" marL="457200" rtl="0" algn="l">
              <a:lnSpc>
                <a:spcPct val="100000"/>
              </a:lnSpc>
              <a:spcBef>
                <a:spcPts val="0"/>
              </a:spcBef>
              <a:spcAft>
                <a:spcPts val="0"/>
              </a:spcAft>
              <a:buSzPts val="1300"/>
              <a:buChar char="●"/>
            </a:pPr>
            <a:r>
              <a:rPr b="1" lang="en"/>
              <a:t>Conference Content: </a:t>
            </a:r>
            <a:r>
              <a:rPr lang="en"/>
              <a:t>Generally this group is earlier in their research career which is likely why there is significant value in the opportunity to network at conferences. This group prefers smaller conferences that facilitate group discussions and the opportunity to share ideas.</a:t>
            </a:r>
            <a:endParaRPr b="1"/>
          </a:p>
        </p:txBody>
      </p:sp>
      <p:sp>
        <p:nvSpPr>
          <p:cNvPr id="361" name="Google Shape;361;p37"/>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600">
                <a:solidFill>
                  <a:srgbClr val="000000"/>
                </a:solidFill>
                <a:latin typeface="Raleway ExtraBold"/>
                <a:ea typeface="Raleway ExtraBold"/>
                <a:cs typeface="Raleway ExtraBold"/>
                <a:sym typeface="Raleway ExtraBold"/>
              </a:rPr>
              <a:t>Findings About </a:t>
            </a:r>
            <a:endParaRPr b="0" sz="1600">
              <a:solidFill>
                <a:srgbClr val="000000"/>
              </a:solidFill>
              <a:latin typeface="Raleway ExtraBold"/>
              <a:ea typeface="Raleway ExtraBold"/>
              <a:cs typeface="Raleway ExtraBold"/>
              <a:sym typeface="Raleway ExtraBold"/>
            </a:endParaRPr>
          </a:p>
          <a:p>
            <a:pPr indent="0" lvl="0" marL="0" rtl="0" algn="l">
              <a:spcBef>
                <a:spcPts val="0"/>
              </a:spcBef>
              <a:spcAft>
                <a:spcPts val="0"/>
              </a:spcAft>
              <a:buNone/>
            </a:pPr>
            <a:r>
              <a:rPr b="0" lang="en" sz="1600">
                <a:solidFill>
                  <a:srgbClr val="000000"/>
                </a:solidFill>
                <a:latin typeface="Raleway ExtraBold"/>
                <a:ea typeface="Raleway ExtraBold"/>
                <a:cs typeface="Raleway ExtraBold"/>
                <a:sym typeface="Raleway ExtraBold"/>
              </a:rPr>
              <a:t>Specialists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3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Comparing Personas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grpSp>
        <p:nvGrpSpPr>
          <p:cNvPr id="371" name="Google Shape;371;p39"/>
          <p:cNvGrpSpPr/>
          <p:nvPr/>
        </p:nvGrpSpPr>
        <p:grpSpPr>
          <a:xfrm>
            <a:off x="-10292" y="292289"/>
            <a:ext cx="1771026" cy="4851349"/>
            <a:chOff x="7160725" y="0"/>
            <a:chExt cx="2021950" cy="5143500"/>
          </a:xfrm>
        </p:grpSpPr>
        <p:sp>
          <p:nvSpPr>
            <p:cNvPr id="372" name="Google Shape;372;p39"/>
            <p:cNvSpPr/>
            <p:nvPr/>
          </p:nvSpPr>
          <p:spPr>
            <a:xfrm>
              <a:off x="7195175" y="0"/>
              <a:ext cx="19875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9"/>
            <p:cNvSpPr txBox="1"/>
            <p:nvPr/>
          </p:nvSpPr>
          <p:spPr>
            <a:xfrm>
              <a:off x="7305275" y="1806425"/>
              <a:ext cx="1806000" cy="545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000">
                  <a:latin typeface="Lato"/>
                  <a:ea typeface="Lato"/>
                  <a:cs typeface="Lato"/>
                  <a:sym typeface="Lato"/>
                </a:rPr>
                <a:t>Job Titles</a:t>
              </a:r>
              <a:endParaRPr b="1" sz="1000">
                <a:latin typeface="Lato"/>
                <a:ea typeface="Lato"/>
                <a:cs typeface="Lato"/>
                <a:sym typeface="Lato"/>
              </a:endParaRPr>
            </a:p>
            <a:p>
              <a:pPr indent="0" lvl="0" marL="0" rtl="0" algn="l">
                <a:lnSpc>
                  <a:spcPct val="150000"/>
                </a:lnSpc>
                <a:spcBef>
                  <a:spcPts val="0"/>
                </a:spcBef>
                <a:spcAft>
                  <a:spcPts val="0"/>
                </a:spcAft>
                <a:buNone/>
              </a:pPr>
              <a:r>
                <a:t/>
              </a:r>
              <a:endParaRPr sz="1000">
                <a:latin typeface="Lato"/>
                <a:ea typeface="Lato"/>
                <a:cs typeface="Lato"/>
                <a:sym typeface="Lato"/>
              </a:endParaRPr>
            </a:p>
          </p:txBody>
        </p:sp>
        <p:sp>
          <p:nvSpPr>
            <p:cNvPr id="374" name="Google Shape;374;p39"/>
            <p:cNvSpPr txBox="1"/>
            <p:nvPr/>
          </p:nvSpPr>
          <p:spPr>
            <a:xfrm>
              <a:off x="8124450" y="76300"/>
              <a:ext cx="10581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ato"/>
                  <a:ea typeface="Lato"/>
                  <a:cs typeface="Lato"/>
                  <a:sym typeface="Lato"/>
                </a:rPr>
                <a:t>68%</a:t>
              </a:r>
              <a:r>
                <a:rPr lang="en" sz="1800">
                  <a:latin typeface="Lato"/>
                  <a:ea typeface="Lato"/>
                  <a:cs typeface="Lato"/>
                  <a:sym typeface="Lato"/>
                </a:rPr>
                <a:t> </a:t>
              </a:r>
              <a:endParaRPr sz="1800">
                <a:latin typeface="Lato"/>
                <a:ea typeface="Lato"/>
                <a:cs typeface="Lato"/>
                <a:sym typeface="Lato"/>
              </a:endParaRPr>
            </a:p>
            <a:p>
              <a:pPr indent="0" lvl="0" marL="0" rtl="0" algn="l">
                <a:spcBef>
                  <a:spcPts val="0"/>
                </a:spcBef>
                <a:spcAft>
                  <a:spcPts val="0"/>
                </a:spcAft>
                <a:buNone/>
              </a:pPr>
              <a:r>
                <a:rPr lang="en" sz="900">
                  <a:latin typeface="Lato"/>
                  <a:ea typeface="Lato"/>
                  <a:cs typeface="Lato"/>
                  <a:sym typeface="Lato"/>
                </a:rPr>
                <a:t>academically trained in research</a:t>
              </a:r>
              <a:endParaRPr sz="900">
                <a:latin typeface="Lato"/>
                <a:ea typeface="Lato"/>
                <a:cs typeface="Lato"/>
                <a:sym typeface="Lato"/>
              </a:endParaRPr>
            </a:p>
          </p:txBody>
        </p:sp>
        <p:pic>
          <p:nvPicPr>
            <p:cNvPr id="375" name="Google Shape;375;p39" title="Chart"/>
            <p:cNvPicPr preferRelativeResize="0"/>
            <p:nvPr/>
          </p:nvPicPr>
          <p:blipFill>
            <a:blip r:embed="rId3">
              <a:alphaModFix/>
            </a:blip>
            <a:stretch>
              <a:fillRect/>
            </a:stretch>
          </p:blipFill>
          <p:spPr>
            <a:xfrm>
              <a:off x="7192525" y="168823"/>
              <a:ext cx="994500" cy="613298"/>
            </a:xfrm>
            <a:prstGeom prst="rect">
              <a:avLst/>
            </a:prstGeom>
            <a:noFill/>
            <a:ln>
              <a:noFill/>
            </a:ln>
          </p:spPr>
        </p:pic>
        <p:pic>
          <p:nvPicPr>
            <p:cNvPr id="376" name="Google Shape;376;p39" title="Chart"/>
            <p:cNvPicPr preferRelativeResize="0"/>
            <p:nvPr/>
          </p:nvPicPr>
          <p:blipFill>
            <a:blip r:embed="rId4">
              <a:alphaModFix/>
            </a:blip>
            <a:stretch>
              <a:fillRect/>
            </a:stretch>
          </p:blipFill>
          <p:spPr>
            <a:xfrm>
              <a:off x="7160725" y="874212"/>
              <a:ext cx="1058101" cy="652525"/>
            </a:xfrm>
            <a:prstGeom prst="rect">
              <a:avLst/>
            </a:prstGeom>
            <a:noFill/>
            <a:ln>
              <a:noFill/>
            </a:ln>
          </p:spPr>
        </p:pic>
        <p:sp>
          <p:nvSpPr>
            <p:cNvPr id="377" name="Google Shape;377;p39"/>
            <p:cNvSpPr txBox="1"/>
            <p:nvPr/>
          </p:nvSpPr>
          <p:spPr>
            <a:xfrm>
              <a:off x="8124575" y="861100"/>
              <a:ext cx="10122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ato"/>
                  <a:ea typeface="Lato"/>
                  <a:cs typeface="Lato"/>
                  <a:sym typeface="Lato"/>
                </a:rPr>
                <a:t>70%</a:t>
              </a:r>
              <a:r>
                <a:rPr lang="en" sz="1800">
                  <a:latin typeface="Lato"/>
                  <a:ea typeface="Lato"/>
                  <a:cs typeface="Lato"/>
                  <a:sym typeface="Lato"/>
                </a:rPr>
                <a:t> </a:t>
              </a:r>
              <a:endParaRPr sz="1800">
                <a:latin typeface="Lato"/>
                <a:ea typeface="Lato"/>
                <a:cs typeface="Lato"/>
                <a:sym typeface="Lato"/>
              </a:endParaRPr>
            </a:p>
            <a:p>
              <a:pPr indent="0" lvl="0" marL="0" rtl="0" algn="l">
                <a:spcBef>
                  <a:spcPts val="0"/>
                </a:spcBef>
                <a:spcAft>
                  <a:spcPts val="0"/>
                </a:spcAft>
                <a:buNone/>
              </a:pPr>
              <a:r>
                <a:rPr lang="en" sz="900">
                  <a:latin typeface="Lato"/>
                  <a:ea typeface="Lato"/>
                  <a:cs typeface="Lato"/>
                  <a:sym typeface="Lato"/>
                </a:rPr>
                <a:t>currently work in large orgs</a:t>
              </a:r>
              <a:endParaRPr sz="900">
                <a:latin typeface="Lato"/>
                <a:ea typeface="Lato"/>
                <a:cs typeface="Lato"/>
                <a:sym typeface="Lato"/>
              </a:endParaRPr>
            </a:p>
          </p:txBody>
        </p:sp>
        <p:pic>
          <p:nvPicPr>
            <p:cNvPr id="378" name="Google Shape;378;p39" title="Chart"/>
            <p:cNvPicPr preferRelativeResize="0"/>
            <p:nvPr/>
          </p:nvPicPr>
          <p:blipFill rotWithShape="1">
            <a:blip r:embed="rId5">
              <a:alphaModFix/>
            </a:blip>
            <a:srcRect b="0" l="23757" r="0" t="0"/>
            <a:stretch/>
          </p:blipFill>
          <p:spPr>
            <a:xfrm>
              <a:off x="7375775" y="2047000"/>
              <a:ext cx="1608600" cy="1134200"/>
            </a:xfrm>
            <a:prstGeom prst="rect">
              <a:avLst/>
            </a:prstGeom>
            <a:noFill/>
            <a:ln>
              <a:noFill/>
            </a:ln>
          </p:spPr>
        </p:pic>
        <p:sp>
          <p:nvSpPr>
            <p:cNvPr id="379" name="Google Shape;379;p39"/>
            <p:cNvSpPr txBox="1"/>
            <p:nvPr/>
          </p:nvSpPr>
          <p:spPr>
            <a:xfrm>
              <a:off x="7371700" y="2163100"/>
              <a:ext cx="13032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FFFFFF"/>
                  </a:solidFill>
                  <a:latin typeface="Lato"/>
                  <a:ea typeface="Lato"/>
                  <a:cs typeface="Lato"/>
                  <a:sym typeface="Lato"/>
                </a:rPr>
                <a:t> UX Researcher </a:t>
              </a:r>
              <a:r>
                <a:rPr lang="en" sz="700">
                  <a:solidFill>
                    <a:srgbClr val="FFFFFF"/>
                  </a:solidFill>
                  <a:latin typeface="Lato"/>
                  <a:ea typeface="Lato"/>
                  <a:cs typeface="Lato"/>
                  <a:sym typeface="Lato"/>
                </a:rPr>
                <a:t>37%</a:t>
              </a:r>
              <a:endParaRPr sz="700">
                <a:solidFill>
                  <a:srgbClr val="FFFFFF"/>
                </a:solidFill>
                <a:latin typeface="Lato"/>
                <a:ea typeface="Lato"/>
                <a:cs typeface="Lato"/>
                <a:sym typeface="Lato"/>
              </a:endParaRPr>
            </a:p>
          </p:txBody>
        </p:sp>
        <p:sp>
          <p:nvSpPr>
            <p:cNvPr id="380" name="Google Shape;380;p39"/>
            <p:cNvSpPr txBox="1"/>
            <p:nvPr/>
          </p:nvSpPr>
          <p:spPr>
            <a:xfrm>
              <a:off x="7371698" y="2460757"/>
              <a:ext cx="16476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FFFFFF"/>
                  </a:solidFill>
                  <a:latin typeface="Lato"/>
                  <a:ea typeface="Lato"/>
                  <a:cs typeface="Lato"/>
                  <a:sym typeface="Lato"/>
                </a:rPr>
                <a:t> Senior UX Researcher </a:t>
              </a:r>
              <a:r>
                <a:rPr lang="en" sz="700">
                  <a:solidFill>
                    <a:srgbClr val="FFFFFF"/>
                  </a:solidFill>
                  <a:latin typeface="Lato"/>
                  <a:ea typeface="Lato"/>
                  <a:cs typeface="Lato"/>
                  <a:sym typeface="Lato"/>
                </a:rPr>
                <a:t>32%</a:t>
              </a:r>
              <a:endParaRPr sz="700">
                <a:solidFill>
                  <a:srgbClr val="FFFFFF"/>
                </a:solidFill>
                <a:latin typeface="Lato"/>
                <a:ea typeface="Lato"/>
                <a:cs typeface="Lato"/>
                <a:sym typeface="Lato"/>
              </a:endParaRPr>
            </a:p>
          </p:txBody>
        </p:sp>
        <p:sp>
          <p:nvSpPr>
            <p:cNvPr id="381" name="Google Shape;381;p39"/>
            <p:cNvSpPr txBox="1"/>
            <p:nvPr/>
          </p:nvSpPr>
          <p:spPr>
            <a:xfrm>
              <a:off x="7371700" y="2779325"/>
              <a:ext cx="10122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FFFFFF"/>
                  </a:solidFill>
                  <a:latin typeface="Lato"/>
                  <a:ea typeface="Lato"/>
                  <a:cs typeface="Lato"/>
                  <a:sym typeface="Lato"/>
                </a:rPr>
                <a:t>Manager </a:t>
              </a:r>
              <a:r>
                <a:rPr lang="en" sz="700">
                  <a:solidFill>
                    <a:srgbClr val="FFFFFF"/>
                  </a:solidFill>
                  <a:latin typeface="Lato"/>
                  <a:ea typeface="Lato"/>
                  <a:cs typeface="Lato"/>
                  <a:sym typeface="Lato"/>
                </a:rPr>
                <a:t>29%</a:t>
              </a:r>
              <a:endParaRPr sz="700">
                <a:solidFill>
                  <a:srgbClr val="FFFFFF"/>
                </a:solidFill>
                <a:latin typeface="Lato"/>
                <a:ea typeface="Lato"/>
                <a:cs typeface="Lato"/>
                <a:sym typeface="Lato"/>
              </a:endParaRPr>
            </a:p>
          </p:txBody>
        </p:sp>
        <p:sp>
          <p:nvSpPr>
            <p:cNvPr id="382" name="Google Shape;382;p39"/>
            <p:cNvSpPr txBox="1"/>
            <p:nvPr/>
          </p:nvSpPr>
          <p:spPr>
            <a:xfrm>
              <a:off x="7340863" y="3215350"/>
              <a:ext cx="18060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Black"/>
                  <a:ea typeface="Lato Black"/>
                  <a:cs typeface="Lato Black"/>
                  <a:sym typeface="Lato Black"/>
                </a:rPr>
                <a:t>Speaker Name Recognition</a:t>
              </a:r>
              <a:endParaRPr sz="700">
                <a:latin typeface="Lato Black"/>
                <a:ea typeface="Lato Black"/>
                <a:cs typeface="Lato Black"/>
                <a:sym typeface="Lato Black"/>
              </a:endParaRPr>
            </a:p>
          </p:txBody>
        </p:sp>
        <p:sp>
          <p:nvSpPr>
            <p:cNvPr id="383" name="Google Shape;383;p39"/>
            <p:cNvSpPr txBox="1"/>
            <p:nvPr/>
          </p:nvSpPr>
          <p:spPr>
            <a:xfrm>
              <a:off x="7340863" y="3665275"/>
              <a:ext cx="18060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Black"/>
                  <a:ea typeface="Lato Black"/>
                  <a:cs typeface="Lato Black"/>
                  <a:sym typeface="Lato Black"/>
                </a:rPr>
                <a:t>Diversity of Speakers</a:t>
              </a:r>
              <a:endParaRPr sz="700">
                <a:latin typeface="Lato Black"/>
                <a:ea typeface="Lato Black"/>
                <a:cs typeface="Lato Black"/>
                <a:sym typeface="Lato Black"/>
              </a:endParaRPr>
            </a:p>
          </p:txBody>
        </p:sp>
        <p:sp>
          <p:nvSpPr>
            <p:cNvPr id="384" name="Google Shape;384;p39"/>
            <p:cNvSpPr txBox="1"/>
            <p:nvPr/>
          </p:nvSpPr>
          <p:spPr>
            <a:xfrm>
              <a:off x="7340863" y="4115200"/>
              <a:ext cx="18060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Black"/>
                  <a:ea typeface="Lato Black"/>
                  <a:cs typeface="Lato Black"/>
                  <a:sym typeface="Lato Black"/>
                </a:rPr>
                <a:t>Networking Opportunities</a:t>
              </a:r>
              <a:endParaRPr sz="700">
                <a:latin typeface="Lato Black"/>
                <a:ea typeface="Lato Black"/>
                <a:cs typeface="Lato Black"/>
                <a:sym typeface="Lato Black"/>
              </a:endParaRPr>
            </a:p>
          </p:txBody>
        </p:sp>
        <p:cxnSp>
          <p:nvCxnSpPr>
            <p:cNvPr id="385" name="Google Shape;385;p39"/>
            <p:cNvCxnSpPr/>
            <p:nvPr/>
          </p:nvCxnSpPr>
          <p:spPr>
            <a:xfrm>
              <a:off x="7383800" y="4750875"/>
              <a:ext cx="1601100" cy="0"/>
            </a:xfrm>
            <a:prstGeom prst="straightConnector1">
              <a:avLst/>
            </a:prstGeom>
            <a:noFill/>
            <a:ln cap="flat" cmpd="sng" w="19050">
              <a:solidFill>
                <a:schemeClr val="dk2"/>
              </a:solidFill>
              <a:prstDash val="solid"/>
              <a:round/>
              <a:headEnd len="med" w="med" type="none"/>
              <a:tailEnd len="med" w="med" type="triangle"/>
            </a:ln>
          </p:spPr>
        </p:cxnSp>
        <p:sp>
          <p:nvSpPr>
            <p:cNvPr id="386" name="Google Shape;386;p39"/>
            <p:cNvSpPr txBox="1"/>
            <p:nvPr/>
          </p:nvSpPr>
          <p:spPr>
            <a:xfrm>
              <a:off x="7292500" y="4750875"/>
              <a:ext cx="1579200" cy="2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latin typeface="Lato"/>
                  <a:ea typeface="Lato"/>
                  <a:cs typeface="Lato"/>
                  <a:sym typeface="Lato"/>
                </a:rPr>
                <a:t>Not</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Important</a:t>
              </a:r>
              <a:endParaRPr b="1" sz="700">
                <a:latin typeface="Lato"/>
                <a:ea typeface="Lato"/>
                <a:cs typeface="Lato"/>
                <a:sym typeface="Lato"/>
              </a:endParaRPr>
            </a:p>
          </p:txBody>
        </p:sp>
        <p:sp>
          <p:nvSpPr>
            <p:cNvPr id="387" name="Google Shape;387;p39"/>
            <p:cNvSpPr txBox="1"/>
            <p:nvPr/>
          </p:nvSpPr>
          <p:spPr>
            <a:xfrm>
              <a:off x="8180825" y="4750875"/>
              <a:ext cx="861300" cy="209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700">
                  <a:latin typeface="Lato"/>
                  <a:ea typeface="Lato"/>
                  <a:cs typeface="Lato"/>
                  <a:sym typeface="Lato"/>
                </a:rPr>
                <a:t>Very</a:t>
              </a:r>
              <a:endParaRPr b="1" sz="700">
                <a:latin typeface="Lato"/>
                <a:ea typeface="Lato"/>
                <a:cs typeface="Lato"/>
                <a:sym typeface="Lato"/>
              </a:endParaRPr>
            </a:p>
            <a:p>
              <a:pPr indent="0" lvl="0" marL="0" rtl="0" algn="r">
                <a:spcBef>
                  <a:spcPts val="0"/>
                </a:spcBef>
                <a:spcAft>
                  <a:spcPts val="0"/>
                </a:spcAft>
                <a:buNone/>
              </a:pPr>
              <a:r>
                <a:rPr b="1" lang="en" sz="700">
                  <a:latin typeface="Lato"/>
                  <a:ea typeface="Lato"/>
                  <a:cs typeface="Lato"/>
                  <a:sym typeface="Lato"/>
                </a:rPr>
                <a:t>Important</a:t>
              </a:r>
              <a:endParaRPr b="1" sz="700">
                <a:latin typeface="Lato"/>
                <a:ea typeface="Lato"/>
                <a:cs typeface="Lato"/>
                <a:sym typeface="Lato"/>
              </a:endParaRPr>
            </a:p>
          </p:txBody>
        </p:sp>
        <p:cxnSp>
          <p:nvCxnSpPr>
            <p:cNvPr id="388" name="Google Shape;388;p39"/>
            <p:cNvCxnSpPr/>
            <p:nvPr/>
          </p:nvCxnSpPr>
          <p:spPr>
            <a:xfrm>
              <a:off x="7237050" y="3181825"/>
              <a:ext cx="1896000" cy="0"/>
            </a:xfrm>
            <a:prstGeom prst="straightConnector1">
              <a:avLst/>
            </a:prstGeom>
            <a:noFill/>
            <a:ln cap="flat" cmpd="sng" w="9525">
              <a:solidFill>
                <a:schemeClr val="dk2"/>
              </a:solidFill>
              <a:prstDash val="dot"/>
              <a:round/>
              <a:headEnd len="med" w="med" type="none"/>
              <a:tailEnd len="med" w="med" type="none"/>
            </a:ln>
          </p:spPr>
        </p:cxnSp>
        <p:cxnSp>
          <p:nvCxnSpPr>
            <p:cNvPr id="389" name="Google Shape;389;p39"/>
            <p:cNvCxnSpPr/>
            <p:nvPr/>
          </p:nvCxnSpPr>
          <p:spPr>
            <a:xfrm>
              <a:off x="7232075" y="1766175"/>
              <a:ext cx="1896000" cy="0"/>
            </a:xfrm>
            <a:prstGeom prst="straightConnector1">
              <a:avLst/>
            </a:prstGeom>
            <a:noFill/>
            <a:ln cap="flat" cmpd="sng" w="9525">
              <a:solidFill>
                <a:schemeClr val="dk2"/>
              </a:solidFill>
              <a:prstDash val="dot"/>
              <a:round/>
              <a:headEnd len="med" w="med" type="none"/>
              <a:tailEnd len="med" w="med" type="none"/>
            </a:ln>
          </p:spPr>
        </p:cxnSp>
      </p:grpSp>
      <p:pic>
        <p:nvPicPr>
          <p:cNvPr id="390" name="Google Shape;390;p39" title="Chart"/>
          <p:cNvPicPr preferRelativeResize="0"/>
          <p:nvPr/>
        </p:nvPicPr>
        <p:blipFill rotWithShape="1">
          <a:blip r:embed="rId6">
            <a:alphaModFix/>
          </a:blip>
          <a:srcRect b="16212" l="23471" r="0" t="0"/>
          <a:stretch/>
        </p:blipFill>
        <p:spPr>
          <a:xfrm>
            <a:off x="184164" y="3308981"/>
            <a:ext cx="1443072" cy="1531219"/>
          </a:xfrm>
          <a:prstGeom prst="rect">
            <a:avLst/>
          </a:prstGeom>
          <a:noFill/>
          <a:ln>
            <a:noFill/>
          </a:ln>
        </p:spPr>
      </p:pic>
      <p:sp>
        <p:nvSpPr>
          <p:cNvPr id="391" name="Google Shape;391;p39"/>
          <p:cNvSpPr txBox="1"/>
          <p:nvPr/>
        </p:nvSpPr>
        <p:spPr>
          <a:xfrm>
            <a:off x="-6600" y="0"/>
            <a:ext cx="1874700" cy="5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Lato"/>
                <a:ea typeface="Lato"/>
                <a:cs typeface="Lato"/>
                <a:sym typeface="Lato"/>
              </a:rPr>
              <a:t>Very Experienced </a:t>
            </a:r>
            <a:endParaRPr b="1" sz="1000">
              <a:latin typeface="Lato"/>
              <a:ea typeface="Lato"/>
              <a:cs typeface="Lato"/>
              <a:sym typeface="Lato"/>
            </a:endParaRPr>
          </a:p>
        </p:txBody>
      </p:sp>
      <p:grpSp>
        <p:nvGrpSpPr>
          <p:cNvPr id="392" name="Google Shape;392;p39"/>
          <p:cNvGrpSpPr/>
          <p:nvPr/>
        </p:nvGrpSpPr>
        <p:grpSpPr>
          <a:xfrm>
            <a:off x="1791786" y="292289"/>
            <a:ext cx="1801960" cy="4851349"/>
            <a:chOff x="7070420" y="-10350"/>
            <a:chExt cx="2057267" cy="5143500"/>
          </a:xfrm>
        </p:grpSpPr>
        <p:sp>
          <p:nvSpPr>
            <p:cNvPr id="393" name="Google Shape;393;p39"/>
            <p:cNvSpPr/>
            <p:nvPr/>
          </p:nvSpPr>
          <p:spPr>
            <a:xfrm>
              <a:off x="7128388" y="-10350"/>
              <a:ext cx="19875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9"/>
            <p:cNvSpPr txBox="1"/>
            <p:nvPr/>
          </p:nvSpPr>
          <p:spPr>
            <a:xfrm>
              <a:off x="7250413" y="1796075"/>
              <a:ext cx="1806000" cy="545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000">
                  <a:latin typeface="Lato"/>
                  <a:ea typeface="Lato"/>
                  <a:cs typeface="Lato"/>
                  <a:sym typeface="Lato"/>
                </a:rPr>
                <a:t>Job Titles</a:t>
              </a:r>
              <a:endParaRPr b="1" sz="1000">
                <a:latin typeface="Lato"/>
                <a:ea typeface="Lato"/>
                <a:cs typeface="Lato"/>
                <a:sym typeface="Lato"/>
              </a:endParaRPr>
            </a:p>
            <a:p>
              <a:pPr indent="0" lvl="0" marL="0" rtl="0" algn="l">
                <a:lnSpc>
                  <a:spcPct val="150000"/>
                </a:lnSpc>
                <a:spcBef>
                  <a:spcPts val="0"/>
                </a:spcBef>
                <a:spcAft>
                  <a:spcPts val="0"/>
                </a:spcAft>
                <a:buNone/>
              </a:pPr>
              <a:r>
                <a:t/>
              </a:r>
              <a:endParaRPr sz="1000">
                <a:latin typeface="Lato"/>
                <a:ea typeface="Lato"/>
                <a:cs typeface="Lato"/>
                <a:sym typeface="Lato"/>
              </a:endParaRPr>
            </a:p>
          </p:txBody>
        </p:sp>
        <p:sp>
          <p:nvSpPr>
            <p:cNvPr id="395" name="Google Shape;395;p39"/>
            <p:cNvSpPr txBox="1"/>
            <p:nvPr/>
          </p:nvSpPr>
          <p:spPr>
            <a:xfrm>
              <a:off x="8069588" y="65950"/>
              <a:ext cx="10581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ato"/>
                  <a:ea typeface="Lato"/>
                  <a:cs typeface="Lato"/>
                  <a:sym typeface="Lato"/>
                </a:rPr>
                <a:t>63%</a:t>
              </a:r>
              <a:r>
                <a:rPr lang="en" sz="1800">
                  <a:latin typeface="Lato"/>
                  <a:ea typeface="Lato"/>
                  <a:cs typeface="Lato"/>
                  <a:sym typeface="Lato"/>
                </a:rPr>
                <a:t> </a:t>
              </a:r>
              <a:endParaRPr sz="1800">
                <a:latin typeface="Lato"/>
                <a:ea typeface="Lato"/>
                <a:cs typeface="Lato"/>
                <a:sym typeface="Lato"/>
              </a:endParaRPr>
            </a:p>
            <a:p>
              <a:pPr indent="0" lvl="0" marL="0" rtl="0" algn="l">
                <a:spcBef>
                  <a:spcPts val="0"/>
                </a:spcBef>
                <a:spcAft>
                  <a:spcPts val="0"/>
                </a:spcAft>
                <a:buNone/>
              </a:pPr>
              <a:r>
                <a:rPr lang="en" sz="900">
                  <a:latin typeface="Lato"/>
                  <a:ea typeface="Lato"/>
                  <a:cs typeface="Lato"/>
                  <a:sym typeface="Lato"/>
                </a:rPr>
                <a:t>academically trained in research</a:t>
              </a:r>
              <a:endParaRPr sz="900">
                <a:latin typeface="Lato"/>
                <a:ea typeface="Lato"/>
                <a:cs typeface="Lato"/>
                <a:sym typeface="Lato"/>
              </a:endParaRPr>
            </a:p>
          </p:txBody>
        </p:sp>
        <p:sp>
          <p:nvSpPr>
            <p:cNvPr id="396" name="Google Shape;396;p39"/>
            <p:cNvSpPr txBox="1"/>
            <p:nvPr/>
          </p:nvSpPr>
          <p:spPr>
            <a:xfrm>
              <a:off x="8069713" y="850750"/>
              <a:ext cx="10122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ato"/>
                  <a:ea typeface="Lato"/>
                  <a:cs typeface="Lato"/>
                  <a:sym typeface="Lato"/>
                </a:rPr>
                <a:t>58%</a:t>
              </a:r>
              <a:r>
                <a:rPr lang="en" sz="1800">
                  <a:latin typeface="Lato"/>
                  <a:ea typeface="Lato"/>
                  <a:cs typeface="Lato"/>
                  <a:sym typeface="Lato"/>
                </a:rPr>
                <a:t> </a:t>
              </a:r>
              <a:endParaRPr sz="1800">
                <a:latin typeface="Lato"/>
                <a:ea typeface="Lato"/>
                <a:cs typeface="Lato"/>
                <a:sym typeface="Lato"/>
              </a:endParaRPr>
            </a:p>
            <a:p>
              <a:pPr indent="0" lvl="0" marL="0" rtl="0" algn="l">
                <a:spcBef>
                  <a:spcPts val="0"/>
                </a:spcBef>
                <a:spcAft>
                  <a:spcPts val="0"/>
                </a:spcAft>
                <a:buNone/>
              </a:pPr>
              <a:r>
                <a:rPr lang="en" sz="900">
                  <a:latin typeface="Lato"/>
                  <a:ea typeface="Lato"/>
                  <a:cs typeface="Lato"/>
                  <a:sym typeface="Lato"/>
                </a:rPr>
                <a:t>currently work in large orgs</a:t>
              </a:r>
              <a:endParaRPr sz="900">
                <a:latin typeface="Lato"/>
                <a:ea typeface="Lato"/>
                <a:cs typeface="Lato"/>
                <a:sym typeface="Lato"/>
              </a:endParaRPr>
            </a:p>
          </p:txBody>
        </p:sp>
        <p:sp>
          <p:nvSpPr>
            <p:cNvPr id="397" name="Google Shape;397;p39"/>
            <p:cNvSpPr txBox="1"/>
            <p:nvPr/>
          </p:nvSpPr>
          <p:spPr>
            <a:xfrm>
              <a:off x="7286000" y="3205000"/>
              <a:ext cx="18060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Black"/>
                  <a:ea typeface="Lato Black"/>
                  <a:cs typeface="Lato Black"/>
                  <a:sym typeface="Lato Black"/>
                </a:rPr>
                <a:t>Speaker Name Recognition</a:t>
              </a:r>
              <a:endParaRPr sz="700">
                <a:latin typeface="Lato Black"/>
                <a:ea typeface="Lato Black"/>
                <a:cs typeface="Lato Black"/>
                <a:sym typeface="Lato Black"/>
              </a:endParaRPr>
            </a:p>
          </p:txBody>
        </p:sp>
        <p:sp>
          <p:nvSpPr>
            <p:cNvPr id="398" name="Google Shape;398;p39"/>
            <p:cNvSpPr txBox="1"/>
            <p:nvPr/>
          </p:nvSpPr>
          <p:spPr>
            <a:xfrm>
              <a:off x="7286000" y="3654925"/>
              <a:ext cx="18060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Black"/>
                  <a:ea typeface="Lato Black"/>
                  <a:cs typeface="Lato Black"/>
                  <a:sym typeface="Lato Black"/>
                </a:rPr>
                <a:t>Diversity of Speakers</a:t>
              </a:r>
              <a:endParaRPr sz="700">
                <a:latin typeface="Lato Black"/>
                <a:ea typeface="Lato Black"/>
                <a:cs typeface="Lato Black"/>
                <a:sym typeface="Lato Black"/>
              </a:endParaRPr>
            </a:p>
          </p:txBody>
        </p:sp>
        <p:sp>
          <p:nvSpPr>
            <p:cNvPr id="399" name="Google Shape;399;p39"/>
            <p:cNvSpPr txBox="1"/>
            <p:nvPr/>
          </p:nvSpPr>
          <p:spPr>
            <a:xfrm>
              <a:off x="7286000" y="4104850"/>
              <a:ext cx="18060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Black"/>
                  <a:ea typeface="Lato Black"/>
                  <a:cs typeface="Lato Black"/>
                  <a:sym typeface="Lato Black"/>
                </a:rPr>
                <a:t>Networking Opportunities</a:t>
              </a:r>
              <a:endParaRPr sz="700">
                <a:latin typeface="Lato Black"/>
                <a:ea typeface="Lato Black"/>
                <a:cs typeface="Lato Black"/>
                <a:sym typeface="Lato Black"/>
              </a:endParaRPr>
            </a:p>
          </p:txBody>
        </p:sp>
        <p:cxnSp>
          <p:nvCxnSpPr>
            <p:cNvPr id="400" name="Google Shape;400;p39"/>
            <p:cNvCxnSpPr/>
            <p:nvPr/>
          </p:nvCxnSpPr>
          <p:spPr>
            <a:xfrm>
              <a:off x="7328938" y="4740525"/>
              <a:ext cx="1601100" cy="0"/>
            </a:xfrm>
            <a:prstGeom prst="straightConnector1">
              <a:avLst/>
            </a:prstGeom>
            <a:noFill/>
            <a:ln cap="flat" cmpd="sng" w="19050">
              <a:solidFill>
                <a:schemeClr val="dk2"/>
              </a:solidFill>
              <a:prstDash val="solid"/>
              <a:round/>
              <a:headEnd len="med" w="med" type="none"/>
              <a:tailEnd len="med" w="med" type="triangle"/>
            </a:ln>
          </p:spPr>
        </p:cxnSp>
        <p:sp>
          <p:nvSpPr>
            <p:cNvPr id="401" name="Google Shape;401;p39"/>
            <p:cNvSpPr txBox="1"/>
            <p:nvPr/>
          </p:nvSpPr>
          <p:spPr>
            <a:xfrm>
              <a:off x="7237638" y="4740525"/>
              <a:ext cx="1579200" cy="2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latin typeface="Lato"/>
                  <a:ea typeface="Lato"/>
                  <a:cs typeface="Lato"/>
                  <a:sym typeface="Lato"/>
                </a:rPr>
                <a:t>Not</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Important</a:t>
              </a:r>
              <a:endParaRPr b="1" sz="700">
                <a:latin typeface="Lato"/>
                <a:ea typeface="Lato"/>
                <a:cs typeface="Lato"/>
                <a:sym typeface="Lato"/>
              </a:endParaRPr>
            </a:p>
          </p:txBody>
        </p:sp>
        <p:sp>
          <p:nvSpPr>
            <p:cNvPr id="402" name="Google Shape;402;p39"/>
            <p:cNvSpPr txBox="1"/>
            <p:nvPr/>
          </p:nvSpPr>
          <p:spPr>
            <a:xfrm>
              <a:off x="8125962" y="4740525"/>
              <a:ext cx="861300" cy="209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700">
                  <a:latin typeface="Lato"/>
                  <a:ea typeface="Lato"/>
                  <a:cs typeface="Lato"/>
                  <a:sym typeface="Lato"/>
                </a:rPr>
                <a:t>Very</a:t>
              </a:r>
              <a:endParaRPr b="1" sz="700">
                <a:latin typeface="Lato"/>
                <a:ea typeface="Lato"/>
                <a:cs typeface="Lato"/>
                <a:sym typeface="Lato"/>
              </a:endParaRPr>
            </a:p>
            <a:p>
              <a:pPr indent="0" lvl="0" marL="0" rtl="0" algn="r">
                <a:spcBef>
                  <a:spcPts val="0"/>
                </a:spcBef>
                <a:spcAft>
                  <a:spcPts val="0"/>
                </a:spcAft>
                <a:buNone/>
              </a:pPr>
              <a:r>
                <a:rPr b="1" lang="en" sz="700">
                  <a:latin typeface="Lato"/>
                  <a:ea typeface="Lato"/>
                  <a:cs typeface="Lato"/>
                  <a:sym typeface="Lato"/>
                </a:rPr>
                <a:t>Important</a:t>
              </a:r>
              <a:endParaRPr b="1" sz="700">
                <a:latin typeface="Lato"/>
                <a:ea typeface="Lato"/>
                <a:cs typeface="Lato"/>
                <a:sym typeface="Lato"/>
              </a:endParaRPr>
            </a:p>
          </p:txBody>
        </p:sp>
        <p:cxnSp>
          <p:nvCxnSpPr>
            <p:cNvPr id="403" name="Google Shape;403;p39"/>
            <p:cNvCxnSpPr/>
            <p:nvPr/>
          </p:nvCxnSpPr>
          <p:spPr>
            <a:xfrm>
              <a:off x="7182188" y="3171475"/>
              <a:ext cx="1896000" cy="0"/>
            </a:xfrm>
            <a:prstGeom prst="straightConnector1">
              <a:avLst/>
            </a:prstGeom>
            <a:noFill/>
            <a:ln cap="flat" cmpd="sng" w="9525">
              <a:solidFill>
                <a:schemeClr val="dk2"/>
              </a:solidFill>
              <a:prstDash val="dot"/>
              <a:round/>
              <a:headEnd len="med" w="med" type="none"/>
              <a:tailEnd len="med" w="med" type="none"/>
            </a:ln>
          </p:spPr>
        </p:cxnSp>
        <p:cxnSp>
          <p:nvCxnSpPr>
            <p:cNvPr id="404" name="Google Shape;404;p39"/>
            <p:cNvCxnSpPr/>
            <p:nvPr/>
          </p:nvCxnSpPr>
          <p:spPr>
            <a:xfrm>
              <a:off x="7177213" y="1755825"/>
              <a:ext cx="1896000" cy="0"/>
            </a:xfrm>
            <a:prstGeom prst="straightConnector1">
              <a:avLst/>
            </a:prstGeom>
            <a:noFill/>
            <a:ln cap="flat" cmpd="sng" w="9525">
              <a:solidFill>
                <a:schemeClr val="dk2"/>
              </a:solidFill>
              <a:prstDash val="dot"/>
              <a:round/>
              <a:headEnd len="med" w="med" type="none"/>
              <a:tailEnd len="med" w="med" type="none"/>
            </a:ln>
          </p:spPr>
        </p:cxnSp>
        <p:pic>
          <p:nvPicPr>
            <p:cNvPr id="405" name="Google Shape;405;p39" title="Chart"/>
            <p:cNvPicPr preferRelativeResize="0"/>
            <p:nvPr/>
          </p:nvPicPr>
          <p:blipFill>
            <a:blip r:embed="rId7">
              <a:alphaModFix/>
            </a:blip>
            <a:stretch>
              <a:fillRect/>
            </a:stretch>
          </p:blipFill>
          <p:spPr>
            <a:xfrm>
              <a:off x="7155612" y="192633"/>
              <a:ext cx="955875" cy="589492"/>
            </a:xfrm>
            <a:prstGeom prst="rect">
              <a:avLst/>
            </a:prstGeom>
            <a:noFill/>
            <a:ln>
              <a:noFill/>
            </a:ln>
          </p:spPr>
        </p:pic>
        <p:pic>
          <p:nvPicPr>
            <p:cNvPr id="406" name="Google Shape;406;p39" title="Chart"/>
            <p:cNvPicPr preferRelativeResize="0"/>
            <p:nvPr/>
          </p:nvPicPr>
          <p:blipFill>
            <a:blip r:embed="rId8">
              <a:alphaModFix/>
            </a:blip>
            <a:stretch>
              <a:fillRect/>
            </a:stretch>
          </p:blipFill>
          <p:spPr>
            <a:xfrm>
              <a:off x="7070420" y="849163"/>
              <a:ext cx="1058130" cy="652550"/>
            </a:xfrm>
            <a:prstGeom prst="rect">
              <a:avLst/>
            </a:prstGeom>
            <a:noFill/>
            <a:ln>
              <a:noFill/>
            </a:ln>
          </p:spPr>
        </p:pic>
        <p:pic>
          <p:nvPicPr>
            <p:cNvPr id="407" name="Google Shape;407;p39" title="Chart"/>
            <p:cNvPicPr preferRelativeResize="0"/>
            <p:nvPr/>
          </p:nvPicPr>
          <p:blipFill rotWithShape="1">
            <a:blip r:embed="rId9">
              <a:alphaModFix/>
            </a:blip>
            <a:srcRect b="0" l="23687" r="0" t="0"/>
            <a:stretch/>
          </p:blipFill>
          <p:spPr>
            <a:xfrm>
              <a:off x="7310649" y="2034450"/>
              <a:ext cx="1401475" cy="1134200"/>
            </a:xfrm>
            <a:prstGeom prst="rect">
              <a:avLst/>
            </a:prstGeom>
            <a:noFill/>
            <a:ln>
              <a:noFill/>
            </a:ln>
          </p:spPr>
        </p:pic>
        <p:sp>
          <p:nvSpPr>
            <p:cNvPr id="408" name="Google Shape;408;p39"/>
            <p:cNvSpPr txBox="1"/>
            <p:nvPr/>
          </p:nvSpPr>
          <p:spPr>
            <a:xfrm>
              <a:off x="7225875" y="2151400"/>
              <a:ext cx="13032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FFFFFF"/>
                  </a:solidFill>
                  <a:latin typeface="Lato"/>
                  <a:ea typeface="Lato"/>
                  <a:cs typeface="Lato"/>
                  <a:sym typeface="Lato"/>
                </a:rPr>
                <a:t> UX Researcher </a:t>
              </a:r>
              <a:r>
                <a:rPr lang="en" sz="700">
                  <a:solidFill>
                    <a:srgbClr val="FFFFFF"/>
                  </a:solidFill>
                  <a:latin typeface="Lato"/>
                  <a:ea typeface="Lato"/>
                  <a:cs typeface="Lato"/>
                  <a:sym typeface="Lato"/>
                </a:rPr>
                <a:t>34%</a:t>
              </a:r>
              <a:endParaRPr sz="700">
                <a:solidFill>
                  <a:srgbClr val="FFFFFF"/>
                </a:solidFill>
                <a:latin typeface="Lato"/>
                <a:ea typeface="Lato"/>
                <a:cs typeface="Lato"/>
                <a:sym typeface="Lato"/>
              </a:endParaRPr>
            </a:p>
          </p:txBody>
        </p:sp>
        <p:sp>
          <p:nvSpPr>
            <p:cNvPr id="409" name="Google Shape;409;p39"/>
            <p:cNvSpPr txBox="1"/>
            <p:nvPr/>
          </p:nvSpPr>
          <p:spPr>
            <a:xfrm>
              <a:off x="7243972" y="2768977"/>
              <a:ext cx="18057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FFFFFF"/>
                  </a:solidFill>
                  <a:latin typeface="Lato"/>
                  <a:ea typeface="Lato"/>
                  <a:cs typeface="Lato"/>
                  <a:sym typeface="Lato"/>
                </a:rPr>
                <a:t>Senior UX Re</a:t>
              </a:r>
              <a:r>
                <a:rPr b="1" lang="en" sz="700">
                  <a:latin typeface="Lato"/>
                  <a:ea typeface="Lato"/>
                  <a:cs typeface="Lato"/>
                  <a:sym typeface="Lato"/>
                </a:rPr>
                <a:t>searcher </a:t>
              </a:r>
              <a:r>
                <a:rPr lang="en" sz="700">
                  <a:latin typeface="Lato"/>
                  <a:ea typeface="Lato"/>
                  <a:cs typeface="Lato"/>
                  <a:sym typeface="Lato"/>
                </a:rPr>
                <a:t>16%</a:t>
              </a:r>
              <a:endParaRPr sz="700">
                <a:latin typeface="Lato"/>
                <a:ea typeface="Lato"/>
                <a:cs typeface="Lato"/>
                <a:sym typeface="Lato"/>
              </a:endParaRPr>
            </a:p>
          </p:txBody>
        </p:sp>
        <p:sp>
          <p:nvSpPr>
            <p:cNvPr id="410" name="Google Shape;410;p39"/>
            <p:cNvSpPr txBox="1"/>
            <p:nvPr/>
          </p:nvSpPr>
          <p:spPr>
            <a:xfrm>
              <a:off x="7243975" y="2460175"/>
              <a:ext cx="13509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FFFFFF"/>
                  </a:solidFill>
                  <a:latin typeface="Lato"/>
                  <a:ea typeface="Lato"/>
                  <a:cs typeface="Lato"/>
                  <a:sym typeface="Lato"/>
                </a:rPr>
                <a:t>UX Designer </a:t>
              </a:r>
              <a:r>
                <a:rPr b="1" lang="en" sz="600">
                  <a:solidFill>
                    <a:srgbClr val="FFFFFF"/>
                  </a:solidFill>
                  <a:latin typeface="Lato"/>
                  <a:ea typeface="Lato"/>
                  <a:cs typeface="Lato"/>
                  <a:sym typeface="Lato"/>
                </a:rPr>
                <a:t> </a:t>
              </a:r>
              <a:r>
                <a:rPr lang="en" sz="600">
                  <a:solidFill>
                    <a:srgbClr val="FFFFFF"/>
                  </a:solidFill>
                  <a:latin typeface="Lato"/>
                  <a:ea typeface="Lato"/>
                  <a:cs typeface="Lato"/>
                  <a:sym typeface="Lato"/>
                </a:rPr>
                <a:t>18%</a:t>
              </a:r>
              <a:endParaRPr sz="600">
                <a:solidFill>
                  <a:srgbClr val="FFFFFF"/>
                </a:solidFill>
                <a:latin typeface="Lato"/>
                <a:ea typeface="Lato"/>
                <a:cs typeface="Lato"/>
                <a:sym typeface="Lato"/>
              </a:endParaRPr>
            </a:p>
          </p:txBody>
        </p:sp>
        <p:pic>
          <p:nvPicPr>
            <p:cNvPr id="411" name="Google Shape;411;p39" title="Chart"/>
            <p:cNvPicPr preferRelativeResize="0"/>
            <p:nvPr/>
          </p:nvPicPr>
          <p:blipFill rotWithShape="1">
            <a:blip r:embed="rId10">
              <a:alphaModFix/>
            </a:blip>
            <a:srcRect b="23553" l="23447" r="0" t="0"/>
            <a:stretch/>
          </p:blipFill>
          <p:spPr>
            <a:xfrm>
              <a:off x="7339725" y="3168650"/>
              <a:ext cx="1647525" cy="1482151"/>
            </a:xfrm>
            <a:prstGeom prst="rect">
              <a:avLst/>
            </a:prstGeom>
            <a:noFill/>
            <a:ln>
              <a:noFill/>
            </a:ln>
          </p:spPr>
        </p:pic>
      </p:grpSp>
      <p:sp>
        <p:nvSpPr>
          <p:cNvPr id="412" name="Google Shape;412;p39"/>
          <p:cNvSpPr txBox="1"/>
          <p:nvPr/>
        </p:nvSpPr>
        <p:spPr>
          <a:xfrm>
            <a:off x="1868006" y="0"/>
            <a:ext cx="1874700" cy="5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Lato"/>
                <a:ea typeface="Lato"/>
                <a:cs typeface="Lato"/>
                <a:sym typeface="Lato"/>
              </a:rPr>
              <a:t>Somewhat</a:t>
            </a:r>
            <a:r>
              <a:rPr b="1" lang="en" sz="1000">
                <a:latin typeface="Lato"/>
                <a:ea typeface="Lato"/>
                <a:cs typeface="Lato"/>
                <a:sym typeface="Lato"/>
              </a:rPr>
              <a:t> Experienced </a:t>
            </a:r>
            <a:endParaRPr b="1" sz="1000">
              <a:latin typeface="Lato"/>
              <a:ea typeface="Lato"/>
              <a:cs typeface="Lato"/>
              <a:sym typeface="Lato"/>
            </a:endParaRPr>
          </a:p>
        </p:txBody>
      </p:sp>
      <p:grpSp>
        <p:nvGrpSpPr>
          <p:cNvPr id="413" name="Google Shape;413;p39"/>
          <p:cNvGrpSpPr/>
          <p:nvPr/>
        </p:nvGrpSpPr>
        <p:grpSpPr>
          <a:xfrm>
            <a:off x="3634112" y="282527"/>
            <a:ext cx="1761851" cy="4851349"/>
            <a:chOff x="461125" y="-10350"/>
            <a:chExt cx="2011475" cy="5143500"/>
          </a:xfrm>
        </p:grpSpPr>
        <p:sp>
          <p:nvSpPr>
            <p:cNvPr id="414" name="Google Shape;414;p39"/>
            <p:cNvSpPr/>
            <p:nvPr/>
          </p:nvSpPr>
          <p:spPr>
            <a:xfrm>
              <a:off x="485100" y="-10350"/>
              <a:ext cx="19875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9"/>
            <p:cNvSpPr txBox="1"/>
            <p:nvPr/>
          </p:nvSpPr>
          <p:spPr>
            <a:xfrm>
              <a:off x="595200" y="1796075"/>
              <a:ext cx="1806000" cy="545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000">
                  <a:latin typeface="Lato"/>
                  <a:ea typeface="Lato"/>
                  <a:cs typeface="Lato"/>
                  <a:sym typeface="Lato"/>
                </a:rPr>
                <a:t>Job Titles</a:t>
              </a:r>
              <a:endParaRPr b="1" sz="1000">
                <a:latin typeface="Lato"/>
                <a:ea typeface="Lato"/>
                <a:cs typeface="Lato"/>
                <a:sym typeface="Lato"/>
              </a:endParaRPr>
            </a:p>
            <a:p>
              <a:pPr indent="0" lvl="0" marL="0" rtl="0" algn="l">
                <a:lnSpc>
                  <a:spcPct val="150000"/>
                </a:lnSpc>
                <a:spcBef>
                  <a:spcPts val="0"/>
                </a:spcBef>
                <a:spcAft>
                  <a:spcPts val="0"/>
                </a:spcAft>
                <a:buNone/>
              </a:pPr>
              <a:r>
                <a:t/>
              </a:r>
              <a:endParaRPr sz="1000">
                <a:latin typeface="Lato"/>
                <a:ea typeface="Lato"/>
                <a:cs typeface="Lato"/>
                <a:sym typeface="Lato"/>
              </a:endParaRPr>
            </a:p>
          </p:txBody>
        </p:sp>
        <p:sp>
          <p:nvSpPr>
            <p:cNvPr id="416" name="Google Shape;416;p39"/>
            <p:cNvSpPr txBox="1"/>
            <p:nvPr/>
          </p:nvSpPr>
          <p:spPr>
            <a:xfrm>
              <a:off x="1414375" y="65950"/>
              <a:ext cx="10581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ato"/>
                  <a:ea typeface="Lato"/>
                  <a:cs typeface="Lato"/>
                  <a:sym typeface="Lato"/>
                </a:rPr>
                <a:t>71%</a:t>
              </a:r>
              <a:r>
                <a:rPr lang="en" sz="1800">
                  <a:latin typeface="Lato"/>
                  <a:ea typeface="Lato"/>
                  <a:cs typeface="Lato"/>
                  <a:sym typeface="Lato"/>
                </a:rPr>
                <a:t> </a:t>
              </a:r>
              <a:endParaRPr sz="1800">
                <a:latin typeface="Lato"/>
                <a:ea typeface="Lato"/>
                <a:cs typeface="Lato"/>
                <a:sym typeface="Lato"/>
              </a:endParaRPr>
            </a:p>
            <a:p>
              <a:pPr indent="0" lvl="0" marL="0" rtl="0" algn="l">
                <a:spcBef>
                  <a:spcPts val="0"/>
                </a:spcBef>
                <a:spcAft>
                  <a:spcPts val="0"/>
                </a:spcAft>
                <a:buNone/>
              </a:pPr>
              <a:r>
                <a:rPr lang="en" sz="900">
                  <a:latin typeface="Lato"/>
                  <a:ea typeface="Lato"/>
                  <a:cs typeface="Lato"/>
                  <a:sym typeface="Lato"/>
                </a:rPr>
                <a:t>academically trained in research</a:t>
              </a:r>
              <a:endParaRPr sz="900">
                <a:latin typeface="Lato"/>
                <a:ea typeface="Lato"/>
                <a:cs typeface="Lato"/>
                <a:sym typeface="Lato"/>
              </a:endParaRPr>
            </a:p>
          </p:txBody>
        </p:sp>
        <p:sp>
          <p:nvSpPr>
            <p:cNvPr id="417" name="Google Shape;417;p39"/>
            <p:cNvSpPr txBox="1"/>
            <p:nvPr/>
          </p:nvSpPr>
          <p:spPr>
            <a:xfrm>
              <a:off x="1414500" y="850750"/>
              <a:ext cx="10122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ato"/>
                  <a:ea typeface="Lato"/>
                  <a:cs typeface="Lato"/>
                  <a:sym typeface="Lato"/>
                </a:rPr>
                <a:t>43%</a:t>
              </a:r>
              <a:r>
                <a:rPr lang="en" sz="1800">
                  <a:latin typeface="Lato"/>
                  <a:ea typeface="Lato"/>
                  <a:cs typeface="Lato"/>
                  <a:sym typeface="Lato"/>
                </a:rPr>
                <a:t> </a:t>
              </a:r>
              <a:endParaRPr sz="1800">
                <a:latin typeface="Lato"/>
                <a:ea typeface="Lato"/>
                <a:cs typeface="Lato"/>
                <a:sym typeface="Lato"/>
              </a:endParaRPr>
            </a:p>
            <a:p>
              <a:pPr indent="0" lvl="0" marL="0" rtl="0" algn="l">
                <a:spcBef>
                  <a:spcPts val="0"/>
                </a:spcBef>
                <a:spcAft>
                  <a:spcPts val="0"/>
                </a:spcAft>
                <a:buNone/>
              </a:pPr>
              <a:r>
                <a:rPr lang="en" sz="900">
                  <a:latin typeface="Lato"/>
                  <a:ea typeface="Lato"/>
                  <a:cs typeface="Lato"/>
                  <a:sym typeface="Lato"/>
                </a:rPr>
                <a:t>currently work in large orgs</a:t>
              </a:r>
              <a:endParaRPr sz="900">
                <a:latin typeface="Lato"/>
                <a:ea typeface="Lato"/>
                <a:cs typeface="Lato"/>
                <a:sym typeface="Lato"/>
              </a:endParaRPr>
            </a:p>
          </p:txBody>
        </p:sp>
        <p:sp>
          <p:nvSpPr>
            <p:cNvPr id="418" name="Google Shape;418;p39"/>
            <p:cNvSpPr txBox="1"/>
            <p:nvPr/>
          </p:nvSpPr>
          <p:spPr>
            <a:xfrm>
              <a:off x="630788" y="3205000"/>
              <a:ext cx="18060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Black"/>
                  <a:ea typeface="Lato Black"/>
                  <a:cs typeface="Lato Black"/>
                  <a:sym typeface="Lato Black"/>
                </a:rPr>
                <a:t>Speaker Name Recognition</a:t>
              </a:r>
              <a:endParaRPr sz="700">
                <a:latin typeface="Lato Black"/>
                <a:ea typeface="Lato Black"/>
                <a:cs typeface="Lato Black"/>
                <a:sym typeface="Lato Black"/>
              </a:endParaRPr>
            </a:p>
          </p:txBody>
        </p:sp>
        <p:sp>
          <p:nvSpPr>
            <p:cNvPr id="419" name="Google Shape;419;p39"/>
            <p:cNvSpPr txBox="1"/>
            <p:nvPr/>
          </p:nvSpPr>
          <p:spPr>
            <a:xfrm>
              <a:off x="630788" y="3654925"/>
              <a:ext cx="18060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Black"/>
                  <a:ea typeface="Lato Black"/>
                  <a:cs typeface="Lato Black"/>
                  <a:sym typeface="Lato Black"/>
                </a:rPr>
                <a:t>Diversity of Speakers</a:t>
              </a:r>
              <a:endParaRPr sz="700">
                <a:latin typeface="Lato Black"/>
                <a:ea typeface="Lato Black"/>
                <a:cs typeface="Lato Black"/>
                <a:sym typeface="Lato Black"/>
              </a:endParaRPr>
            </a:p>
          </p:txBody>
        </p:sp>
        <p:sp>
          <p:nvSpPr>
            <p:cNvPr id="420" name="Google Shape;420;p39"/>
            <p:cNvSpPr txBox="1"/>
            <p:nvPr/>
          </p:nvSpPr>
          <p:spPr>
            <a:xfrm>
              <a:off x="630788" y="4104850"/>
              <a:ext cx="18060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Black"/>
                  <a:ea typeface="Lato Black"/>
                  <a:cs typeface="Lato Black"/>
                  <a:sym typeface="Lato Black"/>
                </a:rPr>
                <a:t>Networking Opportunities</a:t>
              </a:r>
              <a:endParaRPr sz="700">
                <a:latin typeface="Lato Black"/>
                <a:ea typeface="Lato Black"/>
                <a:cs typeface="Lato Black"/>
                <a:sym typeface="Lato Black"/>
              </a:endParaRPr>
            </a:p>
          </p:txBody>
        </p:sp>
        <p:cxnSp>
          <p:nvCxnSpPr>
            <p:cNvPr id="421" name="Google Shape;421;p39"/>
            <p:cNvCxnSpPr/>
            <p:nvPr/>
          </p:nvCxnSpPr>
          <p:spPr>
            <a:xfrm>
              <a:off x="673725" y="4740525"/>
              <a:ext cx="1601100" cy="0"/>
            </a:xfrm>
            <a:prstGeom prst="straightConnector1">
              <a:avLst/>
            </a:prstGeom>
            <a:noFill/>
            <a:ln cap="flat" cmpd="sng" w="19050">
              <a:solidFill>
                <a:schemeClr val="dk2"/>
              </a:solidFill>
              <a:prstDash val="solid"/>
              <a:round/>
              <a:headEnd len="med" w="med" type="none"/>
              <a:tailEnd len="med" w="med" type="triangle"/>
            </a:ln>
          </p:spPr>
        </p:cxnSp>
        <p:sp>
          <p:nvSpPr>
            <p:cNvPr id="422" name="Google Shape;422;p39"/>
            <p:cNvSpPr txBox="1"/>
            <p:nvPr/>
          </p:nvSpPr>
          <p:spPr>
            <a:xfrm>
              <a:off x="582425" y="4740525"/>
              <a:ext cx="1579200" cy="2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latin typeface="Lato"/>
                  <a:ea typeface="Lato"/>
                  <a:cs typeface="Lato"/>
                  <a:sym typeface="Lato"/>
                </a:rPr>
                <a:t>Not</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Important</a:t>
              </a:r>
              <a:endParaRPr b="1" sz="700">
                <a:latin typeface="Lato"/>
                <a:ea typeface="Lato"/>
                <a:cs typeface="Lato"/>
                <a:sym typeface="Lato"/>
              </a:endParaRPr>
            </a:p>
          </p:txBody>
        </p:sp>
        <p:sp>
          <p:nvSpPr>
            <p:cNvPr id="423" name="Google Shape;423;p39"/>
            <p:cNvSpPr txBox="1"/>
            <p:nvPr/>
          </p:nvSpPr>
          <p:spPr>
            <a:xfrm>
              <a:off x="1470750" y="4740525"/>
              <a:ext cx="861300" cy="209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700">
                  <a:latin typeface="Lato"/>
                  <a:ea typeface="Lato"/>
                  <a:cs typeface="Lato"/>
                  <a:sym typeface="Lato"/>
                </a:rPr>
                <a:t>Very</a:t>
              </a:r>
              <a:endParaRPr b="1" sz="700">
                <a:latin typeface="Lato"/>
                <a:ea typeface="Lato"/>
                <a:cs typeface="Lato"/>
                <a:sym typeface="Lato"/>
              </a:endParaRPr>
            </a:p>
            <a:p>
              <a:pPr indent="0" lvl="0" marL="0" rtl="0" algn="r">
                <a:spcBef>
                  <a:spcPts val="0"/>
                </a:spcBef>
                <a:spcAft>
                  <a:spcPts val="0"/>
                </a:spcAft>
                <a:buNone/>
              </a:pPr>
              <a:r>
                <a:rPr b="1" lang="en" sz="700">
                  <a:latin typeface="Lato"/>
                  <a:ea typeface="Lato"/>
                  <a:cs typeface="Lato"/>
                  <a:sym typeface="Lato"/>
                </a:rPr>
                <a:t>Important</a:t>
              </a:r>
              <a:endParaRPr b="1" sz="700">
                <a:latin typeface="Lato"/>
                <a:ea typeface="Lato"/>
                <a:cs typeface="Lato"/>
                <a:sym typeface="Lato"/>
              </a:endParaRPr>
            </a:p>
          </p:txBody>
        </p:sp>
        <p:cxnSp>
          <p:nvCxnSpPr>
            <p:cNvPr id="424" name="Google Shape;424;p39"/>
            <p:cNvCxnSpPr/>
            <p:nvPr/>
          </p:nvCxnSpPr>
          <p:spPr>
            <a:xfrm>
              <a:off x="526975" y="3171475"/>
              <a:ext cx="1896000" cy="0"/>
            </a:xfrm>
            <a:prstGeom prst="straightConnector1">
              <a:avLst/>
            </a:prstGeom>
            <a:noFill/>
            <a:ln cap="flat" cmpd="sng" w="9525">
              <a:solidFill>
                <a:schemeClr val="dk2"/>
              </a:solidFill>
              <a:prstDash val="dot"/>
              <a:round/>
              <a:headEnd len="med" w="med" type="none"/>
              <a:tailEnd len="med" w="med" type="none"/>
            </a:ln>
          </p:spPr>
        </p:cxnSp>
        <p:cxnSp>
          <p:nvCxnSpPr>
            <p:cNvPr id="425" name="Google Shape;425;p39"/>
            <p:cNvCxnSpPr/>
            <p:nvPr/>
          </p:nvCxnSpPr>
          <p:spPr>
            <a:xfrm>
              <a:off x="522000" y="1755825"/>
              <a:ext cx="1896000" cy="0"/>
            </a:xfrm>
            <a:prstGeom prst="straightConnector1">
              <a:avLst/>
            </a:prstGeom>
            <a:noFill/>
            <a:ln cap="flat" cmpd="sng" w="9525">
              <a:solidFill>
                <a:schemeClr val="dk2"/>
              </a:solidFill>
              <a:prstDash val="dot"/>
              <a:round/>
              <a:headEnd len="med" w="med" type="none"/>
              <a:tailEnd len="med" w="med" type="none"/>
            </a:ln>
          </p:spPr>
        </p:cxnSp>
        <p:pic>
          <p:nvPicPr>
            <p:cNvPr id="426" name="Google Shape;426;p39" title="Chart"/>
            <p:cNvPicPr preferRelativeResize="0"/>
            <p:nvPr/>
          </p:nvPicPr>
          <p:blipFill>
            <a:blip r:embed="rId11">
              <a:alphaModFix/>
            </a:blip>
            <a:stretch>
              <a:fillRect/>
            </a:stretch>
          </p:blipFill>
          <p:spPr>
            <a:xfrm>
              <a:off x="504525" y="192624"/>
              <a:ext cx="955892" cy="589500"/>
            </a:xfrm>
            <a:prstGeom prst="rect">
              <a:avLst/>
            </a:prstGeom>
            <a:noFill/>
            <a:ln>
              <a:noFill/>
            </a:ln>
          </p:spPr>
        </p:pic>
        <p:pic>
          <p:nvPicPr>
            <p:cNvPr id="427" name="Google Shape;427;p39" title="Chart"/>
            <p:cNvPicPr preferRelativeResize="0"/>
            <p:nvPr/>
          </p:nvPicPr>
          <p:blipFill>
            <a:blip r:embed="rId12">
              <a:alphaModFix/>
            </a:blip>
            <a:stretch>
              <a:fillRect/>
            </a:stretch>
          </p:blipFill>
          <p:spPr>
            <a:xfrm>
              <a:off x="461125" y="863331"/>
              <a:ext cx="1012200" cy="624218"/>
            </a:xfrm>
            <a:prstGeom prst="rect">
              <a:avLst/>
            </a:prstGeom>
            <a:noFill/>
            <a:ln>
              <a:noFill/>
            </a:ln>
          </p:spPr>
        </p:pic>
        <p:pic>
          <p:nvPicPr>
            <p:cNvPr id="428" name="Google Shape;428;p39" title="Chart"/>
            <p:cNvPicPr preferRelativeResize="0"/>
            <p:nvPr/>
          </p:nvPicPr>
          <p:blipFill rotWithShape="1">
            <a:blip r:embed="rId13">
              <a:alphaModFix/>
            </a:blip>
            <a:srcRect b="0" l="23687" r="0" t="0"/>
            <a:stretch/>
          </p:blipFill>
          <p:spPr>
            <a:xfrm>
              <a:off x="665698" y="2034450"/>
              <a:ext cx="1401475" cy="1134200"/>
            </a:xfrm>
            <a:prstGeom prst="rect">
              <a:avLst/>
            </a:prstGeom>
            <a:noFill/>
            <a:ln>
              <a:noFill/>
            </a:ln>
          </p:spPr>
        </p:pic>
        <p:sp>
          <p:nvSpPr>
            <p:cNvPr id="429" name="Google Shape;429;p39"/>
            <p:cNvSpPr txBox="1"/>
            <p:nvPr/>
          </p:nvSpPr>
          <p:spPr>
            <a:xfrm>
              <a:off x="630788" y="2152750"/>
              <a:ext cx="13032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FFFFFF"/>
                  </a:solidFill>
                  <a:latin typeface="Lato"/>
                  <a:ea typeface="Lato"/>
                  <a:cs typeface="Lato"/>
                  <a:sym typeface="Lato"/>
                </a:rPr>
                <a:t> UX Researcher </a:t>
              </a:r>
              <a:r>
                <a:rPr lang="en" sz="700">
                  <a:solidFill>
                    <a:srgbClr val="FFFFFF"/>
                  </a:solidFill>
                  <a:latin typeface="Lato"/>
                  <a:ea typeface="Lato"/>
                  <a:cs typeface="Lato"/>
                  <a:sym typeface="Lato"/>
                </a:rPr>
                <a:t>57%</a:t>
              </a:r>
              <a:endParaRPr sz="700">
                <a:solidFill>
                  <a:srgbClr val="FFFFFF"/>
                </a:solidFill>
                <a:latin typeface="Lato"/>
                <a:ea typeface="Lato"/>
                <a:cs typeface="Lato"/>
                <a:sym typeface="Lato"/>
              </a:endParaRPr>
            </a:p>
          </p:txBody>
        </p:sp>
        <p:sp>
          <p:nvSpPr>
            <p:cNvPr id="430" name="Google Shape;430;p39"/>
            <p:cNvSpPr txBox="1"/>
            <p:nvPr/>
          </p:nvSpPr>
          <p:spPr>
            <a:xfrm>
              <a:off x="630788" y="2450400"/>
              <a:ext cx="14238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FFFFFF"/>
                  </a:solidFill>
                  <a:latin typeface="Lato"/>
                  <a:ea typeface="Lato"/>
                  <a:cs typeface="Lato"/>
                  <a:sym typeface="Lato"/>
                </a:rPr>
                <a:t>UX Designer   </a:t>
              </a:r>
              <a:r>
                <a:rPr b="1" lang="en" sz="700">
                  <a:latin typeface="Lato"/>
                  <a:ea typeface="Lato"/>
                  <a:cs typeface="Lato"/>
                  <a:sym typeface="Lato"/>
                </a:rPr>
                <a:t>29%</a:t>
              </a:r>
              <a:endParaRPr b="1" sz="700">
                <a:latin typeface="Lato"/>
                <a:ea typeface="Lato"/>
                <a:cs typeface="Lato"/>
                <a:sym typeface="Lato"/>
              </a:endParaRPr>
            </a:p>
          </p:txBody>
        </p:sp>
        <p:sp>
          <p:nvSpPr>
            <p:cNvPr id="431" name="Google Shape;431;p39"/>
            <p:cNvSpPr txBox="1"/>
            <p:nvPr/>
          </p:nvSpPr>
          <p:spPr>
            <a:xfrm>
              <a:off x="794538" y="2768963"/>
              <a:ext cx="16011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latin typeface="Lato"/>
                  <a:ea typeface="Lato"/>
                  <a:cs typeface="Lato"/>
                  <a:sym typeface="Lato"/>
                </a:rPr>
                <a:t>Senior UX Researcher </a:t>
              </a:r>
              <a:r>
                <a:rPr lang="en" sz="700">
                  <a:latin typeface="Lato"/>
                  <a:ea typeface="Lato"/>
                  <a:cs typeface="Lato"/>
                  <a:sym typeface="Lato"/>
                </a:rPr>
                <a:t>7%</a:t>
              </a:r>
              <a:endParaRPr sz="700">
                <a:latin typeface="Lato"/>
                <a:ea typeface="Lato"/>
                <a:cs typeface="Lato"/>
                <a:sym typeface="Lato"/>
              </a:endParaRPr>
            </a:p>
          </p:txBody>
        </p:sp>
        <p:pic>
          <p:nvPicPr>
            <p:cNvPr id="432" name="Google Shape;432;p39" title="Chart"/>
            <p:cNvPicPr preferRelativeResize="0"/>
            <p:nvPr/>
          </p:nvPicPr>
          <p:blipFill rotWithShape="1">
            <a:blip r:embed="rId14">
              <a:alphaModFix/>
            </a:blip>
            <a:srcRect b="23640" l="23611" r="0" t="0"/>
            <a:stretch/>
          </p:blipFill>
          <p:spPr>
            <a:xfrm>
              <a:off x="684500" y="3174300"/>
              <a:ext cx="1647549" cy="1482152"/>
            </a:xfrm>
            <a:prstGeom prst="rect">
              <a:avLst/>
            </a:prstGeom>
            <a:noFill/>
            <a:ln>
              <a:noFill/>
            </a:ln>
          </p:spPr>
        </p:pic>
      </p:grpSp>
      <p:sp>
        <p:nvSpPr>
          <p:cNvPr id="433" name="Google Shape;433;p39"/>
          <p:cNvSpPr txBox="1"/>
          <p:nvPr/>
        </p:nvSpPr>
        <p:spPr>
          <a:xfrm>
            <a:off x="3697463" y="0"/>
            <a:ext cx="1874700" cy="5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Lato"/>
                <a:ea typeface="Lato"/>
                <a:cs typeface="Lato"/>
                <a:sym typeface="Lato"/>
              </a:rPr>
              <a:t>Less</a:t>
            </a:r>
            <a:r>
              <a:rPr b="1" lang="en" sz="1000">
                <a:latin typeface="Lato"/>
                <a:ea typeface="Lato"/>
                <a:cs typeface="Lato"/>
                <a:sym typeface="Lato"/>
              </a:rPr>
              <a:t> Experienced </a:t>
            </a:r>
            <a:endParaRPr b="1" sz="1000">
              <a:latin typeface="Lato"/>
              <a:ea typeface="Lato"/>
              <a:cs typeface="Lato"/>
              <a:sym typeface="Lato"/>
            </a:endParaRPr>
          </a:p>
        </p:txBody>
      </p:sp>
      <p:sp>
        <p:nvSpPr>
          <p:cNvPr id="434" name="Google Shape;434;p39"/>
          <p:cNvSpPr/>
          <p:nvPr/>
        </p:nvSpPr>
        <p:spPr>
          <a:xfrm>
            <a:off x="5446136" y="282527"/>
            <a:ext cx="1740600" cy="485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9"/>
          <p:cNvSpPr txBox="1"/>
          <p:nvPr/>
        </p:nvSpPr>
        <p:spPr>
          <a:xfrm>
            <a:off x="5553018" y="1986299"/>
            <a:ext cx="1581600" cy="514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000">
                <a:latin typeface="Lato"/>
                <a:ea typeface="Lato"/>
                <a:cs typeface="Lato"/>
                <a:sym typeface="Lato"/>
              </a:rPr>
              <a:t>Job Titles</a:t>
            </a:r>
            <a:endParaRPr b="1" sz="1000">
              <a:latin typeface="Lato"/>
              <a:ea typeface="Lato"/>
              <a:cs typeface="Lato"/>
              <a:sym typeface="Lato"/>
            </a:endParaRPr>
          </a:p>
          <a:p>
            <a:pPr indent="0" lvl="0" marL="0" rtl="0" algn="l">
              <a:lnSpc>
                <a:spcPct val="150000"/>
              </a:lnSpc>
              <a:spcBef>
                <a:spcPts val="0"/>
              </a:spcBef>
              <a:spcAft>
                <a:spcPts val="0"/>
              </a:spcAft>
              <a:buNone/>
            </a:pPr>
            <a:r>
              <a:t/>
            </a:r>
            <a:endParaRPr sz="1000">
              <a:latin typeface="Lato"/>
              <a:ea typeface="Lato"/>
              <a:cs typeface="Lato"/>
              <a:sym typeface="Lato"/>
            </a:endParaRPr>
          </a:p>
        </p:txBody>
      </p:sp>
      <p:sp>
        <p:nvSpPr>
          <p:cNvPr id="436" name="Google Shape;436;p39"/>
          <p:cNvSpPr txBox="1"/>
          <p:nvPr/>
        </p:nvSpPr>
        <p:spPr>
          <a:xfrm>
            <a:off x="6270535" y="354492"/>
            <a:ext cx="927000" cy="3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ato"/>
                <a:ea typeface="Lato"/>
                <a:cs typeface="Lato"/>
                <a:sym typeface="Lato"/>
              </a:rPr>
              <a:t>70%</a:t>
            </a:r>
            <a:r>
              <a:rPr lang="en" sz="1800">
                <a:latin typeface="Lato"/>
                <a:ea typeface="Lato"/>
                <a:cs typeface="Lato"/>
                <a:sym typeface="Lato"/>
              </a:rPr>
              <a:t> </a:t>
            </a:r>
            <a:endParaRPr sz="1800">
              <a:latin typeface="Lato"/>
              <a:ea typeface="Lato"/>
              <a:cs typeface="Lato"/>
              <a:sym typeface="Lato"/>
            </a:endParaRPr>
          </a:p>
          <a:p>
            <a:pPr indent="0" lvl="0" marL="0" rtl="0" algn="l">
              <a:spcBef>
                <a:spcPts val="0"/>
              </a:spcBef>
              <a:spcAft>
                <a:spcPts val="0"/>
              </a:spcAft>
              <a:buNone/>
            </a:pPr>
            <a:r>
              <a:rPr lang="en" sz="900">
                <a:latin typeface="Lato"/>
                <a:ea typeface="Lato"/>
                <a:cs typeface="Lato"/>
                <a:sym typeface="Lato"/>
              </a:rPr>
              <a:t>academically trained in research</a:t>
            </a:r>
            <a:endParaRPr sz="900">
              <a:latin typeface="Lato"/>
              <a:ea typeface="Lato"/>
              <a:cs typeface="Lato"/>
              <a:sym typeface="Lato"/>
            </a:endParaRPr>
          </a:p>
        </p:txBody>
      </p:sp>
      <p:sp>
        <p:nvSpPr>
          <p:cNvPr id="437" name="Google Shape;437;p39"/>
          <p:cNvSpPr txBox="1"/>
          <p:nvPr/>
        </p:nvSpPr>
        <p:spPr>
          <a:xfrm>
            <a:off x="6270645" y="1094694"/>
            <a:ext cx="886500" cy="3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ato"/>
                <a:ea typeface="Lato"/>
                <a:cs typeface="Lato"/>
                <a:sym typeface="Lato"/>
              </a:rPr>
              <a:t>60%</a:t>
            </a:r>
            <a:r>
              <a:rPr lang="en" sz="1800">
                <a:latin typeface="Lato"/>
                <a:ea typeface="Lato"/>
                <a:cs typeface="Lato"/>
                <a:sym typeface="Lato"/>
              </a:rPr>
              <a:t> </a:t>
            </a:r>
            <a:endParaRPr sz="1800">
              <a:latin typeface="Lato"/>
              <a:ea typeface="Lato"/>
              <a:cs typeface="Lato"/>
              <a:sym typeface="Lato"/>
            </a:endParaRPr>
          </a:p>
          <a:p>
            <a:pPr indent="0" lvl="0" marL="0" rtl="0" algn="l">
              <a:spcBef>
                <a:spcPts val="0"/>
              </a:spcBef>
              <a:spcAft>
                <a:spcPts val="0"/>
              </a:spcAft>
              <a:buNone/>
            </a:pPr>
            <a:r>
              <a:rPr lang="en" sz="900">
                <a:latin typeface="Lato"/>
                <a:ea typeface="Lato"/>
                <a:cs typeface="Lato"/>
                <a:sym typeface="Lato"/>
              </a:rPr>
              <a:t>currently work in small orgs</a:t>
            </a:r>
            <a:endParaRPr sz="900">
              <a:latin typeface="Lato"/>
              <a:ea typeface="Lato"/>
              <a:cs typeface="Lato"/>
              <a:sym typeface="Lato"/>
            </a:endParaRPr>
          </a:p>
        </p:txBody>
      </p:sp>
      <p:sp>
        <p:nvSpPr>
          <p:cNvPr id="438" name="Google Shape;438;p39"/>
          <p:cNvSpPr txBox="1"/>
          <p:nvPr/>
        </p:nvSpPr>
        <p:spPr>
          <a:xfrm>
            <a:off x="5584189" y="3315159"/>
            <a:ext cx="15816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Black"/>
                <a:ea typeface="Lato Black"/>
                <a:cs typeface="Lato Black"/>
                <a:sym typeface="Lato Black"/>
              </a:rPr>
              <a:t>Speaker Name Recognition</a:t>
            </a:r>
            <a:endParaRPr sz="700">
              <a:latin typeface="Lato Black"/>
              <a:ea typeface="Lato Black"/>
              <a:cs typeface="Lato Black"/>
              <a:sym typeface="Lato Black"/>
            </a:endParaRPr>
          </a:p>
        </p:txBody>
      </p:sp>
      <p:sp>
        <p:nvSpPr>
          <p:cNvPr id="439" name="Google Shape;439;p39"/>
          <p:cNvSpPr txBox="1"/>
          <p:nvPr/>
        </p:nvSpPr>
        <p:spPr>
          <a:xfrm>
            <a:off x="5584189" y="3739516"/>
            <a:ext cx="15816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Black"/>
                <a:ea typeface="Lato Black"/>
                <a:cs typeface="Lato Black"/>
                <a:sym typeface="Lato Black"/>
              </a:rPr>
              <a:t>Diversity of Speakers</a:t>
            </a:r>
            <a:endParaRPr sz="700">
              <a:latin typeface="Lato Black"/>
              <a:ea typeface="Lato Black"/>
              <a:cs typeface="Lato Black"/>
              <a:sym typeface="Lato Black"/>
            </a:endParaRPr>
          </a:p>
        </p:txBody>
      </p:sp>
      <p:sp>
        <p:nvSpPr>
          <p:cNvPr id="440" name="Google Shape;440;p39"/>
          <p:cNvSpPr txBox="1"/>
          <p:nvPr/>
        </p:nvSpPr>
        <p:spPr>
          <a:xfrm>
            <a:off x="5584189" y="4163873"/>
            <a:ext cx="15816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Black"/>
                <a:ea typeface="Lato Black"/>
                <a:cs typeface="Lato Black"/>
                <a:sym typeface="Lato Black"/>
              </a:rPr>
              <a:t>Networking Opportunities</a:t>
            </a:r>
            <a:endParaRPr sz="700">
              <a:latin typeface="Lato Black"/>
              <a:ea typeface="Lato Black"/>
              <a:cs typeface="Lato Black"/>
              <a:sym typeface="Lato Black"/>
            </a:endParaRPr>
          </a:p>
        </p:txBody>
      </p:sp>
      <p:cxnSp>
        <p:nvCxnSpPr>
          <p:cNvPr id="441" name="Google Shape;441;p39"/>
          <p:cNvCxnSpPr/>
          <p:nvPr/>
        </p:nvCxnSpPr>
        <p:spPr>
          <a:xfrm>
            <a:off x="5621798" y="4763425"/>
            <a:ext cx="1402500" cy="0"/>
          </a:xfrm>
          <a:prstGeom prst="straightConnector1">
            <a:avLst/>
          </a:prstGeom>
          <a:noFill/>
          <a:ln cap="flat" cmpd="sng" w="19050">
            <a:solidFill>
              <a:schemeClr val="dk2"/>
            </a:solidFill>
            <a:prstDash val="solid"/>
            <a:round/>
            <a:headEnd len="med" w="med" type="none"/>
            <a:tailEnd len="med" w="med" type="triangle"/>
          </a:ln>
        </p:spPr>
      </p:cxnSp>
      <p:sp>
        <p:nvSpPr>
          <p:cNvPr id="442" name="Google Shape;442;p39"/>
          <p:cNvSpPr txBox="1"/>
          <p:nvPr/>
        </p:nvSpPr>
        <p:spPr>
          <a:xfrm>
            <a:off x="5541828" y="4763425"/>
            <a:ext cx="1383300" cy="1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latin typeface="Lato"/>
                <a:ea typeface="Lato"/>
                <a:cs typeface="Lato"/>
                <a:sym typeface="Lato"/>
              </a:rPr>
              <a:t>Not</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Important</a:t>
            </a:r>
            <a:endParaRPr b="1" sz="700">
              <a:latin typeface="Lato"/>
              <a:ea typeface="Lato"/>
              <a:cs typeface="Lato"/>
              <a:sym typeface="Lato"/>
            </a:endParaRPr>
          </a:p>
        </p:txBody>
      </p:sp>
      <p:sp>
        <p:nvSpPr>
          <p:cNvPr id="443" name="Google Shape;443;p39"/>
          <p:cNvSpPr txBox="1"/>
          <p:nvPr/>
        </p:nvSpPr>
        <p:spPr>
          <a:xfrm>
            <a:off x="6319914" y="4763425"/>
            <a:ext cx="754500" cy="197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700">
                <a:latin typeface="Lato"/>
                <a:ea typeface="Lato"/>
                <a:cs typeface="Lato"/>
                <a:sym typeface="Lato"/>
              </a:rPr>
              <a:t>Very</a:t>
            </a:r>
            <a:endParaRPr b="1" sz="700">
              <a:latin typeface="Lato"/>
              <a:ea typeface="Lato"/>
              <a:cs typeface="Lato"/>
              <a:sym typeface="Lato"/>
            </a:endParaRPr>
          </a:p>
          <a:p>
            <a:pPr indent="0" lvl="0" marL="0" rtl="0" algn="r">
              <a:spcBef>
                <a:spcPts val="0"/>
              </a:spcBef>
              <a:spcAft>
                <a:spcPts val="0"/>
              </a:spcAft>
              <a:buNone/>
            </a:pPr>
            <a:r>
              <a:rPr b="1" lang="en" sz="700">
                <a:latin typeface="Lato"/>
                <a:ea typeface="Lato"/>
                <a:cs typeface="Lato"/>
                <a:sym typeface="Lato"/>
              </a:rPr>
              <a:t>Important</a:t>
            </a:r>
            <a:endParaRPr b="1" sz="700">
              <a:latin typeface="Lato"/>
              <a:ea typeface="Lato"/>
              <a:cs typeface="Lato"/>
              <a:sym typeface="Lato"/>
            </a:endParaRPr>
          </a:p>
        </p:txBody>
      </p:sp>
      <p:cxnSp>
        <p:nvCxnSpPr>
          <p:cNvPr id="444" name="Google Shape;444;p39"/>
          <p:cNvCxnSpPr/>
          <p:nvPr/>
        </p:nvCxnSpPr>
        <p:spPr>
          <a:xfrm>
            <a:off x="5493260" y="3283539"/>
            <a:ext cx="1660800" cy="0"/>
          </a:xfrm>
          <a:prstGeom prst="straightConnector1">
            <a:avLst/>
          </a:prstGeom>
          <a:noFill/>
          <a:ln cap="flat" cmpd="sng" w="9525">
            <a:solidFill>
              <a:schemeClr val="dk2"/>
            </a:solidFill>
            <a:prstDash val="dot"/>
            <a:round/>
            <a:headEnd len="med" w="med" type="none"/>
            <a:tailEnd len="med" w="med" type="none"/>
          </a:ln>
        </p:spPr>
      </p:cxnSp>
      <p:cxnSp>
        <p:nvCxnSpPr>
          <p:cNvPr id="445" name="Google Shape;445;p39"/>
          <p:cNvCxnSpPr/>
          <p:nvPr/>
        </p:nvCxnSpPr>
        <p:spPr>
          <a:xfrm>
            <a:off x="5488902" y="1948336"/>
            <a:ext cx="1660800" cy="0"/>
          </a:xfrm>
          <a:prstGeom prst="straightConnector1">
            <a:avLst/>
          </a:prstGeom>
          <a:noFill/>
          <a:ln cap="flat" cmpd="sng" w="9525">
            <a:solidFill>
              <a:schemeClr val="dk2"/>
            </a:solidFill>
            <a:prstDash val="dot"/>
            <a:round/>
            <a:headEnd len="med" w="med" type="none"/>
            <a:tailEnd len="med" w="med" type="none"/>
          </a:ln>
        </p:spPr>
      </p:cxnSp>
      <p:pic>
        <p:nvPicPr>
          <p:cNvPr id="446" name="Google Shape;446;p39" title="Chart"/>
          <p:cNvPicPr preferRelativeResize="0"/>
          <p:nvPr/>
        </p:nvPicPr>
        <p:blipFill>
          <a:blip r:embed="rId15">
            <a:alphaModFix/>
          </a:blip>
          <a:stretch>
            <a:fillRect/>
          </a:stretch>
        </p:blipFill>
        <p:spPr>
          <a:xfrm>
            <a:off x="5446979" y="473968"/>
            <a:ext cx="871083" cy="578471"/>
          </a:xfrm>
          <a:prstGeom prst="rect">
            <a:avLst/>
          </a:prstGeom>
          <a:noFill/>
          <a:ln>
            <a:noFill/>
          </a:ln>
        </p:spPr>
      </p:pic>
      <p:pic>
        <p:nvPicPr>
          <p:cNvPr id="447" name="Google Shape;447;p39" title="Chart"/>
          <p:cNvPicPr preferRelativeResize="0"/>
          <p:nvPr/>
        </p:nvPicPr>
        <p:blipFill>
          <a:blip r:embed="rId16">
            <a:alphaModFix/>
          </a:blip>
          <a:stretch>
            <a:fillRect/>
          </a:stretch>
        </p:blipFill>
        <p:spPr>
          <a:xfrm>
            <a:off x="5402954" y="1102327"/>
            <a:ext cx="926814" cy="617611"/>
          </a:xfrm>
          <a:prstGeom prst="rect">
            <a:avLst/>
          </a:prstGeom>
          <a:noFill/>
          <a:ln>
            <a:noFill/>
          </a:ln>
        </p:spPr>
      </p:pic>
      <p:pic>
        <p:nvPicPr>
          <p:cNvPr id="448" name="Google Shape;448;p39" title="Chart"/>
          <p:cNvPicPr preferRelativeResize="0"/>
          <p:nvPr/>
        </p:nvPicPr>
        <p:blipFill rotWithShape="1">
          <a:blip r:embed="rId17">
            <a:alphaModFix/>
          </a:blip>
          <a:srcRect b="0" l="22330" r="0" t="0"/>
          <a:stretch/>
        </p:blipFill>
        <p:spPr>
          <a:xfrm>
            <a:off x="5615271" y="2226643"/>
            <a:ext cx="886590" cy="760911"/>
          </a:xfrm>
          <a:prstGeom prst="rect">
            <a:avLst/>
          </a:prstGeom>
          <a:noFill/>
          <a:ln>
            <a:noFill/>
          </a:ln>
        </p:spPr>
      </p:pic>
      <p:sp>
        <p:nvSpPr>
          <p:cNvPr id="449" name="Google Shape;449;p39"/>
          <p:cNvSpPr txBox="1"/>
          <p:nvPr/>
        </p:nvSpPr>
        <p:spPr>
          <a:xfrm>
            <a:off x="5598269" y="2321432"/>
            <a:ext cx="11412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FFFFFF"/>
                </a:solidFill>
                <a:latin typeface="Lato"/>
                <a:ea typeface="Lato"/>
                <a:cs typeface="Lato"/>
                <a:sym typeface="Lato"/>
              </a:rPr>
              <a:t>Executive 55%</a:t>
            </a:r>
            <a:endParaRPr sz="700">
              <a:solidFill>
                <a:srgbClr val="FFFFFF"/>
              </a:solidFill>
              <a:latin typeface="Lato"/>
              <a:ea typeface="Lato"/>
              <a:cs typeface="Lato"/>
              <a:sym typeface="Lato"/>
            </a:endParaRPr>
          </a:p>
        </p:txBody>
      </p:sp>
      <p:sp>
        <p:nvSpPr>
          <p:cNvPr id="450" name="Google Shape;450;p39"/>
          <p:cNvSpPr txBox="1"/>
          <p:nvPr/>
        </p:nvSpPr>
        <p:spPr>
          <a:xfrm>
            <a:off x="5577273" y="2612660"/>
            <a:ext cx="11832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FFFFFF"/>
                </a:solidFill>
                <a:latin typeface="Lato"/>
                <a:ea typeface="Lato"/>
                <a:cs typeface="Lato"/>
                <a:sym typeface="Lato"/>
              </a:rPr>
              <a:t>Consultant 45%</a:t>
            </a:r>
            <a:endParaRPr sz="600">
              <a:solidFill>
                <a:srgbClr val="FFFFFF"/>
              </a:solidFill>
              <a:latin typeface="Lato"/>
              <a:ea typeface="Lato"/>
              <a:cs typeface="Lato"/>
              <a:sym typeface="Lato"/>
            </a:endParaRPr>
          </a:p>
        </p:txBody>
      </p:sp>
      <p:pic>
        <p:nvPicPr>
          <p:cNvPr id="451" name="Google Shape;451;p39" title="Chart"/>
          <p:cNvPicPr preferRelativeResize="0"/>
          <p:nvPr/>
        </p:nvPicPr>
        <p:blipFill rotWithShape="1">
          <a:blip r:embed="rId18">
            <a:alphaModFix/>
          </a:blip>
          <a:srcRect b="24626" l="24525" r="3083" t="12262"/>
          <a:stretch/>
        </p:blipFill>
        <p:spPr>
          <a:xfrm>
            <a:off x="5592755" y="3500622"/>
            <a:ext cx="1441665" cy="1184811"/>
          </a:xfrm>
          <a:prstGeom prst="rect">
            <a:avLst/>
          </a:prstGeom>
          <a:noFill/>
          <a:ln>
            <a:noFill/>
          </a:ln>
        </p:spPr>
      </p:pic>
      <p:sp>
        <p:nvSpPr>
          <p:cNvPr id="452" name="Google Shape;452;p39"/>
          <p:cNvSpPr txBox="1"/>
          <p:nvPr/>
        </p:nvSpPr>
        <p:spPr>
          <a:xfrm>
            <a:off x="5436304" y="0"/>
            <a:ext cx="1874700" cy="5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Lato"/>
                <a:ea typeface="Lato"/>
                <a:cs typeface="Lato"/>
                <a:sym typeface="Lato"/>
              </a:rPr>
              <a:t>Executives/Consultants</a:t>
            </a:r>
            <a:endParaRPr b="1" sz="1000">
              <a:latin typeface="Lato"/>
              <a:ea typeface="Lato"/>
              <a:cs typeface="Lato"/>
              <a:sym typeface="Lato"/>
            </a:endParaRPr>
          </a:p>
        </p:txBody>
      </p:sp>
      <p:grpSp>
        <p:nvGrpSpPr>
          <p:cNvPr id="453" name="Google Shape;453;p39"/>
          <p:cNvGrpSpPr/>
          <p:nvPr/>
        </p:nvGrpSpPr>
        <p:grpSpPr>
          <a:xfrm>
            <a:off x="7250610" y="282527"/>
            <a:ext cx="1756552" cy="4851349"/>
            <a:chOff x="7092050" y="-10350"/>
            <a:chExt cx="2005425" cy="5143500"/>
          </a:xfrm>
        </p:grpSpPr>
        <p:sp>
          <p:nvSpPr>
            <p:cNvPr id="454" name="Google Shape;454;p39"/>
            <p:cNvSpPr/>
            <p:nvPr/>
          </p:nvSpPr>
          <p:spPr>
            <a:xfrm>
              <a:off x="7109975" y="-10350"/>
              <a:ext cx="19875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9"/>
            <p:cNvSpPr txBox="1"/>
            <p:nvPr/>
          </p:nvSpPr>
          <p:spPr>
            <a:xfrm>
              <a:off x="7220075" y="1796075"/>
              <a:ext cx="1806000" cy="545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000">
                  <a:latin typeface="Lato"/>
                  <a:ea typeface="Lato"/>
                  <a:cs typeface="Lato"/>
                  <a:sym typeface="Lato"/>
                </a:rPr>
                <a:t>Job Titles</a:t>
              </a:r>
              <a:endParaRPr b="1" sz="1000">
                <a:latin typeface="Lato"/>
                <a:ea typeface="Lato"/>
                <a:cs typeface="Lato"/>
                <a:sym typeface="Lato"/>
              </a:endParaRPr>
            </a:p>
            <a:p>
              <a:pPr indent="0" lvl="0" marL="0" rtl="0" algn="l">
                <a:lnSpc>
                  <a:spcPct val="150000"/>
                </a:lnSpc>
                <a:spcBef>
                  <a:spcPts val="0"/>
                </a:spcBef>
                <a:spcAft>
                  <a:spcPts val="0"/>
                </a:spcAft>
                <a:buNone/>
              </a:pPr>
              <a:r>
                <a:t/>
              </a:r>
              <a:endParaRPr sz="1000">
                <a:latin typeface="Lato"/>
                <a:ea typeface="Lato"/>
                <a:cs typeface="Lato"/>
                <a:sym typeface="Lato"/>
              </a:endParaRPr>
            </a:p>
          </p:txBody>
        </p:sp>
        <p:sp>
          <p:nvSpPr>
            <p:cNvPr id="456" name="Google Shape;456;p39"/>
            <p:cNvSpPr txBox="1"/>
            <p:nvPr/>
          </p:nvSpPr>
          <p:spPr>
            <a:xfrm>
              <a:off x="8039250" y="65950"/>
              <a:ext cx="10581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ato"/>
                  <a:ea typeface="Lato"/>
                  <a:cs typeface="Lato"/>
                  <a:sym typeface="Lato"/>
                </a:rPr>
                <a:t>75%</a:t>
              </a:r>
              <a:r>
                <a:rPr lang="en" sz="1800">
                  <a:latin typeface="Lato"/>
                  <a:ea typeface="Lato"/>
                  <a:cs typeface="Lato"/>
                  <a:sym typeface="Lato"/>
                </a:rPr>
                <a:t> </a:t>
              </a:r>
              <a:endParaRPr sz="1800">
                <a:latin typeface="Lato"/>
                <a:ea typeface="Lato"/>
                <a:cs typeface="Lato"/>
                <a:sym typeface="Lato"/>
              </a:endParaRPr>
            </a:p>
            <a:p>
              <a:pPr indent="0" lvl="0" marL="0" rtl="0" algn="l">
                <a:spcBef>
                  <a:spcPts val="0"/>
                </a:spcBef>
                <a:spcAft>
                  <a:spcPts val="0"/>
                </a:spcAft>
                <a:buNone/>
              </a:pPr>
              <a:r>
                <a:rPr lang="en" sz="900">
                  <a:latin typeface="Lato"/>
                  <a:ea typeface="Lato"/>
                  <a:cs typeface="Lato"/>
                  <a:sym typeface="Lato"/>
                </a:rPr>
                <a:t>academically trained in research</a:t>
              </a:r>
              <a:endParaRPr sz="900">
                <a:latin typeface="Lato"/>
                <a:ea typeface="Lato"/>
                <a:cs typeface="Lato"/>
                <a:sym typeface="Lato"/>
              </a:endParaRPr>
            </a:p>
          </p:txBody>
        </p:sp>
        <p:sp>
          <p:nvSpPr>
            <p:cNvPr id="457" name="Google Shape;457;p39"/>
            <p:cNvSpPr txBox="1"/>
            <p:nvPr/>
          </p:nvSpPr>
          <p:spPr>
            <a:xfrm>
              <a:off x="8039375" y="850750"/>
              <a:ext cx="10122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ato"/>
                  <a:ea typeface="Lato"/>
                  <a:cs typeface="Lato"/>
                  <a:sym typeface="Lato"/>
                </a:rPr>
                <a:t>50%</a:t>
              </a:r>
              <a:r>
                <a:rPr lang="en" sz="1800">
                  <a:latin typeface="Lato"/>
                  <a:ea typeface="Lato"/>
                  <a:cs typeface="Lato"/>
                  <a:sym typeface="Lato"/>
                </a:rPr>
                <a:t> </a:t>
              </a:r>
              <a:endParaRPr sz="1800">
                <a:latin typeface="Lato"/>
                <a:ea typeface="Lato"/>
                <a:cs typeface="Lato"/>
                <a:sym typeface="Lato"/>
              </a:endParaRPr>
            </a:p>
            <a:p>
              <a:pPr indent="0" lvl="0" marL="0" rtl="0" algn="l">
                <a:spcBef>
                  <a:spcPts val="0"/>
                </a:spcBef>
                <a:spcAft>
                  <a:spcPts val="0"/>
                </a:spcAft>
                <a:buNone/>
              </a:pPr>
              <a:r>
                <a:rPr lang="en" sz="900">
                  <a:latin typeface="Lato"/>
                  <a:ea typeface="Lato"/>
                  <a:cs typeface="Lato"/>
                  <a:sym typeface="Lato"/>
                </a:rPr>
                <a:t>currently work in medium orgs</a:t>
              </a:r>
              <a:endParaRPr sz="900">
                <a:latin typeface="Lato"/>
                <a:ea typeface="Lato"/>
                <a:cs typeface="Lato"/>
                <a:sym typeface="Lato"/>
              </a:endParaRPr>
            </a:p>
          </p:txBody>
        </p:sp>
        <p:sp>
          <p:nvSpPr>
            <p:cNvPr id="458" name="Google Shape;458;p39"/>
            <p:cNvSpPr txBox="1"/>
            <p:nvPr/>
          </p:nvSpPr>
          <p:spPr>
            <a:xfrm>
              <a:off x="7255663" y="3205000"/>
              <a:ext cx="18060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Black"/>
                  <a:ea typeface="Lato Black"/>
                  <a:cs typeface="Lato Black"/>
                  <a:sym typeface="Lato Black"/>
                </a:rPr>
                <a:t>Speaker Name Recognition</a:t>
              </a:r>
              <a:endParaRPr sz="700">
                <a:latin typeface="Lato Black"/>
                <a:ea typeface="Lato Black"/>
                <a:cs typeface="Lato Black"/>
                <a:sym typeface="Lato Black"/>
              </a:endParaRPr>
            </a:p>
          </p:txBody>
        </p:sp>
        <p:sp>
          <p:nvSpPr>
            <p:cNvPr id="459" name="Google Shape;459;p39"/>
            <p:cNvSpPr txBox="1"/>
            <p:nvPr/>
          </p:nvSpPr>
          <p:spPr>
            <a:xfrm>
              <a:off x="7255663" y="3654925"/>
              <a:ext cx="18060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Black"/>
                  <a:ea typeface="Lato Black"/>
                  <a:cs typeface="Lato Black"/>
                  <a:sym typeface="Lato Black"/>
                </a:rPr>
                <a:t>Diversity of Speakers</a:t>
              </a:r>
              <a:endParaRPr sz="700">
                <a:latin typeface="Lato Black"/>
                <a:ea typeface="Lato Black"/>
                <a:cs typeface="Lato Black"/>
                <a:sym typeface="Lato Black"/>
              </a:endParaRPr>
            </a:p>
          </p:txBody>
        </p:sp>
        <p:sp>
          <p:nvSpPr>
            <p:cNvPr id="460" name="Google Shape;460;p39"/>
            <p:cNvSpPr txBox="1"/>
            <p:nvPr/>
          </p:nvSpPr>
          <p:spPr>
            <a:xfrm>
              <a:off x="7255663" y="4104850"/>
              <a:ext cx="18060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Black"/>
                  <a:ea typeface="Lato Black"/>
                  <a:cs typeface="Lato Black"/>
                  <a:sym typeface="Lato Black"/>
                </a:rPr>
                <a:t>Networking Opportunities</a:t>
              </a:r>
              <a:endParaRPr sz="700">
                <a:latin typeface="Lato Black"/>
                <a:ea typeface="Lato Black"/>
                <a:cs typeface="Lato Black"/>
                <a:sym typeface="Lato Black"/>
              </a:endParaRPr>
            </a:p>
          </p:txBody>
        </p:sp>
        <p:cxnSp>
          <p:nvCxnSpPr>
            <p:cNvPr id="461" name="Google Shape;461;p39"/>
            <p:cNvCxnSpPr/>
            <p:nvPr/>
          </p:nvCxnSpPr>
          <p:spPr>
            <a:xfrm>
              <a:off x="7298600" y="4740525"/>
              <a:ext cx="1601100" cy="0"/>
            </a:xfrm>
            <a:prstGeom prst="straightConnector1">
              <a:avLst/>
            </a:prstGeom>
            <a:noFill/>
            <a:ln cap="flat" cmpd="sng" w="19050">
              <a:solidFill>
                <a:schemeClr val="dk2"/>
              </a:solidFill>
              <a:prstDash val="solid"/>
              <a:round/>
              <a:headEnd len="med" w="med" type="none"/>
              <a:tailEnd len="med" w="med" type="triangle"/>
            </a:ln>
          </p:spPr>
        </p:cxnSp>
        <p:sp>
          <p:nvSpPr>
            <p:cNvPr id="462" name="Google Shape;462;p39"/>
            <p:cNvSpPr txBox="1"/>
            <p:nvPr/>
          </p:nvSpPr>
          <p:spPr>
            <a:xfrm>
              <a:off x="7207300" y="4740525"/>
              <a:ext cx="1579200" cy="2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latin typeface="Lato"/>
                  <a:ea typeface="Lato"/>
                  <a:cs typeface="Lato"/>
                  <a:sym typeface="Lato"/>
                </a:rPr>
                <a:t>Not</a:t>
              </a:r>
              <a:endParaRPr b="1" sz="700">
                <a:latin typeface="Lato"/>
                <a:ea typeface="Lato"/>
                <a:cs typeface="Lato"/>
                <a:sym typeface="Lato"/>
              </a:endParaRPr>
            </a:p>
            <a:p>
              <a:pPr indent="0" lvl="0" marL="0" rtl="0" algn="l">
                <a:spcBef>
                  <a:spcPts val="0"/>
                </a:spcBef>
                <a:spcAft>
                  <a:spcPts val="0"/>
                </a:spcAft>
                <a:buNone/>
              </a:pPr>
              <a:r>
                <a:rPr b="1" lang="en" sz="700">
                  <a:latin typeface="Lato"/>
                  <a:ea typeface="Lato"/>
                  <a:cs typeface="Lato"/>
                  <a:sym typeface="Lato"/>
                </a:rPr>
                <a:t>Important</a:t>
              </a:r>
              <a:endParaRPr b="1" sz="700">
                <a:latin typeface="Lato"/>
                <a:ea typeface="Lato"/>
                <a:cs typeface="Lato"/>
                <a:sym typeface="Lato"/>
              </a:endParaRPr>
            </a:p>
          </p:txBody>
        </p:sp>
        <p:sp>
          <p:nvSpPr>
            <p:cNvPr id="463" name="Google Shape;463;p39"/>
            <p:cNvSpPr txBox="1"/>
            <p:nvPr/>
          </p:nvSpPr>
          <p:spPr>
            <a:xfrm>
              <a:off x="8095625" y="4740525"/>
              <a:ext cx="861300" cy="209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700">
                  <a:latin typeface="Lato"/>
                  <a:ea typeface="Lato"/>
                  <a:cs typeface="Lato"/>
                  <a:sym typeface="Lato"/>
                </a:rPr>
                <a:t>Very</a:t>
              </a:r>
              <a:endParaRPr b="1" sz="700">
                <a:latin typeface="Lato"/>
                <a:ea typeface="Lato"/>
                <a:cs typeface="Lato"/>
                <a:sym typeface="Lato"/>
              </a:endParaRPr>
            </a:p>
            <a:p>
              <a:pPr indent="0" lvl="0" marL="0" rtl="0" algn="r">
                <a:spcBef>
                  <a:spcPts val="0"/>
                </a:spcBef>
                <a:spcAft>
                  <a:spcPts val="0"/>
                </a:spcAft>
                <a:buNone/>
              </a:pPr>
              <a:r>
                <a:rPr b="1" lang="en" sz="700">
                  <a:latin typeface="Lato"/>
                  <a:ea typeface="Lato"/>
                  <a:cs typeface="Lato"/>
                  <a:sym typeface="Lato"/>
                </a:rPr>
                <a:t>Important</a:t>
              </a:r>
              <a:endParaRPr b="1" sz="700">
                <a:latin typeface="Lato"/>
                <a:ea typeface="Lato"/>
                <a:cs typeface="Lato"/>
                <a:sym typeface="Lato"/>
              </a:endParaRPr>
            </a:p>
          </p:txBody>
        </p:sp>
        <p:cxnSp>
          <p:nvCxnSpPr>
            <p:cNvPr id="464" name="Google Shape;464;p39"/>
            <p:cNvCxnSpPr/>
            <p:nvPr/>
          </p:nvCxnSpPr>
          <p:spPr>
            <a:xfrm>
              <a:off x="7151850" y="3171475"/>
              <a:ext cx="1896000" cy="0"/>
            </a:xfrm>
            <a:prstGeom prst="straightConnector1">
              <a:avLst/>
            </a:prstGeom>
            <a:noFill/>
            <a:ln cap="flat" cmpd="sng" w="9525">
              <a:solidFill>
                <a:schemeClr val="dk2"/>
              </a:solidFill>
              <a:prstDash val="dot"/>
              <a:round/>
              <a:headEnd len="med" w="med" type="none"/>
              <a:tailEnd len="med" w="med" type="none"/>
            </a:ln>
          </p:spPr>
        </p:cxnSp>
        <p:cxnSp>
          <p:nvCxnSpPr>
            <p:cNvPr id="465" name="Google Shape;465;p39"/>
            <p:cNvCxnSpPr/>
            <p:nvPr/>
          </p:nvCxnSpPr>
          <p:spPr>
            <a:xfrm>
              <a:off x="7146875" y="1755825"/>
              <a:ext cx="1896000" cy="0"/>
            </a:xfrm>
            <a:prstGeom prst="straightConnector1">
              <a:avLst/>
            </a:prstGeom>
            <a:noFill/>
            <a:ln cap="flat" cmpd="sng" w="9525">
              <a:solidFill>
                <a:schemeClr val="dk2"/>
              </a:solidFill>
              <a:prstDash val="dot"/>
              <a:round/>
              <a:headEnd len="med" w="med" type="none"/>
              <a:tailEnd len="med" w="med" type="none"/>
            </a:ln>
          </p:spPr>
        </p:cxnSp>
        <p:pic>
          <p:nvPicPr>
            <p:cNvPr id="466" name="Google Shape;466;p39" title="Chart"/>
            <p:cNvPicPr preferRelativeResize="0"/>
            <p:nvPr/>
          </p:nvPicPr>
          <p:blipFill>
            <a:blip r:embed="rId19">
              <a:alphaModFix/>
            </a:blip>
            <a:stretch>
              <a:fillRect/>
            </a:stretch>
          </p:blipFill>
          <p:spPr>
            <a:xfrm>
              <a:off x="7092050" y="159683"/>
              <a:ext cx="1058125" cy="652542"/>
            </a:xfrm>
            <a:prstGeom prst="rect">
              <a:avLst/>
            </a:prstGeom>
            <a:noFill/>
            <a:ln>
              <a:noFill/>
            </a:ln>
          </p:spPr>
        </p:pic>
        <p:pic>
          <p:nvPicPr>
            <p:cNvPr id="467" name="Google Shape;467;p39" title="Chart"/>
            <p:cNvPicPr preferRelativeResize="0"/>
            <p:nvPr/>
          </p:nvPicPr>
          <p:blipFill>
            <a:blip r:embed="rId20">
              <a:alphaModFix/>
            </a:blip>
            <a:stretch>
              <a:fillRect/>
            </a:stretch>
          </p:blipFill>
          <p:spPr>
            <a:xfrm>
              <a:off x="7115013" y="865250"/>
              <a:ext cx="1012200" cy="624213"/>
            </a:xfrm>
            <a:prstGeom prst="rect">
              <a:avLst/>
            </a:prstGeom>
            <a:noFill/>
            <a:ln>
              <a:noFill/>
            </a:ln>
          </p:spPr>
        </p:pic>
        <p:pic>
          <p:nvPicPr>
            <p:cNvPr id="468" name="Google Shape;468;p39" title="Chart"/>
            <p:cNvPicPr preferRelativeResize="0"/>
            <p:nvPr/>
          </p:nvPicPr>
          <p:blipFill rotWithShape="1">
            <a:blip r:embed="rId21">
              <a:alphaModFix/>
            </a:blip>
            <a:srcRect b="0" l="23844" r="0" t="0"/>
            <a:stretch/>
          </p:blipFill>
          <p:spPr>
            <a:xfrm>
              <a:off x="7280125" y="2026250"/>
              <a:ext cx="1423800" cy="1154676"/>
            </a:xfrm>
            <a:prstGeom prst="rect">
              <a:avLst/>
            </a:prstGeom>
            <a:noFill/>
            <a:ln>
              <a:noFill/>
            </a:ln>
          </p:spPr>
        </p:pic>
        <p:sp>
          <p:nvSpPr>
            <p:cNvPr id="469" name="Google Shape;469;p39"/>
            <p:cNvSpPr txBox="1"/>
            <p:nvPr/>
          </p:nvSpPr>
          <p:spPr>
            <a:xfrm>
              <a:off x="7199504" y="2152750"/>
              <a:ext cx="13032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FFFFFF"/>
                  </a:solidFill>
                  <a:latin typeface="Lato"/>
                  <a:ea typeface="Lato"/>
                  <a:cs typeface="Lato"/>
                  <a:sym typeface="Lato"/>
                </a:rPr>
                <a:t>Academic </a:t>
              </a:r>
              <a:r>
                <a:rPr lang="en" sz="700">
                  <a:solidFill>
                    <a:srgbClr val="FFFFFF"/>
                  </a:solidFill>
                  <a:latin typeface="Lato"/>
                  <a:ea typeface="Lato"/>
                  <a:cs typeface="Lato"/>
                  <a:sym typeface="Lato"/>
                </a:rPr>
                <a:t>25%</a:t>
              </a:r>
              <a:endParaRPr sz="700">
                <a:solidFill>
                  <a:srgbClr val="FFFFFF"/>
                </a:solidFill>
                <a:latin typeface="Lato"/>
                <a:ea typeface="Lato"/>
                <a:cs typeface="Lato"/>
                <a:sym typeface="Lato"/>
              </a:endParaRPr>
            </a:p>
          </p:txBody>
        </p:sp>
        <p:sp>
          <p:nvSpPr>
            <p:cNvPr id="470" name="Google Shape;470;p39"/>
            <p:cNvSpPr txBox="1"/>
            <p:nvPr/>
          </p:nvSpPr>
          <p:spPr>
            <a:xfrm>
              <a:off x="7199504" y="2450400"/>
              <a:ext cx="14238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FFFFFF"/>
                  </a:solidFill>
                  <a:latin typeface="Lato"/>
                  <a:ea typeface="Lato"/>
                  <a:cs typeface="Lato"/>
                  <a:sym typeface="Lato"/>
                </a:rPr>
                <a:t>Strategist </a:t>
              </a:r>
              <a:r>
                <a:rPr lang="en" sz="700">
                  <a:solidFill>
                    <a:srgbClr val="FFFFFF"/>
                  </a:solidFill>
                  <a:latin typeface="Lato"/>
                  <a:ea typeface="Lato"/>
                  <a:cs typeface="Lato"/>
                  <a:sym typeface="Lato"/>
                </a:rPr>
                <a:t>13%</a:t>
              </a:r>
              <a:endParaRPr sz="700">
                <a:solidFill>
                  <a:srgbClr val="FFFFFF"/>
                </a:solidFill>
                <a:latin typeface="Lato"/>
                <a:ea typeface="Lato"/>
                <a:cs typeface="Lato"/>
                <a:sym typeface="Lato"/>
              </a:endParaRPr>
            </a:p>
          </p:txBody>
        </p:sp>
        <p:sp>
          <p:nvSpPr>
            <p:cNvPr id="471" name="Google Shape;471;p39"/>
            <p:cNvSpPr txBox="1"/>
            <p:nvPr/>
          </p:nvSpPr>
          <p:spPr>
            <a:xfrm>
              <a:off x="7199504" y="2768975"/>
              <a:ext cx="10122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FFFFFF"/>
                  </a:solidFill>
                  <a:latin typeface="Lato"/>
                  <a:ea typeface="Lato"/>
                  <a:cs typeface="Lato"/>
                  <a:sym typeface="Lato"/>
                </a:rPr>
                <a:t>IA </a:t>
              </a:r>
              <a:r>
                <a:rPr lang="en" sz="700">
                  <a:solidFill>
                    <a:srgbClr val="FFFFFF"/>
                  </a:solidFill>
                  <a:latin typeface="Lato"/>
                  <a:ea typeface="Lato"/>
                  <a:cs typeface="Lato"/>
                  <a:sym typeface="Lato"/>
                </a:rPr>
                <a:t>13%</a:t>
              </a:r>
              <a:endParaRPr sz="700">
                <a:solidFill>
                  <a:srgbClr val="FFFFFF"/>
                </a:solidFill>
                <a:latin typeface="Lato"/>
                <a:ea typeface="Lato"/>
                <a:cs typeface="Lato"/>
                <a:sym typeface="Lato"/>
              </a:endParaRPr>
            </a:p>
          </p:txBody>
        </p:sp>
      </p:grpSp>
      <p:pic>
        <p:nvPicPr>
          <p:cNvPr id="472" name="Google Shape;472;p39" title="Chart"/>
          <p:cNvPicPr preferRelativeResize="0"/>
          <p:nvPr/>
        </p:nvPicPr>
        <p:blipFill rotWithShape="1">
          <a:blip r:embed="rId22">
            <a:alphaModFix/>
          </a:blip>
          <a:srcRect b="25656" l="23230" r="3115" t="0"/>
          <a:stretch/>
        </p:blipFill>
        <p:spPr>
          <a:xfrm>
            <a:off x="7449529" y="3292456"/>
            <a:ext cx="1367349" cy="1337534"/>
          </a:xfrm>
          <a:prstGeom prst="rect">
            <a:avLst/>
          </a:prstGeom>
          <a:noFill/>
          <a:ln>
            <a:noFill/>
          </a:ln>
        </p:spPr>
      </p:pic>
      <p:sp>
        <p:nvSpPr>
          <p:cNvPr id="473" name="Google Shape;473;p39"/>
          <p:cNvSpPr txBox="1"/>
          <p:nvPr/>
        </p:nvSpPr>
        <p:spPr>
          <a:xfrm>
            <a:off x="7269327" y="0"/>
            <a:ext cx="1874700" cy="5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Lato"/>
                <a:ea typeface="Lato"/>
                <a:cs typeface="Lato"/>
                <a:sym typeface="Lato"/>
              </a:rPr>
              <a:t>Specialists</a:t>
            </a:r>
            <a:endParaRPr b="1" sz="1000">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40"/>
          <p:cNvSpPr txBox="1"/>
          <p:nvPr/>
        </p:nvSpPr>
        <p:spPr>
          <a:xfrm>
            <a:off x="0" y="685800"/>
            <a:ext cx="1874700" cy="8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Lato"/>
                <a:ea typeface="Lato"/>
                <a:cs typeface="Lato"/>
                <a:sym typeface="Lato"/>
              </a:rPr>
              <a:t>Very Experienced  </a:t>
            </a:r>
            <a:endParaRPr b="1" sz="1000">
              <a:latin typeface="Lato"/>
              <a:ea typeface="Lato"/>
              <a:cs typeface="Lato"/>
              <a:sym typeface="Lato"/>
            </a:endParaRPr>
          </a:p>
        </p:txBody>
      </p:sp>
      <p:sp>
        <p:nvSpPr>
          <p:cNvPr id="479" name="Google Shape;479;p40"/>
          <p:cNvSpPr txBox="1"/>
          <p:nvPr/>
        </p:nvSpPr>
        <p:spPr>
          <a:xfrm>
            <a:off x="0" y="1535703"/>
            <a:ext cx="1874700" cy="8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Lato"/>
                <a:ea typeface="Lato"/>
                <a:cs typeface="Lato"/>
                <a:sym typeface="Lato"/>
              </a:rPr>
              <a:t>Somewhat Experienced </a:t>
            </a:r>
            <a:endParaRPr b="1" sz="1000">
              <a:latin typeface="Lato"/>
              <a:ea typeface="Lato"/>
              <a:cs typeface="Lato"/>
              <a:sym typeface="Lato"/>
            </a:endParaRPr>
          </a:p>
        </p:txBody>
      </p:sp>
      <p:sp>
        <p:nvSpPr>
          <p:cNvPr id="480" name="Google Shape;480;p40"/>
          <p:cNvSpPr txBox="1"/>
          <p:nvPr/>
        </p:nvSpPr>
        <p:spPr>
          <a:xfrm>
            <a:off x="0" y="2385606"/>
            <a:ext cx="1874700" cy="8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Lato"/>
                <a:ea typeface="Lato"/>
                <a:cs typeface="Lato"/>
                <a:sym typeface="Lato"/>
              </a:rPr>
              <a:t>Less Experienced </a:t>
            </a:r>
            <a:endParaRPr b="1" sz="1000">
              <a:latin typeface="Lato"/>
              <a:ea typeface="Lato"/>
              <a:cs typeface="Lato"/>
              <a:sym typeface="Lato"/>
            </a:endParaRPr>
          </a:p>
        </p:txBody>
      </p:sp>
      <p:sp>
        <p:nvSpPr>
          <p:cNvPr id="481" name="Google Shape;481;p40"/>
          <p:cNvSpPr txBox="1"/>
          <p:nvPr/>
        </p:nvSpPr>
        <p:spPr>
          <a:xfrm>
            <a:off x="0" y="3308983"/>
            <a:ext cx="1874700" cy="8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Lato"/>
                <a:ea typeface="Lato"/>
                <a:cs typeface="Lato"/>
                <a:sym typeface="Lato"/>
              </a:rPr>
              <a:t>Executives/Consultants</a:t>
            </a:r>
            <a:endParaRPr b="1" sz="1000">
              <a:latin typeface="Lato"/>
              <a:ea typeface="Lato"/>
              <a:cs typeface="Lato"/>
              <a:sym typeface="Lato"/>
            </a:endParaRPr>
          </a:p>
        </p:txBody>
      </p:sp>
      <p:sp>
        <p:nvSpPr>
          <p:cNvPr id="482" name="Google Shape;482;p40"/>
          <p:cNvSpPr txBox="1"/>
          <p:nvPr/>
        </p:nvSpPr>
        <p:spPr>
          <a:xfrm>
            <a:off x="0" y="4221661"/>
            <a:ext cx="1874700" cy="8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Lato"/>
                <a:ea typeface="Lato"/>
                <a:cs typeface="Lato"/>
                <a:sym typeface="Lato"/>
              </a:rPr>
              <a:t>Specialists</a:t>
            </a:r>
            <a:endParaRPr b="1" sz="1000">
              <a:latin typeface="Lato"/>
              <a:ea typeface="Lato"/>
              <a:cs typeface="Lato"/>
              <a:sym typeface="Lato"/>
            </a:endParaRPr>
          </a:p>
        </p:txBody>
      </p:sp>
      <p:cxnSp>
        <p:nvCxnSpPr>
          <p:cNvPr id="483" name="Google Shape;483;p40"/>
          <p:cNvCxnSpPr/>
          <p:nvPr/>
        </p:nvCxnSpPr>
        <p:spPr>
          <a:xfrm>
            <a:off x="1725525" y="8475"/>
            <a:ext cx="0" cy="5188500"/>
          </a:xfrm>
          <a:prstGeom prst="straightConnector1">
            <a:avLst/>
          </a:prstGeom>
          <a:noFill/>
          <a:ln cap="flat" cmpd="sng" w="9525">
            <a:solidFill>
              <a:schemeClr val="dk2"/>
            </a:solidFill>
            <a:prstDash val="solid"/>
            <a:round/>
            <a:headEnd len="med" w="med" type="none"/>
            <a:tailEnd len="med" w="med" type="none"/>
          </a:ln>
        </p:spPr>
      </p:cxnSp>
      <p:sp>
        <p:nvSpPr>
          <p:cNvPr id="484" name="Google Shape;484;p40"/>
          <p:cNvSpPr txBox="1"/>
          <p:nvPr/>
        </p:nvSpPr>
        <p:spPr>
          <a:xfrm>
            <a:off x="1786150" y="89800"/>
            <a:ext cx="1549200" cy="5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Lato"/>
                <a:ea typeface="Lato"/>
                <a:cs typeface="Lato"/>
                <a:sym typeface="Lato"/>
              </a:rPr>
              <a:t>Important Factors in Deciding to Attend a Conference</a:t>
            </a:r>
            <a:endParaRPr sz="800">
              <a:latin typeface="Lato"/>
              <a:ea typeface="Lato"/>
              <a:cs typeface="Lato"/>
              <a:sym typeface="Lato"/>
            </a:endParaRPr>
          </a:p>
        </p:txBody>
      </p:sp>
      <p:sp>
        <p:nvSpPr>
          <p:cNvPr id="485" name="Google Shape;485;p40"/>
          <p:cNvSpPr txBox="1"/>
          <p:nvPr/>
        </p:nvSpPr>
        <p:spPr>
          <a:xfrm>
            <a:off x="3472175" y="89800"/>
            <a:ext cx="1440000" cy="5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Lato"/>
                <a:ea typeface="Lato"/>
                <a:cs typeface="Lato"/>
                <a:sym typeface="Lato"/>
              </a:rPr>
              <a:t>Types of Sessions Interested in</a:t>
            </a:r>
            <a:endParaRPr sz="800">
              <a:latin typeface="Lato"/>
              <a:ea typeface="Lato"/>
              <a:cs typeface="Lato"/>
              <a:sym typeface="Lato"/>
            </a:endParaRPr>
          </a:p>
        </p:txBody>
      </p:sp>
      <p:sp>
        <p:nvSpPr>
          <p:cNvPr id="486" name="Google Shape;486;p40"/>
          <p:cNvSpPr txBox="1"/>
          <p:nvPr/>
        </p:nvSpPr>
        <p:spPr>
          <a:xfrm>
            <a:off x="5191300" y="89800"/>
            <a:ext cx="1221600" cy="5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Lato"/>
                <a:ea typeface="Lato"/>
                <a:cs typeface="Lato"/>
                <a:sym typeface="Lato"/>
              </a:rPr>
              <a:t>Topics of Interest at a Research Conference</a:t>
            </a:r>
            <a:endParaRPr sz="800">
              <a:latin typeface="Lato"/>
              <a:ea typeface="Lato"/>
              <a:cs typeface="Lato"/>
              <a:sym typeface="Lato"/>
            </a:endParaRPr>
          </a:p>
        </p:txBody>
      </p:sp>
      <p:sp>
        <p:nvSpPr>
          <p:cNvPr id="487" name="Google Shape;487;p40"/>
          <p:cNvSpPr txBox="1"/>
          <p:nvPr/>
        </p:nvSpPr>
        <p:spPr>
          <a:xfrm>
            <a:off x="7006925" y="89800"/>
            <a:ext cx="1549200" cy="5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Lato"/>
                <a:ea typeface="Lato"/>
                <a:cs typeface="Lato"/>
                <a:sym typeface="Lato"/>
              </a:rPr>
              <a:t>Who would they want to see at a research conference</a:t>
            </a:r>
            <a:endParaRPr sz="800">
              <a:latin typeface="Lato"/>
              <a:ea typeface="Lato"/>
              <a:cs typeface="Lato"/>
              <a:sym typeface="Lato"/>
            </a:endParaRPr>
          </a:p>
        </p:txBody>
      </p:sp>
      <p:cxnSp>
        <p:nvCxnSpPr>
          <p:cNvPr id="488" name="Google Shape;488;p40"/>
          <p:cNvCxnSpPr/>
          <p:nvPr/>
        </p:nvCxnSpPr>
        <p:spPr>
          <a:xfrm>
            <a:off x="32450" y="558525"/>
            <a:ext cx="9118800" cy="0"/>
          </a:xfrm>
          <a:prstGeom prst="straightConnector1">
            <a:avLst/>
          </a:prstGeom>
          <a:noFill/>
          <a:ln cap="flat" cmpd="sng" w="9525">
            <a:solidFill>
              <a:schemeClr val="dk2"/>
            </a:solidFill>
            <a:prstDash val="solid"/>
            <a:round/>
            <a:headEnd len="med" w="med" type="none"/>
            <a:tailEnd len="med" w="med" type="none"/>
          </a:ln>
        </p:spPr>
      </p:cxnSp>
      <p:cxnSp>
        <p:nvCxnSpPr>
          <p:cNvPr id="489" name="Google Shape;489;p40"/>
          <p:cNvCxnSpPr/>
          <p:nvPr/>
        </p:nvCxnSpPr>
        <p:spPr>
          <a:xfrm>
            <a:off x="3431850" y="8475"/>
            <a:ext cx="0" cy="5188500"/>
          </a:xfrm>
          <a:prstGeom prst="straightConnector1">
            <a:avLst/>
          </a:prstGeom>
          <a:noFill/>
          <a:ln cap="flat" cmpd="sng" w="9525">
            <a:solidFill>
              <a:schemeClr val="dk2"/>
            </a:solidFill>
            <a:prstDash val="solid"/>
            <a:round/>
            <a:headEnd len="med" w="med" type="none"/>
            <a:tailEnd len="med" w="med" type="none"/>
          </a:ln>
        </p:spPr>
      </p:cxnSp>
      <p:cxnSp>
        <p:nvCxnSpPr>
          <p:cNvPr id="490" name="Google Shape;490;p40"/>
          <p:cNvCxnSpPr/>
          <p:nvPr/>
        </p:nvCxnSpPr>
        <p:spPr>
          <a:xfrm>
            <a:off x="5074775" y="8475"/>
            <a:ext cx="0" cy="5188500"/>
          </a:xfrm>
          <a:prstGeom prst="straightConnector1">
            <a:avLst/>
          </a:prstGeom>
          <a:noFill/>
          <a:ln cap="flat" cmpd="sng" w="9525">
            <a:solidFill>
              <a:schemeClr val="dk2"/>
            </a:solidFill>
            <a:prstDash val="solid"/>
            <a:round/>
            <a:headEnd len="med" w="med" type="none"/>
            <a:tailEnd len="med" w="med" type="none"/>
          </a:ln>
        </p:spPr>
      </p:cxnSp>
      <p:cxnSp>
        <p:nvCxnSpPr>
          <p:cNvPr id="491" name="Google Shape;491;p40"/>
          <p:cNvCxnSpPr/>
          <p:nvPr/>
        </p:nvCxnSpPr>
        <p:spPr>
          <a:xfrm>
            <a:off x="6957150" y="8475"/>
            <a:ext cx="0" cy="5188500"/>
          </a:xfrm>
          <a:prstGeom prst="straightConnector1">
            <a:avLst/>
          </a:prstGeom>
          <a:noFill/>
          <a:ln cap="flat" cmpd="sng" w="9525">
            <a:solidFill>
              <a:schemeClr val="dk2"/>
            </a:solidFill>
            <a:prstDash val="solid"/>
            <a:round/>
            <a:headEnd len="med" w="med" type="none"/>
            <a:tailEnd len="med" w="med" type="none"/>
          </a:ln>
        </p:spPr>
      </p:cxnSp>
      <p:cxnSp>
        <p:nvCxnSpPr>
          <p:cNvPr id="492" name="Google Shape;492;p40"/>
          <p:cNvCxnSpPr/>
          <p:nvPr/>
        </p:nvCxnSpPr>
        <p:spPr>
          <a:xfrm>
            <a:off x="12600" y="1332450"/>
            <a:ext cx="9118800" cy="0"/>
          </a:xfrm>
          <a:prstGeom prst="straightConnector1">
            <a:avLst/>
          </a:prstGeom>
          <a:noFill/>
          <a:ln cap="flat" cmpd="sng" w="9525">
            <a:solidFill>
              <a:schemeClr val="dk2"/>
            </a:solidFill>
            <a:prstDash val="solid"/>
            <a:round/>
            <a:headEnd len="med" w="med" type="none"/>
            <a:tailEnd len="med" w="med" type="none"/>
          </a:ln>
        </p:spPr>
      </p:cxnSp>
      <p:cxnSp>
        <p:nvCxnSpPr>
          <p:cNvPr id="493" name="Google Shape;493;p40"/>
          <p:cNvCxnSpPr/>
          <p:nvPr/>
        </p:nvCxnSpPr>
        <p:spPr>
          <a:xfrm>
            <a:off x="12600" y="2192075"/>
            <a:ext cx="9118800" cy="0"/>
          </a:xfrm>
          <a:prstGeom prst="straightConnector1">
            <a:avLst/>
          </a:prstGeom>
          <a:noFill/>
          <a:ln cap="flat" cmpd="sng" w="9525">
            <a:solidFill>
              <a:schemeClr val="dk2"/>
            </a:solidFill>
            <a:prstDash val="solid"/>
            <a:round/>
            <a:headEnd len="med" w="med" type="none"/>
            <a:tailEnd len="med" w="med" type="none"/>
          </a:ln>
        </p:spPr>
      </p:cxnSp>
      <p:cxnSp>
        <p:nvCxnSpPr>
          <p:cNvPr id="494" name="Google Shape;494;p40"/>
          <p:cNvCxnSpPr/>
          <p:nvPr/>
        </p:nvCxnSpPr>
        <p:spPr>
          <a:xfrm>
            <a:off x="32450" y="3126725"/>
            <a:ext cx="9118800" cy="0"/>
          </a:xfrm>
          <a:prstGeom prst="straightConnector1">
            <a:avLst/>
          </a:prstGeom>
          <a:noFill/>
          <a:ln cap="flat" cmpd="sng" w="9525">
            <a:solidFill>
              <a:schemeClr val="dk2"/>
            </a:solidFill>
            <a:prstDash val="solid"/>
            <a:round/>
            <a:headEnd len="med" w="med" type="none"/>
            <a:tailEnd len="med" w="med" type="none"/>
          </a:ln>
        </p:spPr>
      </p:cxnSp>
      <p:cxnSp>
        <p:nvCxnSpPr>
          <p:cNvPr id="495" name="Google Shape;495;p40"/>
          <p:cNvCxnSpPr/>
          <p:nvPr/>
        </p:nvCxnSpPr>
        <p:spPr>
          <a:xfrm>
            <a:off x="12600" y="4018500"/>
            <a:ext cx="9118800" cy="0"/>
          </a:xfrm>
          <a:prstGeom prst="straightConnector1">
            <a:avLst/>
          </a:prstGeom>
          <a:noFill/>
          <a:ln cap="flat" cmpd="sng" w="9525">
            <a:solidFill>
              <a:schemeClr val="dk2"/>
            </a:solidFill>
            <a:prstDash val="solid"/>
            <a:round/>
            <a:headEnd len="med" w="med" type="none"/>
            <a:tailEnd len="med" w="med" type="none"/>
          </a:ln>
        </p:spPr>
      </p:cxnSp>
      <p:sp>
        <p:nvSpPr>
          <p:cNvPr id="496" name="Google Shape;496;p40"/>
          <p:cNvSpPr txBox="1"/>
          <p:nvPr/>
        </p:nvSpPr>
        <p:spPr>
          <a:xfrm>
            <a:off x="1717525" y="602600"/>
            <a:ext cx="1874700" cy="685800"/>
          </a:xfrm>
          <a:prstGeom prst="rect">
            <a:avLst/>
          </a:prstGeom>
          <a:noFill/>
          <a:ln>
            <a:noFill/>
          </a:ln>
        </p:spPr>
        <p:txBody>
          <a:bodyPr anchorCtr="0" anchor="t" bIns="91425" lIns="91425" spcFirstLastPara="1" rIns="91425" wrap="square" tIns="91425">
            <a:noAutofit/>
          </a:bodyPr>
          <a:lstStyle/>
          <a:p>
            <a:pPr indent="-279400" lvl="0" marL="457200" rtl="0" algn="l">
              <a:spcBef>
                <a:spcPts val="0"/>
              </a:spcBef>
              <a:spcAft>
                <a:spcPts val="0"/>
              </a:spcAft>
              <a:buSzPts val="800"/>
              <a:buFont typeface="Lato"/>
              <a:buChar char="●"/>
            </a:pPr>
            <a:r>
              <a:rPr lang="en" sz="800">
                <a:latin typeface="Lato"/>
                <a:ea typeface="Lato"/>
                <a:cs typeface="Lato"/>
                <a:sym typeface="Lato"/>
              </a:rPr>
              <a:t>Speakers</a:t>
            </a:r>
            <a:endParaRPr sz="800">
              <a:latin typeface="Lato"/>
              <a:ea typeface="Lato"/>
              <a:cs typeface="Lato"/>
              <a:sym typeface="Lato"/>
            </a:endParaRPr>
          </a:p>
          <a:p>
            <a:pPr indent="-279400" lvl="0" marL="457200" rtl="0" algn="l">
              <a:spcBef>
                <a:spcPts val="0"/>
              </a:spcBef>
              <a:spcAft>
                <a:spcPts val="0"/>
              </a:spcAft>
              <a:buSzPts val="800"/>
              <a:buFont typeface="Lato"/>
              <a:buChar char="●"/>
            </a:pPr>
            <a:r>
              <a:rPr lang="en" sz="800">
                <a:highlight>
                  <a:srgbClr val="00FF00"/>
                </a:highlight>
                <a:latin typeface="Lato"/>
                <a:ea typeface="Lato"/>
                <a:cs typeface="Lato"/>
                <a:sym typeface="Lato"/>
              </a:rPr>
              <a:t>Topics</a:t>
            </a:r>
            <a:endParaRPr sz="800">
              <a:highlight>
                <a:srgbClr val="00FF00"/>
              </a:highlight>
              <a:latin typeface="Lato"/>
              <a:ea typeface="Lato"/>
              <a:cs typeface="Lato"/>
              <a:sym typeface="Lato"/>
            </a:endParaRPr>
          </a:p>
          <a:p>
            <a:pPr indent="-279400" lvl="0" marL="457200" rtl="0" algn="l">
              <a:spcBef>
                <a:spcPts val="0"/>
              </a:spcBef>
              <a:spcAft>
                <a:spcPts val="0"/>
              </a:spcAft>
              <a:buSzPts val="800"/>
              <a:buFont typeface="Lato"/>
              <a:buChar char="●"/>
            </a:pPr>
            <a:r>
              <a:rPr lang="en" sz="800">
                <a:highlight>
                  <a:srgbClr val="00FF00"/>
                </a:highlight>
                <a:latin typeface="Lato"/>
                <a:ea typeface="Lato"/>
                <a:cs typeface="Lato"/>
                <a:sym typeface="Lato"/>
              </a:rPr>
              <a:t>Content</a:t>
            </a:r>
            <a:endParaRPr>
              <a:highlight>
                <a:srgbClr val="00FF00"/>
              </a:highlight>
            </a:endParaRPr>
          </a:p>
        </p:txBody>
      </p:sp>
      <p:sp>
        <p:nvSpPr>
          <p:cNvPr id="497" name="Google Shape;497;p40"/>
          <p:cNvSpPr txBox="1"/>
          <p:nvPr/>
        </p:nvSpPr>
        <p:spPr>
          <a:xfrm>
            <a:off x="1717525" y="1419363"/>
            <a:ext cx="1874700" cy="685800"/>
          </a:xfrm>
          <a:prstGeom prst="rect">
            <a:avLst/>
          </a:prstGeom>
          <a:noFill/>
          <a:ln>
            <a:noFill/>
          </a:ln>
        </p:spPr>
        <p:txBody>
          <a:bodyPr anchorCtr="0" anchor="t" bIns="91425" lIns="91425" spcFirstLastPara="1" rIns="91425" wrap="square" tIns="91425">
            <a:noAutofit/>
          </a:bodyPr>
          <a:lstStyle/>
          <a:p>
            <a:pPr indent="-279400" lvl="0" marL="457200" rtl="0" algn="l">
              <a:spcBef>
                <a:spcPts val="0"/>
              </a:spcBef>
              <a:spcAft>
                <a:spcPts val="0"/>
              </a:spcAft>
              <a:buSzPts val="800"/>
              <a:buFont typeface="Lato"/>
              <a:buChar char="●"/>
            </a:pPr>
            <a:r>
              <a:rPr lang="en" sz="800">
                <a:highlight>
                  <a:srgbClr val="00FF00"/>
                </a:highlight>
                <a:latin typeface="Lato"/>
                <a:ea typeface="Lato"/>
                <a:cs typeface="Lato"/>
                <a:sym typeface="Lato"/>
              </a:rPr>
              <a:t>Topics</a:t>
            </a:r>
            <a:endParaRPr sz="800">
              <a:highlight>
                <a:srgbClr val="00FF00"/>
              </a:highlight>
              <a:latin typeface="Lato"/>
              <a:ea typeface="Lato"/>
              <a:cs typeface="Lato"/>
              <a:sym typeface="Lato"/>
            </a:endParaRPr>
          </a:p>
          <a:p>
            <a:pPr indent="-279400" lvl="0" marL="457200" rtl="0" algn="l">
              <a:spcBef>
                <a:spcPts val="0"/>
              </a:spcBef>
              <a:spcAft>
                <a:spcPts val="0"/>
              </a:spcAft>
              <a:buSzPts val="800"/>
              <a:buFont typeface="Lato"/>
              <a:buChar char="●"/>
            </a:pPr>
            <a:r>
              <a:rPr lang="en" sz="800">
                <a:highlight>
                  <a:srgbClr val="93C47D"/>
                </a:highlight>
                <a:latin typeface="Lato"/>
                <a:ea typeface="Lato"/>
                <a:cs typeface="Lato"/>
                <a:sym typeface="Lato"/>
              </a:rPr>
              <a:t>Ability to pay</a:t>
            </a:r>
            <a:endParaRPr sz="800">
              <a:highlight>
                <a:srgbClr val="93C47D"/>
              </a:highlight>
              <a:latin typeface="Lato"/>
              <a:ea typeface="Lato"/>
              <a:cs typeface="Lato"/>
              <a:sym typeface="Lato"/>
            </a:endParaRPr>
          </a:p>
          <a:p>
            <a:pPr indent="-279400" lvl="0" marL="457200" rtl="0" algn="l">
              <a:spcBef>
                <a:spcPts val="0"/>
              </a:spcBef>
              <a:spcAft>
                <a:spcPts val="0"/>
              </a:spcAft>
              <a:buSzPts val="800"/>
              <a:buFont typeface="Lato"/>
              <a:buChar char="●"/>
            </a:pPr>
            <a:r>
              <a:rPr lang="en" sz="800">
                <a:highlight>
                  <a:srgbClr val="C9DAF8"/>
                </a:highlight>
                <a:latin typeface="Lato"/>
                <a:ea typeface="Lato"/>
                <a:cs typeface="Lato"/>
                <a:sym typeface="Lato"/>
              </a:rPr>
              <a:t>Diversity of speakers</a:t>
            </a:r>
            <a:endParaRPr sz="800">
              <a:highlight>
                <a:srgbClr val="C9DAF8"/>
              </a:highlight>
              <a:latin typeface="Lato"/>
              <a:ea typeface="Lato"/>
              <a:cs typeface="Lato"/>
              <a:sym typeface="Lato"/>
            </a:endParaRPr>
          </a:p>
          <a:p>
            <a:pPr indent="0" lvl="0" marL="0" rtl="0" algn="l">
              <a:spcBef>
                <a:spcPts val="0"/>
              </a:spcBef>
              <a:spcAft>
                <a:spcPts val="0"/>
              </a:spcAft>
              <a:buNone/>
            </a:pPr>
            <a:r>
              <a:t/>
            </a:r>
            <a:endParaRPr sz="800">
              <a:latin typeface="Lato"/>
              <a:ea typeface="Lato"/>
              <a:cs typeface="Lato"/>
              <a:sym typeface="Lato"/>
            </a:endParaRPr>
          </a:p>
        </p:txBody>
      </p:sp>
      <p:sp>
        <p:nvSpPr>
          <p:cNvPr id="498" name="Google Shape;498;p40"/>
          <p:cNvSpPr txBox="1"/>
          <p:nvPr/>
        </p:nvSpPr>
        <p:spPr>
          <a:xfrm>
            <a:off x="1717525" y="2316488"/>
            <a:ext cx="1874700" cy="685800"/>
          </a:xfrm>
          <a:prstGeom prst="rect">
            <a:avLst/>
          </a:prstGeom>
          <a:noFill/>
          <a:ln>
            <a:noFill/>
          </a:ln>
        </p:spPr>
        <p:txBody>
          <a:bodyPr anchorCtr="0" anchor="t" bIns="91425" lIns="91425" spcFirstLastPara="1" rIns="91425" wrap="square" tIns="91425">
            <a:noAutofit/>
          </a:bodyPr>
          <a:lstStyle/>
          <a:p>
            <a:pPr indent="-279400" lvl="0" marL="457200" rtl="0" algn="l">
              <a:spcBef>
                <a:spcPts val="0"/>
              </a:spcBef>
              <a:spcAft>
                <a:spcPts val="0"/>
              </a:spcAft>
              <a:buSzPts val="800"/>
              <a:buFont typeface="Lato"/>
              <a:buChar char="●"/>
            </a:pPr>
            <a:r>
              <a:rPr lang="en" sz="800">
                <a:highlight>
                  <a:srgbClr val="00FF00"/>
                </a:highlight>
                <a:latin typeface="Lato"/>
                <a:ea typeface="Lato"/>
                <a:cs typeface="Lato"/>
                <a:sym typeface="Lato"/>
              </a:rPr>
              <a:t>Topics</a:t>
            </a:r>
            <a:endParaRPr sz="800">
              <a:highlight>
                <a:srgbClr val="00FF00"/>
              </a:highlight>
              <a:latin typeface="Lato"/>
              <a:ea typeface="Lato"/>
              <a:cs typeface="Lato"/>
              <a:sym typeface="Lato"/>
            </a:endParaRPr>
          </a:p>
          <a:p>
            <a:pPr indent="-279400" lvl="0" marL="457200" rtl="0" algn="l">
              <a:spcBef>
                <a:spcPts val="0"/>
              </a:spcBef>
              <a:spcAft>
                <a:spcPts val="0"/>
              </a:spcAft>
              <a:buSzPts val="800"/>
              <a:buFont typeface="Lato"/>
              <a:buChar char="●"/>
            </a:pPr>
            <a:r>
              <a:rPr lang="en" sz="800">
                <a:latin typeface="Lato"/>
                <a:ea typeface="Lato"/>
                <a:cs typeface="Lato"/>
                <a:sym typeface="Lato"/>
              </a:rPr>
              <a:t>Session format </a:t>
            </a:r>
            <a:endParaRPr sz="800">
              <a:latin typeface="Lato"/>
              <a:ea typeface="Lato"/>
              <a:cs typeface="Lato"/>
              <a:sym typeface="Lato"/>
            </a:endParaRPr>
          </a:p>
          <a:p>
            <a:pPr indent="-279400" lvl="0" marL="457200" rtl="0" algn="l">
              <a:spcBef>
                <a:spcPts val="0"/>
              </a:spcBef>
              <a:spcAft>
                <a:spcPts val="0"/>
              </a:spcAft>
              <a:buSzPts val="800"/>
              <a:buFont typeface="Lato"/>
              <a:buChar char="●"/>
            </a:pPr>
            <a:r>
              <a:rPr lang="en" sz="800">
                <a:highlight>
                  <a:srgbClr val="93C47D"/>
                </a:highlight>
                <a:latin typeface="Lato"/>
                <a:ea typeface="Lato"/>
                <a:cs typeface="Lato"/>
                <a:sym typeface="Lato"/>
              </a:rPr>
              <a:t>Ability to pay</a:t>
            </a:r>
            <a:endParaRPr sz="800">
              <a:highlight>
                <a:srgbClr val="93C47D"/>
              </a:highlight>
              <a:latin typeface="Lato"/>
              <a:ea typeface="Lato"/>
              <a:cs typeface="Lato"/>
              <a:sym typeface="Lato"/>
            </a:endParaRPr>
          </a:p>
          <a:p>
            <a:pPr indent="-279400" lvl="0" marL="457200" rtl="0" algn="l">
              <a:spcBef>
                <a:spcPts val="0"/>
              </a:spcBef>
              <a:spcAft>
                <a:spcPts val="0"/>
              </a:spcAft>
              <a:buSzPts val="800"/>
              <a:buFont typeface="Lato"/>
              <a:buChar char="●"/>
            </a:pPr>
            <a:r>
              <a:rPr lang="en" sz="800">
                <a:highlight>
                  <a:srgbClr val="C9DAF8"/>
                </a:highlight>
                <a:latin typeface="Lato"/>
                <a:ea typeface="Lato"/>
                <a:cs typeface="Lato"/>
                <a:sym typeface="Lato"/>
              </a:rPr>
              <a:t>Diversity of speakers</a:t>
            </a:r>
            <a:endParaRPr sz="800">
              <a:highlight>
                <a:srgbClr val="C9DAF8"/>
              </a:highlight>
              <a:latin typeface="Lato"/>
              <a:ea typeface="Lato"/>
              <a:cs typeface="Lato"/>
              <a:sym typeface="Lato"/>
            </a:endParaRPr>
          </a:p>
          <a:p>
            <a:pPr indent="0" lvl="0" marL="0" rtl="0" algn="l">
              <a:spcBef>
                <a:spcPts val="0"/>
              </a:spcBef>
              <a:spcAft>
                <a:spcPts val="0"/>
              </a:spcAft>
              <a:buNone/>
            </a:pPr>
            <a:r>
              <a:t/>
            </a:r>
            <a:endParaRPr sz="800">
              <a:latin typeface="Lato"/>
              <a:ea typeface="Lato"/>
              <a:cs typeface="Lato"/>
              <a:sym typeface="Lato"/>
            </a:endParaRPr>
          </a:p>
        </p:txBody>
      </p:sp>
      <p:sp>
        <p:nvSpPr>
          <p:cNvPr id="499" name="Google Shape;499;p40"/>
          <p:cNvSpPr txBox="1"/>
          <p:nvPr/>
        </p:nvSpPr>
        <p:spPr>
          <a:xfrm>
            <a:off x="1717525" y="3229700"/>
            <a:ext cx="1874700" cy="685800"/>
          </a:xfrm>
          <a:prstGeom prst="rect">
            <a:avLst/>
          </a:prstGeom>
          <a:noFill/>
          <a:ln>
            <a:noFill/>
          </a:ln>
        </p:spPr>
        <p:txBody>
          <a:bodyPr anchorCtr="0" anchor="t" bIns="91425" lIns="91425" spcFirstLastPara="1" rIns="91425" wrap="square" tIns="91425">
            <a:noAutofit/>
          </a:bodyPr>
          <a:lstStyle/>
          <a:p>
            <a:pPr indent="-279400" lvl="0" marL="457200" rtl="0" algn="l">
              <a:spcBef>
                <a:spcPts val="0"/>
              </a:spcBef>
              <a:spcAft>
                <a:spcPts val="0"/>
              </a:spcAft>
              <a:buSzPts val="800"/>
              <a:buFont typeface="Lato"/>
              <a:buChar char="●"/>
            </a:pPr>
            <a:r>
              <a:rPr lang="en" sz="800">
                <a:highlight>
                  <a:srgbClr val="00FF00"/>
                </a:highlight>
                <a:latin typeface="Lato"/>
                <a:ea typeface="Lato"/>
                <a:cs typeface="Lato"/>
                <a:sym typeface="Lato"/>
              </a:rPr>
              <a:t>T</a:t>
            </a:r>
            <a:r>
              <a:rPr lang="en" sz="800">
                <a:highlight>
                  <a:srgbClr val="00FF00"/>
                </a:highlight>
                <a:latin typeface="Lato"/>
                <a:ea typeface="Lato"/>
                <a:cs typeface="Lato"/>
                <a:sym typeface="Lato"/>
              </a:rPr>
              <a:t>opics</a:t>
            </a:r>
            <a:endParaRPr sz="800">
              <a:highlight>
                <a:srgbClr val="00FF00"/>
              </a:highlight>
              <a:latin typeface="Lato"/>
              <a:ea typeface="Lato"/>
              <a:cs typeface="Lato"/>
              <a:sym typeface="Lato"/>
            </a:endParaRPr>
          </a:p>
          <a:p>
            <a:pPr indent="-279400" lvl="0" marL="457200" rtl="0" algn="l">
              <a:spcBef>
                <a:spcPts val="0"/>
              </a:spcBef>
              <a:spcAft>
                <a:spcPts val="0"/>
              </a:spcAft>
              <a:buSzPts val="800"/>
              <a:buFont typeface="Lato"/>
              <a:buChar char="●"/>
            </a:pPr>
            <a:r>
              <a:rPr lang="en" sz="800">
                <a:latin typeface="Lato"/>
                <a:ea typeface="Lato"/>
                <a:cs typeface="Lato"/>
                <a:sym typeface="Lato"/>
              </a:rPr>
              <a:t>Location</a:t>
            </a:r>
            <a:endParaRPr sz="800">
              <a:latin typeface="Lato"/>
              <a:ea typeface="Lato"/>
              <a:cs typeface="Lato"/>
              <a:sym typeface="Lato"/>
            </a:endParaRPr>
          </a:p>
          <a:p>
            <a:pPr indent="-279400" lvl="0" marL="457200" rtl="0" algn="l">
              <a:spcBef>
                <a:spcPts val="0"/>
              </a:spcBef>
              <a:spcAft>
                <a:spcPts val="0"/>
              </a:spcAft>
              <a:buSzPts val="800"/>
              <a:buFont typeface="Lato"/>
              <a:buChar char="●"/>
            </a:pPr>
            <a:r>
              <a:rPr lang="en" sz="800">
                <a:highlight>
                  <a:srgbClr val="93C47D"/>
                </a:highlight>
                <a:latin typeface="Lato"/>
                <a:ea typeface="Lato"/>
                <a:cs typeface="Lato"/>
                <a:sym typeface="Lato"/>
              </a:rPr>
              <a:t>Cost</a:t>
            </a:r>
            <a:endParaRPr sz="800">
              <a:highlight>
                <a:srgbClr val="93C47D"/>
              </a:highlight>
              <a:latin typeface="Lato"/>
              <a:ea typeface="Lato"/>
              <a:cs typeface="Lato"/>
              <a:sym typeface="Lato"/>
            </a:endParaRPr>
          </a:p>
        </p:txBody>
      </p:sp>
      <p:sp>
        <p:nvSpPr>
          <p:cNvPr id="500" name="Google Shape;500;p40"/>
          <p:cNvSpPr txBox="1"/>
          <p:nvPr/>
        </p:nvSpPr>
        <p:spPr>
          <a:xfrm>
            <a:off x="1717525" y="4121488"/>
            <a:ext cx="1874700" cy="685800"/>
          </a:xfrm>
          <a:prstGeom prst="rect">
            <a:avLst/>
          </a:prstGeom>
          <a:noFill/>
          <a:ln>
            <a:noFill/>
          </a:ln>
        </p:spPr>
        <p:txBody>
          <a:bodyPr anchorCtr="0" anchor="t" bIns="91425" lIns="91425" spcFirstLastPara="1" rIns="91425" wrap="square" tIns="91425">
            <a:noAutofit/>
          </a:bodyPr>
          <a:lstStyle/>
          <a:p>
            <a:pPr indent="-279400" lvl="0" marL="457200" rtl="0" algn="l">
              <a:spcBef>
                <a:spcPts val="0"/>
              </a:spcBef>
              <a:spcAft>
                <a:spcPts val="0"/>
              </a:spcAft>
              <a:buSzPts val="800"/>
              <a:buFont typeface="Lato"/>
              <a:buChar char="●"/>
            </a:pPr>
            <a:r>
              <a:rPr lang="en" sz="800">
                <a:highlight>
                  <a:srgbClr val="93C47D"/>
                </a:highlight>
                <a:latin typeface="Lato"/>
                <a:ea typeface="Lato"/>
                <a:cs typeface="Lato"/>
                <a:sym typeface="Lato"/>
              </a:rPr>
              <a:t>Cost</a:t>
            </a:r>
            <a:endParaRPr sz="800">
              <a:highlight>
                <a:srgbClr val="93C47D"/>
              </a:highlight>
              <a:latin typeface="Lato"/>
              <a:ea typeface="Lato"/>
              <a:cs typeface="Lato"/>
              <a:sym typeface="Lato"/>
            </a:endParaRPr>
          </a:p>
          <a:p>
            <a:pPr indent="-279400" lvl="0" marL="457200" rtl="0" algn="l">
              <a:spcBef>
                <a:spcPts val="0"/>
              </a:spcBef>
              <a:spcAft>
                <a:spcPts val="0"/>
              </a:spcAft>
              <a:buSzPts val="800"/>
              <a:buFont typeface="Lato"/>
              <a:buChar char="●"/>
            </a:pPr>
            <a:r>
              <a:rPr lang="en" sz="800">
                <a:highlight>
                  <a:srgbClr val="00FF00"/>
                </a:highlight>
                <a:latin typeface="Lato"/>
                <a:ea typeface="Lato"/>
                <a:cs typeface="Lato"/>
                <a:sym typeface="Lato"/>
              </a:rPr>
              <a:t>Topics</a:t>
            </a:r>
            <a:endParaRPr sz="800">
              <a:highlight>
                <a:srgbClr val="00FF00"/>
              </a:highlight>
              <a:latin typeface="Lato"/>
              <a:ea typeface="Lato"/>
              <a:cs typeface="Lato"/>
              <a:sym typeface="Lato"/>
            </a:endParaRPr>
          </a:p>
          <a:p>
            <a:pPr indent="-279400" lvl="0" marL="457200" rtl="0" algn="l">
              <a:spcBef>
                <a:spcPts val="0"/>
              </a:spcBef>
              <a:spcAft>
                <a:spcPts val="0"/>
              </a:spcAft>
              <a:buSzPts val="800"/>
              <a:buFont typeface="Lato"/>
              <a:buChar char="●"/>
            </a:pPr>
            <a:r>
              <a:rPr lang="en" sz="800">
                <a:latin typeface="Lato"/>
                <a:ea typeface="Lato"/>
                <a:cs typeface="Lato"/>
                <a:sym typeface="Lato"/>
              </a:rPr>
              <a:t>Time commitment</a:t>
            </a:r>
            <a:endParaRPr sz="800">
              <a:latin typeface="Lato"/>
              <a:ea typeface="Lato"/>
              <a:cs typeface="Lato"/>
              <a:sym typeface="Lato"/>
            </a:endParaRPr>
          </a:p>
          <a:p>
            <a:pPr indent="0" lvl="0" marL="0" rtl="0" algn="l">
              <a:spcBef>
                <a:spcPts val="0"/>
              </a:spcBef>
              <a:spcAft>
                <a:spcPts val="0"/>
              </a:spcAft>
              <a:buNone/>
            </a:pPr>
            <a:r>
              <a:t/>
            </a:r>
            <a:endParaRPr sz="800">
              <a:latin typeface="Lato"/>
              <a:ea typeface="Lato"/>
              <a:cs typeface="Lato"/>
              <a:sym typeface="Lato"/>
            </a:endParaRPr>
          </a:p>
        </p:txBody>
      </p:sp>
      <p:sp>
        <p:nvSpPr>
          <p:cNvPr id="501" name="Google Shape;501;p40"/>
          <p:cNvSpPr txBox="1"/>
          <p:nvPr/>
        </p:nvSpPr>
        <p:spPr>
          <a:xfrm>
            <a:off x="3472175" y="598000"/>
            <a:ext cx="1602900" cy="685800"/>
          </a:xfrm>
          <a:prstGeom prst="rect">
            <a:avLst/>
          </a:prstGeom>
          <a:noFill/>
          <a:ln>
            <a:noFill/>
          </a:ln>
        </p:spPr>
        <p:txBody>
          <a:bodyPr anchorCtr="0" anchor="t" bIns="91425" lIns="91425" spcFirstLastPara="1" rIns="91425" wrap="square" tIns="91425">
            <a:noAutofit/>
          </a:bodyPr>
          <a:lstStyle/>
          <a:p>
            <a:pPr indent="-279400" lvl="0" marL="457200" rtl="0" algn="l">
              <a:spcBef>
                <a:spcPts val="0"/>
              </a:spcBef>
              <a:spcAft>
                <a:spcPts val="0"/>
              </a:spcAft>
              <a:buSzPts val="800"/>
              <a:buFont typeface="Lato"/>
              <a:buChar char="●"/>
            </a:pPr>
            <a:r>
              <a:rPr lang="en" sz="800">
                <a:highlight>
                  <a:srgbClr val="00FF00"/>
                </a:highlight>
                <a:latin typeface="Lato"/>
                <a:ea typeface="Lato"/>
                <a:cs typeface="Lato"/>
                <a:sym typeface="Lato"/>
              </a:rPr>
              <a:t>Workshops</a:t>
            </a:r>
            <a:endParaRPr sz="800">
              <a:highlight>
                <a:srgbClr val="00FF00"/>
              </a:highlight>
              <a:latin typeface="Lato"/>
              <a:ea typeface="Lato"/>
              <a:cs typeface="Lato"/>
              <a:sym typeface="Lato"/>
            </a:endParaRPr>
          </a:p>
          <a:p>
            <a:pPr indent="-279400" lvl="0" marL="457200" rtl="0" algn="l">
              <a:spcBef>
                <a:spcPts val="0"/>
              </a:spcBef>
              <a:spcAft>
                <a:spcPts val="0"/>
              </a:spcAft>
              <a:buSzPts val="800"/>
              <a:buFont typeface="Lato"/>
              <a:buChar char="●"/>
            </a:pPr>
            <a:r>
              <a:rPr lang="en" sz="800">
                <a:latin typeface="Lato"/>
                <a:ea typeface="Lato"/>
                <a:cs typeface="Lato"/>
                <a:sym typeface="Lato"/>
              </a:rPr>
              <a:t>Mid-size conference</a:t>
            </a:r>
            <a:endParaRPr sz="800">
              <a:latin typeface="Lato"/>
              <a:ea typeface="Lato"/>
              <a:cs typeface="Lato"/>
              <a:sym typeface="Lato"/>
            </a:endParaRPr>
          </a:p>
          <a:p>
            <a:pPr indent="-279400" lvl="0" marL="457200" rtl="0" algn="l">
              <a:spcBef>
                <a:spcPts val="0"/>
              </a:spcBef>
              <a:spcAft>
                <a:spcPts val="0"/>
              </a:spcAft>
              <a:buSzPts val="800"/>
              <a:buFont typeface="Lato"/>
              <a:buChar char="●"/>
            </a:pPr>
            <a:r>
              <a:rPr lang="en" sz="800">
                <a:latin typeface="Lato"/>
                <a:ea typeface="Lato"/>
                <a:cs typeface="Lato"/>
                <a:sym typeface="Lato"/>
              </a:rPr>
              <a:t>Multi-track</a:t>
            </a:r>
            <a:endParaRPr sz="800">
              <a:latin typeface="Lato"/>
              <a:ea typeface="Lato"/>
              <a:cs typeface="Lato"/>
              <a:sym typeface="Lato"/>
            </a:endParaRPr>
          </a:p>
        </p:txBody>
      </p:sp>
      <p:sp>
        <p:nvSpPr>
          <p:cNvPr id="502" name="Google Shape;502;p40"/>
          <p:cNvSpPr txBox="1"/>
          <p:nvPr/>
        </p:nvSpPr>
        <p:spPr>
          <a:xfrm>
            <a:off x="3451863" y="1395038"/>
            <a:ext cx="1602900" cy="685800"/>
          </a:xfrm>
          <a:prstGeom prst="rect">
            <a:avLst/>
          </a:prstGeom>
          <a:noFill/>
          <a:ln>
            <a:noFill/>
          </a:ln>
        </p:spPr>
        <p:txBody>
          <a:bodyPr anchorCtr="0" anchor="t" bIns="91425" lIns="91425" spcFirstLastPara="1" rIns="91425" wrap="square" tIns="91425">
            <a:noAutofit/>
          </a:bodyPr>
          <a:lstStyle/>
          <a:p>
            <a:pPr indent="-279400" lvl="0" marL="457200" rtl="0" algn="l">
              <a:spcBef>
                <a:spcPts val="0"/>
              </a:spcBef>
              <a:spcAft>
                <a:spcPts val="0"/>
              </a:spcAft>
              <a:buSzPts val="800"/>
              <a:buFont typeface="Lato"/>
              <a:buChar char="●"/>
            </a:pPr>
            <a:r>
              <a:rPr lang="en" sz="800">
                <a:highlight>
                  <a:srgbClr val="00FF00"/>
                </a:highlight>
                <a:latin typeface="Lato"/>
                <a:ea typeface="Lato"/>
                <a:cs typeface="Lato"/>
                <a:sym typeface="Lato"/>
              </a:rPr>
              <a:t>Workshops</a:t>
            </a:r>
            <a:endParaRPr sz="800">
              <a:highlight>
                <a:srgbClr val="00FF00"/>
              </a:highlight>
              <a:latin typeface="Lato"/>
              <a:ea typeface="Lato"/>
              <a:cs typeface="Lato"/>
              <a:sym typeface="Lato"/>
            </a:endParaRPr>
          </a:p>
          <a:p>
            <a:pPr indent="-279400" lvl="0" marL="457200" rtl="0" algn="l">
              <a:spcBef>
                <a:spcPts val="0"/>
              </a:spcBef>
              <a:spcAft>
                <a:spcPts val="0"/>
              </a:spcAft>
              <a:buSzPts val="800"/>
              <a:buFont typeface="Lato"/>
              <a:buChar char="●"/>
            </a:pPr>
            <a:r>
              <a:rPr lang="en" sz="800">
                <a:latin typeface="Lato"/>
                <a:ea typeface="Lato"/>
                <a:cs typeface="Lato"/>
                <a:sym typeface="Lato"/>
              </a:rPr>
              <a:t>Full-length talks</a:t>
            </a:r>
            <a:endParaRPr sz="800">
              <a:latin typeface="Lato"/>
              <a:ea typeface="Lato"/>
              <a:cs typeface="Lato"/>
              <a:sym typeface="Lato"/>
            </a:endParaRPr>
          </a:p>
          <a:p>
            <a:pPr indent="-279400" lvl="0" marL="457200" rtl="0" algn="l">
              <a:spcBef>
                <a:spcPts val="0"/>
              </a:spcBef>
              <a:spcAft>
                <a:spcPts val="0"/>
              </a:spcAft>
              <a:buSzPts val="800"/>
              <a:buFont typeface="Lato"/>
              <a:buChar char="●"/>
            </a:pPr>
            <a:r>
              <a:rPr lang="en" sz="800">
                <a:highlight>
                  <a:srgbClr val="93C47D"/>
                </a:highlight>
                <a:latin typeface="Lato"/>
                <a:ea typeface="Lato"/>
                <a:cs typeface="Lato"/>
                <a:sym typeface="Lato"/>
              </a:rPr>
              <a:t>Keynotes</a:t>
            </a:r>
            <a:endParaRPr sz="800">
              <a:highlight>
                <a:srgbClr val="93C47D"/>
              </a:highlight>
              <a:latin typeface="Lato"/>
              <a:ea typeface="Lato"/>
              <a:cs typeface="Lato"/>
              <a:sym typeface="Lato"/>
            </a:endParaRPr>
          </a:p>
        </p:txBody>
      </p:sp>
      <p:sp>
        <p:nvSpPr>
          <p:cNvPr id="503" name="Google Shape;503;p40"/>
          <p:cNvSpPr txBox="1"/>
          <p:nvPr/>
        </p:nvSpPr>
        <p:spPr>
          <a:xfrm>
            <a:off x="3451850" y="2316488"/>
            <a:ext cx="1602900" cy="685800"/>
          </a:xfrm>
          <a:prstGeom prst="rect">
            <a:avLst/>
          </a:prstGeom>
          <a:noFill/>
          <a:ln>
            <a:noFill/>
          </a:ln>
        </p:spPr>
        <p:txBody>
          <a:bodyPr anchorCtr="0" anchor="t" bIns="91425" lIns="91425" spcFirstLastPara="1" rIns="91425" wrap="square" tIns="91425">
            <a:noAutofit/>
          </a:bodyPr>
          <a:lstStyle/>
          <a:p>
            <a:pPr indent="-279400" lvl="0" marL="457200" rtl="0" algn="l">
              <a:spcBef>
                <a:spcPts val="0"/>
              </a:spcBef>
              <a:spcAft>
                <a:spcPts val="0"/>
              </a:spcAft>
              <a:buSzPts val="800"/>
              <a:buFont typeface="Lato"/>
              <a:buChar char="●"/>
            </a:pPr>
            <a:r>
              <a:rPr lang="en" sz="800">
                <a:highlight>
                  <a:srgbClr val="00FF00"/>
                </a:highlight>
                <a:latin typeface="Lato"/>
                <a:ea typeface="Lato"/>
                <a:cs typeface="Lato"/>
                <a:sym typeface="Lato"/>
              </a:rPr>
              <a:t>Workshops</a:t>
            </a:r>
            <a:endParaRPr sz="800">
              <a:highlight>
                <a:srgbClr val="00FF00"/>
              </a:highlight>
              <a:latin typeface="Lato"/>
              <a:ea typeface="Lato"/>
              <a:cs typeface="Lato"/>
              <a:sym typeface="Lato"/>
            </a:endParaRPr>
          </a:p>
          <a:p>
            <a:pPr indent="-279400" lvl="0" marL="457200" rtl="0" algn="l">
              <a:spcBef>
                <a:spcPts val="0"/>
              </a:spcBef>
              <a:spcAft>
                <a:spcPts val="0"/>
              </a:spcAft>
              <a:buSzPts val="800"/>
              <a:buFont typeface="Lato"/>
              <a:buChar char="●"/>
            </a:pPr>
            <a:r>
              <a:rPr lang="en" sz="800">
                <a:highlight>
                  <a:srgbClr val="93C47D"/>
                </a:highlight>
                <a:latin typeface="Lato"/>
                <a:ea typeface="Lato"/>
                <a:cs typeface="Lato"/>
                <a:sym typeface="Lato"/>
              </a:rPr>
              <a:t>Keynotes</a:t>
            </a:r>
            <a:endParaRPr sz="800">
              <a:highlight>
                <a:srgbClr val="93C47D"/>
              </a:highlight>
              <a:latin typeface="Lato"/>
              <a:ea typeface="Lato"/>
              <a:cs typeface="Lato"/>
              <a:sym typeface="Lato"/>
            </a:endParaRPr>
          </a:p>
          <a:p>
            <a:pPr indent="-279400" lvl="0" marL="457200" rtl="0" algn="l">
              <a:spcBef>
                <a:spcPts val="0"/>
              </a:spcBef>
              <a:spcAft>
                <a:spcPts val="0"/>
              </a:spcAft>
              <a:buSzPts val="800"/>
              <a:buFont typeface="Lato"/>
              <a:buChar char="●"/>
            </a:pPr>
            <a:r>
              <a:rPr lang="en" sz="800">
                <a:highlight>
                  <a:srgbClr val="FFE599"/>
                </a:highlight>
                <a:latin typeface="Lato"/>
                <a:ea typeface="Lato"/>
                <a:cs typeface="Lato"/>
                <a:sym typeface="Lato"/>
              </a:rPr>
              <a:t>Discussion circles/topic tables</a:t>
            </a:r>
            <a:endParaRPr sz="800">
              <a:highlight>
                <a:srgbClr val="FFE599"/>
              </a:highlight>
              <a:latin typeface="Lato"/>
              <a:ea typeface="Lato"/>
              <a:cs typeface="Lato"/>
              <a:sym typeface="Lato"/>
            </a:endParaRPr>
          </a:p>
          <a:p>
            <a:pPr indent="0" lvl="0" marL="0" rtl="0" algn="l">
              <a:spcBef>
                <a:spcPts val="0"/>
              </a:spcBef>
              <a:spcAft>
                <a:spcPts val="0"/>
              </a:spcAft>
              <a:buNone/>
            </a:pPr>
            <a:r>
              <a:t/>
            </a:r>
            <a:endParaRPr sz="800">
              <a:latin typeface="Lato"/>
              <a:ea typeface="Lato"/>
              <a:cs typeface="Lato"/>
              <a:sym typeface="Lato"/>
            </a:endParaRPr>
          </a:p>
        </p:txBody>
      </p:sp>
      <p:sp>
        <p:nvSpPr>
          <p:cNvPr id="504" name="Google Shape;504;p40"/>
          <p:cNvSpPr txBox="1"/>
          <p:nvPr/>
        </p:nvSpPr>
        <p:spPr>
          <a:xfrm>
            <a:off x="3451863" y="3229700"/>
            <a:ext cx="1602900" cy="685800"/>
          </a:xfrm>
          <a:prstGeom prst="rect">
            <a:avLst/>
          </a:prstGeom>
          <a:noFill/>
          <a:ln>
            <a:noFill/>
          </a:ln>
        </p:spPr>
        <p:txBody>
          <a:bodyPr anchorCtr="0" anchor="t" bIns="91425" lIns="91425" spcFirstLastPara="1" rIns="91425" wrap="square" tIns="91425">
            <a:noAutofit/>
          </a:bodyPr>
          <a:lstStyle/>
          <a:p>
            <a:pPr indent="-279400" lvl="0" marL="457200" rtl="0" algn="l">
              <a:spcBef>
                <a:spcPts val="0"/>
              </a:spcBef>
              <a:spcAft>
                <a:spcPts val="0"/>
              </a:spcAft>
              <a:buSzPts val="800"/>
              <a:buFont typeface="Lato"/>
              <a:buChar char="●"/>
            </a:pPr>
            <a:r>
              <a:rPr lang="en" sz="800">
                <a:highlight>
                  <a:srgbClr val="00FF00"/>
                </a:highlight>
                <a:latin typeface="Lato"/>
                <a:ea typeface="Lato"/>
                <a:cs typeface="Lato"/>
                <a:sym typeface="Lato"/>
              </a:rPr>
              <a:t>Workshops</a:t>
            </a:r>
            <a:endParaRPr sz="800">
              <a:highlight>
                <a:srgbClr val="00FF00"/>
              </a:highlight>
              <a:latin typeface="Lato"/>
              <a:ea typeface="Lato"/>
              <a:cs typeface="Lato"/>
              <a:sym typeface="Lato"/>
            </a:endParaRPr>
          </a:p>
          <a:p>
            <a:pPr indent="-279400" lvl="0" marL="457200" rtl="0" algn="l">
              <a:spcBef>
                <a:spcPts val="0"/>
              </a:spcBef>
              <a:spcAft>
                <a:spcPts val="0"/>
              </a:spcAft>
              <a:buSzPts val="800"/>
              <a:buFont typeface="Lato"/>
              <a:buChar char="●"/>
            </a:pPr>
            <a:r>
              <a:rPr lang="en" sz="800">
                <a:highlight>
                  <a:srgbClr val="93C47D"/>
                </a:highlight>
                <a:latin typeface="Lato"/>
                <a:ea typeface="Lato"/>
                <a:cs typeface="Lato"/>
                <a:sym typeface="Lato"/>
              </a:rPr>
              <a:t>Keynote speakers</a:t>
            </a:r>
            <a:endParaRPr sz="800">
              <a:highlight>
                <a:srgbClr val="93C47D"/>
              </a:highlight>
              <a:latin typeface="Lato"/>
              <a:ea typeface="Lato"/>
              <a:cs typeface="Lato"/>
              <a:sym typeface="Lato"/>
            </a:endParaRPr>
          </a:p>
          <a:p>
            <a:pPr indent="-279400" lvl="0" marL="457200" rtl="0" algn="l">
              <a:spcBef>
                <a:spcPts val="0"/>
              </a:spcBef>
              <a:spcAft>
                <a:spcPts val="0"/>
              </a:spcAft>
              <a:buSzPts val="800"/>
              <a:buFont typeface="Lato"/>
              <a:buChar char="●"/>
            </a:pPr>
            <a:r>
              <a:rPr lang="en" sz="800">
                <a:highlight>
                  <a:srgbClr val="FFE599"/>
                </a:highlight>
                <a:latin typeface="Lato"/>
                <a:ea typeface="Lato"/>
                <a:cs typeface="Lato"/>
                <a:sym typeface="Lato"/>
              </a:rPr>
              <a:t>Group discussions / opportunities to share ideas</a:t>
            </a:r>
            <a:endParaRPr sz="800">
              <a:highlight>
                <a:srgbClr val="FFE599"/>
              </a:highlight>
              <a:latin typeface="Lato"/>
              <a:ea typeface="Lato"/>
              <a:cs typeface="Lato"/>
              <a:sym typeface="Lato"/>
            </a:endParaRPr>
          </a:p>
          <a:p>
            <a:pPr indent="0" lvl="0" marL="0" rtl="0" algn="l">
              <a:spcBef>
                <a:spcPts val="0"/>
              </a:spcBef>
              <a:spcAft>
                <a:spcPts val="0"/>
              </a:spcAft>
              <a:buNone/>
            </a:pPr>
            <a:r>
              <a:t/>
            </a:r>
            <a:endParaRPr sz="800">
              <a:latin typeface="Lato"/>
              <a:ea typeface="Lato"/>
              <a:cs typeface="Lato"/>
              <a:sym typeface="Lato"/>
            </a:endParaRPr>
          </a:p>
          <a:p>
            <a:pPr indent="0" lvl="0" marL="0" rtl="0" algn="l">
              <a:spcBef>
                <a:spcPts val="0"/>
              </a:spcBef>
              <a:spcAft>
                <a:spcPts val="0"/>
              </a:spcAft>
              <a:buNone/>
            </a:pPr>
            <a:r>
              <a:t/>
            </a:r>
            <a:endParaRPr sz="800">
              <a:latin typeface="Lato"/>
              <a:ea typeface="Lato"/>
              <a:cs typeface="Lato"/>
              <a:sym typeface="Lato"/>
            </a:endParaRPr>
          </a:p>
        </p:txBody>
      </p:sp>
      <p:sp>
        <p:nvSpPr>
          <p:cNvPr id="505" name="Google Shape;505;p40"/>
          <p:cNvSpPr txBox="1"/>
          <p:nvPr/>
        </p:nvSpPr>
        <p:spPr>
          <a:xfrm>
            <a:off x="3451850" y="4121500"/>
            <a:ext cx="1602900" cy="685800"/>
          </a:xfrm>
          <a:prstGeom prst="rect">
            <a:avLst/>
          </a:prstGeom>
          <a:noFill/>
          <a:ln>
            <a:noFill/>
          </a:ln>
        </p:spPr>
        <p:txBody>
          <a:bodyPr anchorCtr="0" anchor="t" bIns="91425" lIns="91425" spcFirstLastPara="1" rIns="91425" wrap="square" tIns="91425">
            <a:noAutofit/>
          </a:bodyPr>
          <a:lstStyle/>
          <a:p>
            <a:pPr indent="-279400" lvl="0" marL="457200" rtl="0" algn="l">
              <a:spcBef>
                <a:spcPts val="0"/>
              </a:spcBef>
              <a:spcAft>
                <a:spcPts val="0"/>
              </a:spcAft>
              <a:buSzPts val="800"/>
              <a:buFont typeface="Lato"/>
              <a:buChar char="●"/>
            </a:pPr>
            <a:r>
              <a:rPr lang="en" sz="800">
                <a:highlight>
                  <a:srgbClr val="00FF00"/>
                </a:highlight>
                <a:latin typeface="Lato"/>
                <a:ea typeface="Lato"/>
                <a:cs typeface="Lato"/>
                <a:sym typeface="Lato"/>
              </a:rPr>
              <a:t>Workshops / hands on experience</a:t>
            </a:r>
            <a:endParaRPr sz="800">
              <a:highlight>
                <a:srgbClr val="00FF00"/>
              </a:highlight>
              <a:latin typeface="Lato"/>
              <a:ea typeface="Lato"/>
              <a:cs typeface="Lato"/>
              <a:sym typeface="Lato"/>
            </a:endParaRPr>
          </a:p>
          <a:p>
            <a:pPr indent="-279400" lvl="0" marL="457200" rtl="0" algn="l">
              <a:spcBef>
                <a:spcPts val="0"/>
              </a:spcBef>
              <a:spcAft>
                <a:spcPts val="0"/>
              </a:spcAft>
              <a:buSzPts val="800"/>
              <a:buFont typeface="Lato"/>
              <a:buChar char="●"/>
            </a:pPr>
            <a:r>
              <a:rPr lang="en" sz="800">
                <a:highlight>
                  <a:srgbClr val="FFE599"/>
                </a:highlight>
                <a:latin typeface="Lato"/>
                <a:ea typeface="Lato"/>
                <a:cs typeface="Lato"/>
                <a:sym typeface="Lato"/>
              </a:rPr>
              <a:t>Group discussions / opportunities to share ideas</a:t>
            </a:r>
            <a:endParaRPr sz="800">
              <a:highlight>
                <a:srgbClr val="FFE599"/>
              </a:highlight>
              <a:latin typeface="Lato"/>
              <a:ea typeface="Lato"/>
              <a:cs typeface="Lato"/>
              <a:sym typeface="Lato"/>
            </a:endParaRPr>
          </a:p>
          <a:p>
            <a:pPr indent="-279400" lvl="0" marL="457200" rtl="0" algn="l">
              <a:spcBef>
                <a:spcPts val="0"/>
              </a:spcBef>
              <a:spcAft>
                <a:spcPts val="0"/>
              </a:spcAft>
              <a:buSzPts val="800"/>
              <a:buFont typeface="Lato"/>
              <a:buChar char="●"/>
            </a:pPr>
            <a:r>
              <a:rPr lang="en" sz="800">
                <a:highlight>
                  <a:srgbClr val="93C47D"/>
                </a:highlight>
                <a:latin typeface="Lato"/>
                <a:ea typeface="Lato"/>
                <a:cs typeface="Lato"/>
                <a:sym typeface="Lato"/>
              </a:rPr>
              <a:t>Keynote speakers</a:t>
            </a:r>
            <a:endParaRPr sz="800">
              <a:highlight>
                <a:srgbClr val="93C47D"/>
              </a:highlight>
              <a:latin typeface="Lato"/>
              <a:ea typeface="Lato"/>
              <a:cs typeface="Lato"/>
              <a:sym typeface="Lato"/>
            </a:endParaRPr>
          </a:p>
          <a:p>
            <a:pPr indent="0" lvl="0" marL="0" rtl="0" algn="l">
              <a:spcBef>
                <a:spcPts val="0"/>
              </a:spcBef>
              <a:spcAft>
                <a:spcPts val="0"/>
              </a:spcAft>
              <a:buNone/>
            </a:pPr>
            <a:r>
              <a:t/>
            </a:r>
            <a:endParaRPr sz="800">
              <a:latin typeface="Lato"/>
              <a:ea typeface="Lato"/>
              <a:cs typeface="Lato"/>
              <a:sym typeface="Lato"/>
            </a:endParaRPr>
          </a:p>
        </p:txBody>
      </p:sp>
      <p:sp>
        <p:nvSpPr>
          <p:cNvPr id="506" name="Google Shape;506;p40"/>
          <p:cNvSpPr txBox="1"/>
          <p:nvPr/>
        </p:nvSpPr>
        <p:spPr>
          <a:xfrm>
            <a:off x="4989000" y="602600"/>
            <a:ext cx="1874700" cy="685800"/>
          </a:xfrm>
          <a:prstGeom prst="rect">
            <a:avLst/>
          </a:prstGeom>
          <a:noFill/>
          <a:ln>
            <a:noFill/>
          </a:ln>
        </p:spPr>
        <p:txBody>
          <a:bodyPr anchorCtr="0" anchor="t" bIns="91425" lIns="91425" spcFirstLastPara="1" rIns="91425" wrap="square" tIns="91425">
            <a:noAutofit/>
          </a:bodyPr>
          <a:lstStyle/>
          <a:p>
            <a:pPr indent="-279400" lvl="0" marL="457200" rtl="0" algn="l">
              <a:spcBef>
                <a:spcPts val="0"/>
              </a:spcBef>
              <a:spcAft>
                <a:spcPts val="0"/>
              </a:spcAft>
              <a:buSzPts val="800"/>
              <a:buFont typeface="Lato"/>
              <a:buChar char="●"/>
            </a:pPr>
            <a:r>
              <a:rPr lang="en" sz="800">
                <a:highlight>
                  <a:srgbClr val="FFE599"/>
                </a:highlight>
                <a:latin typeface="Lato"/>
                <a:ea typeface="Lato"/>
                <a:cs typeface="Lato"/>
                <a:sym typeface="Lato"/>
              </a:rPr>
              <a:t>Current methods</a:t>
            </a:r>
            <a:endParaRPr sz="800">
              <a:highlight>
                <a:srgbClr val="FFE599"/>
              </a:highlight>
              <a:latin typeface="Lato"/>
              <a:ea typeface="Lato"/>
              <a:cs typeface="Lato"/>
              <a:sym typeface="Lato"/>
            </a:endParaRPr>
          </a:p>
          <a:p>
            <a:pPr indent="-279400" lvl="0" marL="457200" rtl="0" algn="l">
              <a:spcBef>
                <a:spcPts val="0"/>
              </a:spcBef>
              <a:spcAft>
                <a:spcPts val="0"/>
              </a:spcAft>
              <a:buSzPts val="800"/>
              <a:buFont typeface="Lato"/>
              <a:buChar char="●"/>
            </a:pPr>
            <a:r>
              <a:rPr lang="en" sz="800">
                <a:highlight>
                  <a:srgbClr val="FFE599"/>
                </a:highlight>
                <a:latin typeface="Lato"/>
                <a:ea typeface="Lato"/>
                <a:cs typeface="Lato"/>
                <a:sym typeface="Lato"/>
              </a:rPr>
              <a:t>Emerging methods </a:t>
            </a:r>
            <a:endParaRPr sz="800">
              <a:highlight>
                <a:srgbClr val="FFE599"/>
              </a:highlight>
              <a:latin typeface="Lato"/>
              <a:ea typeface="Lato"/>
              <a:cs typeface="Lato"/>
              <a:sym typeface="Lato"/>
            </a:endParaRPr>
          </a:p>
          <a:p>
            <a:pPr indent="-279400" lvl="0" marL="457200" rtl="0" algn="l">
              <a:spcBef>
                <a:spcPts val="0"/>
              </a:spcBef>
              <a:spcAft>
                <a:spcPts val="0"/>
              </a:spcAft>
              <a:buSzPts val="800"/>
              <a:buFont typeface="Lato"/>
              <a:buChar char="●"/>
            </a:pPr>
            <a:r>
              <a:rPr lang="en" sz="800">
                <a:highlight>
                  <a:srgbClr val="FFE599"/>
                </a:highlight>
                <a:latin typeface="Lato"/>
                <a:ea typeface="Lato"/>
                <a:cs typeface="Lato"/>
                <a:sym typeface="Lato"/>
              </a:rPr>
              <a:t>Turning research into action</a:t>
            </a:r>
            <a:endParaRPr sz="800">
              <a:highlight>
                <a:srgbClr val="FFE599"/>
              </a:highlight>
              <a:latin typeface="Lato"/>
              <a:ea typeface="Lato"/>
              <a:cs typeface="Lato"/>
              <a:sym typeface="Lato"/>
            </a:endParaRPr>
          </a:p>
        </p:txBody>
      </p:sp>
      <p:sp>
        <p:nvSpPr>
          <p:cNvPr id="507" name="Google Shape;507;p40"/>
          <p:cNvSpPr txBox="1"/>
          <p:nvPr/>
        </p:nvSpPr>
        <p:spPr>
          <a:xfrm>
            <a:off x="4989000" y="1419375"/>
            <a:ext cx="1772700" cy="685800"/>
          </a:xfrm>
          <a:prstGeom prst="rect">
            <a:avLst/>
          </a:prstGeom>
          <a:noFill/>
          <a:ln>
            <a:noFill/>
          </a:ln>
        </p:spPr>
        <p:txBody>
          <a:bodyPr anchorCtr="0" anchor="t" bIns="91425" lIns="91425" spcFirstLastPara="1" rIns="91425" wrap="square" tIns="91425">
            <a:noAutofit/>
          </a:bodyPr>
          <a:lstStyle/>
          <a:p>
            <a:pPr indent="-279400" lvl="0" marL="457200" rtl="0" algn="l">
              <a:spcBef>
                <a:spcPts val="0"/>
              </a:spcBef>
              <a:spcAft>
                <a:spcPts val="0"/>
              </a:spcAft>
              <a:buSzPts val="800"/>
              <a:buFont typeface="Lato"/>
              <a:buChar char="●"/>
            </a:pPr>
            <a:r>
              <a:rPr lang="en" sz="800">
                <a:highlight>
                  <a:srgbClr val="FFE599"/>
                </a:highlight>
                <a:latin typeface="Lato"/>
                <a:ea typeface="Lato"/>
                <a:cs typeface="Lato"/>
                <a:sym typeface="Lato"/>
              </a:rPr>
              <a:t>Methods &amp; best practices</a:t>
            </a:r>
            <a:endParaRPr sz="800">
              <a:highlight>
                <a:srgbClr val="FFE599"/>
              </a:highlight>
              <a:latin typeface="Lato"/>
              <a:ea typeface="Lato"/>
              <a:cs typeface="Lato"/>
              <a:sym typeface="Lato"/>
            </a:endParaRPr>
          </a:p>
          <a:p>
            <a:pPr indent="-279400" lvl="0" marL="457200" rtl="0" algn="l">
              <a:spcBef>
                <a:spcPts val="0"/>
              </a:spcBef>
              <a:spcAft>
                <a:spcPts val="0"/>
              </a:spcAft>
              <a:buSzPts val="800"/>
              <a:buFont typeface="Lato"/>
              <a:buChar char="●"/>
            </a:pPr>
            <a:r>
              <a:rPr lang="en" sz="800">
                <a:highlight>
                  <a:srgbClr val="C9DAF8"/>
                </a:highlight>
                <a:latin typeface="Lato"/>
                <a:ea typeface="Lato"/>
                <a:cs typeface="Lato"/>
                <a:sym typeface="Lato"/>
              </a:rPr>
              <a:t>Research in organizations</a:t>
            </a:r>
            <a:endParaRPr sz="800">
              <a:highlight>
                <a:srgbClr val="C9DAF8"/>
              </a:highlight>
              <a:latin typeface="Lato"/>
              <a:ea typeface="Lato"/>
              <a:cs typeface="Lato"/>
              <a:sym typeface="Lato"/>
            </a:endParaRPr>
          </a:p>
          <a:p>
            <a:pPr indent="0" lvl="0" marL="0" rtl="0" algn="l">
              <a:spcBef>
                <a:spcPts val="0"/>
              </a:spcBef>
              <a:spcAft>
                <a:spcPts val="0"/>
              </a:spcAft>
              <a:buNone/>
            </a:pPr>
            <a:r>
              <a:t/>
            </a:r>
            <a:endParaRPr sz="800">
              <a:latin typeface="Lato"/>
              <a:ea typeface="Lato"/>
              <a:cs typeface="Lato"/>
              <a:sym typeface="Lato"/>
            </a:endParaRPr>
          </a:p>
        </p:txBody>
      </p:sp>
      <p:sp>
        <p:nvSpPr>
          <p:cNvPr id="508" name="Google Shape;508;p40"/>
          <p:cNvSpPr txBox="1"/>
          <p:nvPr/>
        </p:nvSpPr>
        <p:spPr>
          <a:xfrm>
            <a:off x="4989000" y="2332575"/>
            <a:ext cx="1772700" cy="685800"/>
          </a:xfrm>
          <a:prstGeom prst="rect">
            <a:avLst/>
          </a:prstGeom>
          <a:noFill/>
          <a:ln>
            <a:noFill/>
          </a:ln>
        </p:spPr>
        <p:txBody>
          <a:bodyPr anchorCtr="0" anchor="t" bIns="91425" lIns="91425" spcFirstLastPara="1" rIns="91425" wrap="square" tIns="91425">
            <a:noAutofit/>
          </a:bodyPr>
          <a:lstStyle/>
          <a:p>
            <a:pPr indent="-279400" lvl="0" marL="457200" rtl="0" algn="l">
              <a:spcBef>
                <a:spcPts val="0"/>
              </a:spcBef>
              <a:spcAft>
                <a:spcPts val="0"/>
              </a:spcAft>
              <a:buSzPts val="800"/>
              <a:buFont typeface="Lato"/>
              <a:buChar char="●"/>
            </a:pPr>
            <a:r>
              <a:rPr lang="en" sz="800">
                <a:highlight>
                  <a:srgbClr val="FFE599"/>
                </a:highlight>
                <a:latin typeface="Lato"/>
                <a:ea typeface="Lato"/>
                <a:cs typeface="Lato"/>
                <a:sym typeface="Lato"/>
              </a:rPr>
              <a:t>Methods &amp; best practices</a:t>
            </a:r>
            <a:endParaRPr sz="800">
              <a:highlight>
                <a:srgbClr val="FFE599"/>
              </a:highlight>
              <a:latin typeface="Lato"/>
              <a:ea typeface="Lato"/>
              <a:cs typeface="Lato"/>
              <a:sym typeface="Lato"/>
            </a:endParaRPr>
          </a:p>
          <a:p>
            <a:pPr indent="-279400" lvl="0" marL="457200" rtl="0" algn="l">
              <a:spcBef>
                <a:spcPts val="0"/>
              </a:spcBef>
              <a:spcAft>
                <a:spcPts val="0"/>
              </a:spcAft>
              <a:buSzPts val="800"/>
              <a:buFont typeface="Lato"/>
              <a:buChar char="●"/>
            </a:pPr>
            <a:r>
              <a:rPr lang="en" sz="800">
                <a:highlight>
                  <a:srgbClr val="C9DAF8"/>
                </a:highlight>
                <a:latin typeface="Lato"/>
                <a:ea typeface="Lato"/>
                <a:cs typeface="Lato"/>
                <a:sym typeface="Lato"/>
              </a:rPr>
              <a:t>Analysis &amp; synthesis</a:t>
            </a:r>
            <a:endParaRPr sz="800">
              <a:highlight>
                <a:srgbClr val="C9DAF8"/>
              </a:highlight>
              <a:latin typeface="Lato"/>
              <a:ea typeface="Lato"/>
              <a:cs typeface="Lato"/>
              <a:sym typeface="Lato"/>
            </a:endParaRPr>
          </a:p>
          <a:p>
            <a:pPr indent="0" lvl="0" marL="0" rtl="0" algn="l">
              <a:spcBef>
                <a:spcPts val="0"/>
              </a:spcBef>
              <a:spcAft>
                <a:spcPts val="0"/>
              </a:spcAft>
              <a:buNone/>
            </a:pPr>
            <a:r>
              <a:t/>
            </a:r>
            <a:endParaRPr sz="800">
              <a:latin typeface="Lato"/>
              <a:ea typeface="Lato"/>
              <a:cs typeface="Lato"/>
              <a:sym typeface="Lato"/>
            </a:endParaRPr>
          </a:p>
        </p:txBody>
      </p:sp>
      <p:sp>
        <p:nvSpPr>
          <p:cNvPr id="509" name="Google Shape;509;p40"/>
          <p:cNvSpPr txBox="1"/>
          <p:nvPr/>
        </p:nvSpPr>
        <p:spPr>
          <a:xfrm>
            <a:off x="4989000" y="3229700"/>
            <a:ext cx="2017800" cy="685800"/>
          </a:xfrm>
          <a:prstGeom prst="rect">
            <a:avLst/>
          </a:prstGeom>
          <a:noFill/>
          <a:ln>
            <a:noFill/>
          </a:ln>
        </p:spPr>
        <p:txBody>
          <a:bodyPr anchorCtr="0" anchor="t" bIns="91425" lIns="91425" spcFirstLastPara="1" rIns="91425" wrap="square" tIns="91425">
            <a:noAutofit/>
          </a:bodyPr>
          <a:lstStyle/>
          <a:p>
            <a:pPr indent="-279400" lvl="0" marL="457200" rtl="0" algn="l">
              <a:spcBef>
                <a:spcPts val="0"/>
              </a:spcBef>
              <a:spcAft>
                <a:spcPts val="0"/>
              </a:spcAft>
              <a:buSzPts val="800"/>
              <a:buFont typeface="Lato"/>
              <a:buChar char="●"/>
            </a:pPr>
            <a:r>
              <a:rPr lang="en" sz="800">
                <a:highlight>
                  <a:srgbClr val="FFE599"/>
                </a:highlight>
                <a:latin typeface="Lato"/>
                <a:ea typeface="Lato"/>
                <a:cs typeface="Lato"/>
                <a:sym typeface="Lato"/>
              </a:rPr>
              <a:t>Application of research results</a:t>
            </a:r>
            <a:endParaRPr sz="800">
              <a:highlight>
                <a:srgbClr val="FFE599"/>
              </a:highlight>
              <a:latin typeface="Lato"/>
              <a:ea typeface="Lato"/>
              <a:cs typeface="Lato"/>
              <a:sym typeface="Lato"/>
            </a:endParaRPr>
          </a:p>
          <a:p>
            <a:pPr indent="-279400" lvl="0" marL="457200" rtl="0" algn="l">
              <a:spcBef>
                <a:spcPts val="0"/>
              </a:spcBef>
              <a:spcAft>
                <a:spcPts val="0"/>
              </a:spcAft>
              <a:buSzPts val="800"/>
              <a:buFont typeface="Lato"/>
              <a:buChar char="●"/>
            </a:pPr>
            <a:r>
              <a:rPr lang="en" sz="800">
                <a:highlight>
                  <a:srgbClr val="FFE599"/>
                </a:highlight>
                <a:latin typeface="Lato"/>
                <a:ea typeface="Lato"/>
                <a:cs typeface="Lato"/>
                <a:sym typeface="Lato"/>
              </a:rPr>
              <a:t>Measuring impact of research</a:t>
            </a:r>
            <a:endParaRPr sz="800">
              <a:highlight>
                <a:srgbClr val="FFE599"/>
              </a:highlight>
              <a:latin typeface="Lato"/>
              <a:ea typeface="Lato"/>
              <a:cs typeface="Lato"/>
              <a:sym typeface="Lato"/>
            </a:endParaRPr>
          </a:p>
          <a:p>
            <a:pPr indent="-279400" lvl="0" marL="457200" rtl="0" algn="l">
              <a:spcBef>
                <a:spcPts val="0"/>
              </a:spcBef>
              <a:spcAft>
                <a:spcPts val="0"/>
              </a:spcAft>
              <a:buSzPts val="800"/>
              <a:buFont typeface="Lato"/>
              <a:buChar char="●"/>
            </a:pPr>
            <a:r>
              <a:rPr lang="en" sz="800">
                <a:highlight>
                  <a:srgbClr val="FFE599"/>
                </a:highlight>
                <a:latin typeface="Lato"/>
                <a:ea typeface="Lato"/>
                <a:cs typeface="Lato"/>
                <a:sym typeface="Lato"/>
              </a:rPr>
              <a:t>New research methods</a:t>
            </a:r>
            <a:endParaRPr sz="800">
              <a:highlight>
                <a:srgbClr val="FFE599"/>
              </a:highlight>
              <a:latin typeface="Lato"/>
              <a:ea typeface="Lato"/>
              <a:cs typeface="Lato"/>
              <a:sym typeface="Lato"/>
            </a:endParaRPr>
          </a:p>
          <a:p>
            <a:pPr indent="0" lvl="0" marL="457200" rtl="0" algn="l">
              <a:spcBef>
                <a:spcPts val="0"/>
              </a:spcBef>
              <a:spcAft>
                <a:spcPts val="0"/>
              </a:spcAft>
              <a:buNone/>
            </a:pPr>
            <a:r>
              <a:t/>
            </a:r>
            <a:endParaRPr sz="800">
              <a:latin typeface="Lato"/>
              <a:ea typeface="Lato"/>
              <a:cs typeface="Lato"/>
              <a:sym typeface="Lato"/>
            </a:endParaRPr>
          </a:p>
        </p:txBody>
      </p:sp>
      <p:sp>
        <p:nvSpPr>
          <p:cNvPr id="510" name="Google Shape;510;p40"/>
          <p:cNvSpPr txBox="1"/>
          <p:nvPr/>
        </p:nvSpPr>
        <p:spPr>
          <a:xfrm>
            <a:off x="4989000" y="4221650"/>
            <a:ext cx="1874700" cy="685800"/>
          </a:xfrm>
          <a:prstGeom prst="rect">
            <a:avLst/>
          </a:prstGeom>
          <a:noFill/>
          <a:ln>
            <a:noFill/>
          </a:ln>
        </p:spPr>
        <p:txBody>
          <a:bodyPr anchorCtr="0" anchor="t" bIns="91425" lIns="91425" spcFirstLastPara="1" rIns="91425" wrap="square" tIns="91425">
            <a:noAutofit/>
          </a:bodyPr>
          <a:lstStyle/>
          <a:p>
            <a:pPr indent="-279400" lvl="0" marL="457200" rtl="0" algn="l">
              <a:spcBef>
                <a:spcPts val="0"/>
              </a:spcBef>
              <a:spcAft>
                <a:spcPts val="0"/>
              </a:spcAft>
              <a:buSzPts val="800"/>
              <a:buFont typeface="Lato"/>
              <a:buChar char="●"/>
            </a:pPr>
            <a:r>
              <a:rPr lang="en" sz="800">
                <a:highlight>
                  <a:srgbClr val="FFE599"/>
                </a:highlight>
                <a:latin typeface="Lato"/>
                <a:ea typeface="Lato"/>
                <a:cs typeface="Lato"/>
                <a:sym typeface="Lato"/>
              </a:rPr>
              <a:t>New research methods</a:t>
            </a:r>
            <a:endParaRPr sz="800">
              <a:highlight>
                <a:srgbClr val="FFE599"/>
              </a:highlight>
              <a:latin typeface="Lato"/>
              <a:ea typeface="Lato"/>
              <a:cs typeface="Lato"/>
              <a:sym typeface="Lato"/>
            </a:endParaRPr>
          </a:p>
          <a:p>
            <a:pPr indent="-279400" lvl="0" marL="457200" rtl="0" algn="l">
              <a:spcBef>
                <a:spcPts val="0"/>
              </a:spcBef>
              <a:spcAft>
                <a:spcPts val="0"/>
              </a:spcAft>
              <a:buSzPts val="800"/>
              <a:buFont typeface="Lato"/>
              <a:buChar char="●"/>
            </a:pPr>
            <a:r>
              <a:rPr lang="en" sz="800">
                <a:highlight>
                  <a:srgbClr val="C9DAF8"/>
                </a:highlight>
                <a:latin typeface="Lato"/>
                <a:ea typeface="Lato"/>
                <a:cs typeface="Lato"/>
                <a:sym typeface="Lato"/>
              </a:rPr>
              <a:t>Examples of real world research</a:t>
            </a:r>
            <a:endParaRPr sz="800">
              <a:highlight>
                <a:srgbClr val="C9DAF8"/>
              </a:highlight>
              <a:latin typeface="Lato"/>
              <a:ea typeface="Lato"/>
              <a:cs typeface="Lato"/>
              <a:sym typeface="Lato"/>
            </a:endParaRPr>
          </a:p>
          <a:p>
            <a:pPr indent="-279400" lvl="0" marL="457200" rtl="0" algn="l">
              <a:spcBef>
                <a:spcPts val="0"/>
              </a:spcBef>
              <a:spcAft>
                <a:spcPts val="0"/>
              </a:spcAft>
              <a:buSzPts val="800"/>
              <a:buFont typeface="Lato"/>
              <a:buChar char="●"/>
            </a:pPr>
            <a:r>
              <a:rPr lang="en" sz="800">
                <a:highlight>
                  <a:srgbClr val="C9DAF8"/>
                </a:highlight>
                <a:latin typeface="Lato"/>
                <a:ea typeface="Lato"/>
                <a:cs typeface="Lato"/>
                <a:sym typeface="Lato"/>
              </a:rPr>
              <a:t>Analysis techniques - using qual &amp; quant data together</a:t>
            </a:r>
            <a:endParaRPr sz="800">
              <a:highlight>
                <a:srgbClr val="C9DAF8"/>
              </a:highlight>
              <a:latin typeface="Lato"/>
              <a:ea typeface="Lato"/>
              <a:cs typeface="Lato"/>
              <a:sym typeface="Lato"/>
            </a:endParaRPr>
          </a:p>
        </p:txBody>
      </p:sp>
      <p:sp>
        <p:nvSpPr>
          <p:cNvPr id="511" name="Google Shape;511;p40"/>
          <p:cNvSpPr txBox="1"/>
          <p:nvPr/>
        </p:nvSpPr>
        <p:spPr>
          <a:xfrm>
            <a:off x="7050600" y="602600"/>
            <a:ext cx="2017800" cy="652200"/>
          </a:xfrm>
          <a:prstGeom prst="rect">
            <a:avLst/>
          </a:prstGeom>
          <a:noFill/>
          <a:ln>
            <a:noFill/>
          </a:ln>
        </p:spPr>
        <p:txBody>
          <a:bodyPr anchorCtr="0" anchor="t" bIns="91425" lIns="91425" spcFirstLastPara="1" rIns="91425" wrap="square" tIns="91425">
            <a:noAutofit/>
          </a:bodyPr>
          <a:lstStyle/>
          <a:p>
            <a:pPr indent="-279400" lvl="0" marL="457200" rtl="0" algn="l">
              <a:spcBef>
                <a:spcPts val="0"/>
              </a:spcBef>
              <a:spcAft>
                <a:spcPts val="0"/>
              </a:spcAft>
              <a:buSzPts val="800"/>
              <a:buFont typeface="Lato"/>
              <a:buChar char="●"/>
            </a:pPr>
            <a:r>
              <a:rPr lang="en" sz="800">
                <a:latin typeface="Lato"/>
                <a:ea typeface="Lato"/>
                <a:cs typeface="Lato"/>
                <a:sym typeface="Lato"/>
              </a:rPr>
              <a:t>New people</a:t>
            </a:r>
            <a:endParaRPr sz="800">
              <a:latin typeface="Lato"/>
              <a:ea typeface="Lato"/>
              <a:cs typeface="Lato"/>
              <a:sym typeface="Lato"/>
            </a:endParaRPr>
          </a:p>
          <a:p>
            <a:pPr indent="-279400" lvl="0" marL="457200" rtl="0" algn="l">
              <a:spcBef>
                <a:spcPts val="0"/>
              </a:spcBef>
              <a:spcAft>
                <a:spcPts val="0"/>
              </a:spcAft>
              <a:buSzPts val="800"/>
              <a:buFont typeface="Lato"/>
              <a:buChar char="●"/>
            </a:pPr>
            <a:r>
              <a:rPr lang="en" sz="800">
                <a:highlight>
                  <a:srgbClr val="C9DAF8"/>
                </a:highlight>
                <a:latin typeface="Lato"/>
                <a:ea typeface="Lato"/>
                <a:cs typeface="Lato"/>
                <a:sym typeface="Lato"/>
              </a:rPr>
              <a:t>Regular people who are doing great research work</a:t>
            </a:r>
            <a:endParaRPr>
              <a:highlight>
                <a:srgbClr val="C9DAF8"/>
              </a:highlight>
            </a:endParaRPr>
          </a:p>
        </p:txBody>
      </p:sp>
      <p:sp>
        <p:nvSpPr>
          <p:cNvPr id="512" name="Google Shape;512;p40"/>
          <p:cNvSpPr txBox="1"/>
          <p:nvPr/>
        </p:nvSpPr>
        <p:spPr>
          <a:xfrm>
            <a:off x="7050600" y="1436163"/>
            <a:ext cx="2017800" cy="652200"/>
          </a:xfrm>
          <a:prstGeom prst="rect">
            <a:avLst/>
          </a:prstGeom>
          <a:noFill/>
          <a:ln>
            <a:noFill/>
          </a:ln>
        </p:spPr>
        <p:txBody>
          <a:bodyPr anchorCtr="0" anchor="t" bIns="91425" lIns="91425" spcFirstLastPara="1" rIns="91425" wrap="square" tIns="91425">
            <a:noAutofit/>
          </a:bodyPr>
          <a:lstStyle/>
          <a:p>
            <a:pPr indent="-279400" lvl="0" marL="457200" rtl="0" algn="l">
              <a:spcBef>
                <a:spcPts val="0"/>
              </a:spcBef>
              <a:spcAft>
                <a:spcPts val="0"/>
              </a:spcAft>
              <a:buSzPts val="800"/>
              <a:buFont typeface="Lato"/>
              <a:buChar char="●"/>
            </a:pPr>
            <a:r>
              <a:rPr lang="en" sz="800">
                <a:highlight>
                  <a:srgbClr val="C9DAF8"/>
                </a:highlight>
                <a:latin typeface="Lato"/>
                <a:ea typeface="Lato"/>
                <a:cs typeface="Lato"/>
                <a:sym typeface="Lato"/>
              </a:rPr>
              <a:t>Multidisciplinary</a:t>
            </a:r>
            <a:endParaRPr sz="800">
              <a:highlight>
                <a:srgbClr val="C9DAF8"/>
              </a:highlight>
              <a:latin typeface="Lato"/>
              <a:ea typeface="Lato"/>
              <a:cs typeface="Lato"/>
              <a:sym typeface="Lato"/>
            </a:endParaRPr>
          </a:p>
          <a:p>
            <a:pPr indent="-279400" lvl="0" marL="457200" rtl="0" algn="l">
              <a:spcBef>
                <a:spcPts val="0"/>
              </a:spcBef>
              <a:spcAft>
                <a:spcPts val="0"/>
              </a:spcAft>
              <a:buSzPts val="800"/>
              <a:buFont typeface="Lato"/>
              <a:buChar char="●"/>
            </a:pPr>
            <a:r>
              <a:rPr lang="en" sz="800">
                <a:latin typeface="Lato"/>
                <a:ea typeface="Lato"/>
                <a:cs typeface="Lato"/>
                <a:sym typeface="Lato"/>
              </a:rPr>
              <a:t>Specific names</a:t>
            </a:r>
            <a:endParaRPr sz="800">
              <a:latin typeface="Lato"/>
              <a:ea typeface="Lato"/>
              <a:cs typeface="Lato"/>
              <a:sym typeface="Lato"/>
            </a:endParaRPr>
          </a:p>
        </p:txBody>
      </p:sp>
      <p:sp>
        <p:nvSpPr>
          <p:cNvPr id="513" name="Google Shape;513;p40"/>
          <p:cNvSpPr txBox="1"/>
          <p:nvPr/>
        </p:nvSpPr>
        <p:spPr>
          <a:xfrm>
            <a:off x="7050600" y="2333288"/>
            <a:ext cx="2017800" cy="652200"/>
          </a:xfrm>
          <a:prstGeom prst="rect">
            <a:avLst/>
          </a:prstGeom>
          <a:noFill/>
          <a:ln>
            <a:noFill/>
          </a:ln>
        </p:spPr>
        <p:txBody>
          <a:bodyPr anchorCtr="0" anchor="t" bIns="91425" lIns="91425" spcFirstLastPara="1" rIns="91425" wrap="square" tIns="91425">
            <a:noAutofit/>
          </a:bodyPr>
          <a:lstStyle/>
          <a:p>
            <a:pPr indent="-279400" lvl="0" marL="457200" rtl="0" algn="l">
              <a:spcBef>
                <a:spcPts val="0"/>
              </a:spcBef>
              <a:spcAft>
                <a:spcPts val="0"/>
              </a:spcAft>
              <a:buSzPts val="800"/>
              <a:buFont typeface="Lato"/>
              <a:buChar char="●"/>
            </a:pPr>
            <a:r>
              <a:rPr lang="en" sz="800">
                <a:highlight>
                  <a:srgbClr val="C9DAF8"/>
                </a:highlight>
                <a:latin typeface="Lato"/>
                <a:ea typeface="Lato"/>
                <a:cs typeface="Lato"/>
                <a:sym typeface="Lato"/>
              </a:rPr>
              <a:t>Large organizations</a:t>
            </a:r>
            <a:endParaRPr sz="800">
              <a:highlight>
                <a:srgbClr val="C9DAF8"/>
              </a:highlight>
              <a:latin typeface="Lato"/>
              <a:ea typeface="Lato"/>
              <a:cs typeface="Lato"/>
              <a:sym typeface="Lato"/>
            </a:endParaRPr>
          </a:p>
          <a:p>
            <a:pPr indent="-279400" lvl="0" marL="457200" rtl="0" algn="l">
              <a:spcBef>
                <a:spcPts val="0"/>
              </a:spcBef>
              <a:spcAft>
                <a:spcPts val="0"/>
              </a:spcAft>
              <a:buSzPts val="800"/>
              <a:buFont typeface="Lato"/>
              <a:buChar char="●"/>
            </a:pPr>
            <a:r>
              <a:rPr lang="en" sz="800">
                <a:highlight>
                  <a:srgbClr val="C9DAF8"/>
                </a:highlight>
                <a:latin typeface="Lato"/>
                <a:ea typeface="Lato"/>
                <a:cs typeface="Lato"/>
                <a:sym typeface="Lato"/>
              </a:rPr>
              <a:t>Multidisciplinary</a:t>
            </a:r>
            <a:endParaRPr sz="800">
              <a:highlight>
                <a:srgbClr val="C9DAF8"/>
              </a:highlight>
              <a:latin typeface="Lato"/>
              <a:ea typeface="Lato"/>
              <a:cs typeface="Lato"/>
              <a:sym typeface="Lato"/>
            </a:endParaRPr>
          </a:p>
          <a:p>
            <a:pPr indent="0" lvl="0" marL="0" rtl="0" algn="l">
              <a:spcBef>
                <a:spcPts val="0"/>
              </a:spcBef>
              <a:spcAft>
                <a:spcPts val="0"/>
              </a:spcAft>
              <a:buNone/>
            </a:pPr>
            <a:r>
              <a:t/>
            </a:r>
            <a:endParaRPr sz="800">
              <a:latin typeface="Lato"/>
              <a:ea typeface="Lato"/>
              <a:cs typeface="Lato"/>
              <a:sym typeface="Lato"/>
            </a:endParaRPr>
          </a:p>
        </p:txBody>
      </p:sp>
      <p:sp>
        <p:nvSpPr>
          <p:cNvPr id="514" name="Google Shape;514;p40"/>
          <p:cNvSpPr txBox="1"/>
          <p:nvPr/>
        </p:nvSpPr>
        <p:spPr>
          <a:xfrm>
            <a:off x="7050600" y="3246500"/>
            <a:ext cx="2017800" cy="652200"/>
          </a:xfrm>
          <a:prstGeom prst="rect">
            <a:avLst/>
          </a:prstGeom>
          <a:noFill/>
          <a:ln>
            <a:noFill/>
          </a:ln>
        </p:spPr>
        <p:txBody>
          <a:bodyPr anchorCtr="0" anchor="t" bIns="91425" lIns="91425" spcFirstLastPara="1" rIns="91425" wrap="square" tIns="91425">
            <a:noAutofit/>
          </a:bodyPr>
          <a:lstStyle/>
          <a:p>
            <a:pPr indent="-279400" lvl="0" marL="457200" rtl="0" algn="l">
              <a:spcBef>
                <a:spcPts val="0"/>
              </a:spcBef>
              <a:spcAft>
                <a:spcPts val="0"/>
              </a:spcAft>
              <a:buSzPts val="800"/>
              <a:buFont typeface="Lato"/>
              <a:buChar char="●"/>
            </a:pPr>
            <a:r>
              <a:rPr lang="en" sz="800">
                <a:highlight>
                  <a:srgbClr val="C9DAF8"/>
                </a:highlight>
                <a:latin typeface="Lato"/>
                <a:ea typeface="Lato"/>
                <a:cs typeface="Lato"/>
                <a:sym typeface="Lato"/>
              </a:rPr>
              <a:t>Researchers in corp.  roles</a:t>
            </a:r>
            <a:endParaRPr sz="800">
              <a:highlight>
                <a:srgbClr val="C9DAF8"/>
              </a:highlight>
              <a:latin typeface="Lato"/>
              <a:ea typeface="Lato"/>
              <a:cs typeface="Lato"/>
              <a:sym typeface="Lato"/>
            </a:endParaRPr>
          </a:p>
          <a:p>
            <a:pPr indent="-279400" lvl="0" marL="457200" rtl="0" algn="l">
              <a:spcBef>
                <a:spcPts val="0"/>
              </a:spcBef>
              <a:spcAft>
                <a:spcPts val="0"/>
              </a:spcAft>
              <a:buSzPts val="800"/>
              <a:buFont typeface="Lato"/>
              <a:buChar char="●"/>
            </a:pPr>
            <a:r>
              <a:rPr lang="en" sz="800">
                <a:latin typeface="Lato"/>
                <a:ea typeface="Lato"/>
                <a:cs typeface="Lato"/>
                <a:sym typeface="Lato"/>
              </a:rPr>
              <a:t>Company executives</a:t>
            </a:r>
            <a:endParaRPr sz="800">
              <a:latin typeface="Lato"/>
              <a:ea typeface="Lato"/>
              <a:cs typeface="Lato"/>
              <a:sym typeface="Lato"/>
            </a:endParaRPr>
          </a:p>
          <a:p>
            <a:pPr indent="-279400" lvl="0" marL="457200" rtl="0" algn="l">
              <a:spcBef>
                <a:spcPts val="0"/>
              </a:spcBef>
              <a:spcAft>
                <a:spcPts val="0"/>
              </a:spcAft>
              <a:buSzPts val="800"/>
              <a:buFont typeface="Lato"/>
              <a:buChar char="●"/>
            </a:pPr>
            <a:r>
              <a:rPr lang="en" sz="800">
                <a:highlight>
                  <a:srgbClr val="C9DAF8"/>
                </a:highlight>
                <a:latin typeface="Lato"/>
                <a:ea typeface="Lato"/>
                <a:cs typeface="Lato"/>
                <a:sym typeface="Lato"/>
              </a:rPr>
              <a:t>Not Facebook, Apple, Google, ect.</a:t>
            </a:r>
            <a:endParaRPr sz="800">
              <a:highlight>
                <a:srgbClr val="C9DAF8"/>
              </a:highlight>
              <a:latin typeface="Lato"/>
              <a:ea typeface="Lato"/>
              <a:cs typeface="Lato"/>
              <a:sym typeface="Lato"/>
            </a:endParaRPr>
          </a:p>
          <a:p>
            <a:pPr indent="0" lvl="0" marL="0" rtl="0" algn="l">
              <a:spcBef>
                <a:spcPts val="0"/>
              </a:spcBef>
              <a:spcAft>
                <a:spcPts val="0"/>
              </a:spcAft>
              <a:buNone/>
            </a:pPr>
            <a:r>
              <a:t/>
            </a:r>
            <a:endParaRPr sz="800">
              <a:latin typeface="Lato"/>
              <a:ea typeface="Lato"/>
              <a:cs typeface="Lato"/>
              <a:sym typeface="Lato"/>
            </a:endParaRPr>
          </a:p>
          <a:p>
            <a:pPr indent="0" lvl="0" marL="0" rtl="0" algn="l">
              <a:spcBef>
                <a:spcPts val="0"/>
              </a:spcBef>
              <a:spcAft>
                <a:spcPts val="0"/>
              </a:spcAft>
              <a:buNone/>
            </a:pPr>
            <a:r>
              <a:t/>
            </a:r>
            <a:endParaRPr sz="800">
              <a:latin typeface="Lato"/>
              <a:ea typeface="Lato"/>
              <a:cs typeface="Lato"/>
              <a:sym typeface="Lato"/>
            </a:endParaRPr>
          </a:p>
        </p:txBody>
      </p:sp>
      <p:sp>
        <p:nvSpPr>
          <p:cNvPr id="515" name="Google Shape;515;p40"/>
          <p:cNvSpPr txBox="1"/>
          <p:nvPr/>
        </p:nvSpPr>
        <p:spPr>
          <a:xfrm>
            <a:off x="7050600" y="4138300"/>
            <a:ext cx="2017800" cy="652200"/>
          </a:xfrm>
          <a:prstGeom prst="rect">
            <a:avLst/>
          </a:prstGeom>
          <a:noFill/>
          <a:ln>
            <a:noFill/>
          </a:ln>
        </p:spPr>
        <p:txBody>
          <a:bodyPr anchorCtr="0" anchor="t" bIns="91425" lIns="91425" spcFirstLastPara="1" rIns="91425" wrap="square" tIns="91425">
            <a:noAutofit/>
          </a:bodyPr>
          <a:lstStyle/>
          <a:p>
            <a:pPr indent="-279400" lvl="0" marL="457200" rtl="0" algn="l">
              <a:spcBef>
                <a:spcPts val="0"/>
              </a:spcBef>
              <a:spcAft>
                <a:spcPts val="0"/>
              </a:spcAft>
              <a:buSzPts val="800"/>
              <a:buFont typeface="Lato"/>
              <a:buChar char="●"/>
            </a:pPr>
            <a:r>
              <a:rPr lang="en" sz="800">
                <a:highlight>
                  <a:srgbClr val="C9DAF8"/>
                </a:highlight>
                <a:latin typeface="Lato"/>
                <a:ea typeface="Lato"/>
                <a:cs typeface="Lato"/>
                <a:sym typeface="Lato"/>
              </a:rPr>
              <a:t>Researchers in industries other than tech</a:t>
            </a:r>
            <a:endParaRPr sz="800">
              <a:highlight>
                <a:srgbClr val="C9DAF8"/>
              </a:highlight>
              <a:latin typeface="Lato"/>
              <a:ea typeface="Lato"/>
              <a:cs typeface="Lato"/>
              <a:sym typeface="Lato"/>
            </a:endParaRPr>
          </a:p>
          <a:p>
            <a:pPr indent="-279400" lvl="0" marL="457200" rtl="0" algn="l">
              <a:spcBef>
                <a:spcPts val="0"/>
              </a:spcBef>
              <a:spcAft>
                <a:spcPts val="0"/>
              </a:spcAft>
              <a:buSzPts val="800"/>
              <a:buFont typeface="Lato"/>
              <a:buChar char="●"/>
            </a:pPr>
            <a:r>
              <a:rPr lang="en" sz="800">
                <a:latin typeface="Lato"/>
                <a:ea typeface="Lato"/>
                <a:cs typeface="Lato"/>
                <a:sym typeface="Lato"/>
              </a:rPr>
              <a:t>Academic researchers</a:t>
            </a:r>
            <a:endParaRPr sz="800">
              <a:latin typeface="Lato"/>
              <a:ea typeface="Lato"/>
              <a:cs typeface="Lato"/>
              <a:sym typeface="Lato"/>
            </a:endParaRPr>
          </a:p>
          <a:p>
            <a:pPr indent="-279400" lvl="0" marL="457200" rtl="0" algn="l">
              <a:spcBef>
                <a:spcPts val="0"/>
              </a:spcBef>
              <a:spcAft>
                <a:spcPts val="0"/>
              </a:spcAft>
              <a:buSzPts val="800"/>
              <a:buFont typeface="Lato"/>
              <a:buChar char="●"/>
            </a:pPr>
            <a:r>
              <a:rPr lang="en" sz="800">
                <a:highlight>
                  <a:srgbClr val="C9DAF8"/>
                </a:highlight>
                <a:latin typeface="Lato"/>
                <a:ea typeface="Lato"/>
                <a:cs typeface="Lato"/>
                <a:sym typeface="Lato"/>
              </a:rPr>
              <a:t>Examples of research  including details of the end-to-end process</a:t>
            </a:r>
            <a:endParaRPr sz="800">
              <a:highlight>
                <a:srgbClr val="C9DAF8"/>
              </a:highlight>
              <a:latin typeface="Lato"/>
              <a:ea typeface="Lato"/>
              <a:cs typeface="Lato"/>
              <a:sym typeface="Lato"/>
            </a:endParaRPr>
          </a:p>
        </p:txBody>
      </p:sp>
      <p:sp>
        <p:nvSpPr>
          <p:cNvPr id="516" name="Google Shape;516;p40"/>
          <p:cNvSpPr txBox="1"/>
          <p:nvPr/>
        </p:nvSpPr>
        <p:spPr>
          <a:xfrm>
            <a:off x="1071300" y="-38000"/>
            <a:ext cx="955800" cy="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highlight>
                  <a:srgbClr val="00FF00"/>
                </a:highlight>
                <a:latin typeface="Lato"/>
                <a:ea typeface="Lato"/>
                <a:cs typeface="Lato"/>
                <a:sym typeface="Lato"/>
              </a:rPr>
              <a:t>5 Personas</a:t>
            </a:r>
            <a:endParaRPr sz="700">
              <a:highlight>
                <a:srgbClr val="00FF00"/>
              </a:highlight>
              <a:latin typeface="Lato"/>
              <a:ea typeface="Lato"/>
              <a:cs typeface="Lato"/>
              <a:sym typeface="Lato"/>
            </a:endParaRPr>
          </a:p>
          <a:p>
            <a:pPr indent="0" lvl="0" marL="0" rtl="0" algn="l">
              <a:spcBef>
                <a:spcPts val="0"/>
              </a:spcBef>
              <a:spcAft>
                <a:spcPts val="0"/>
              </a:spcAft>
              <a:buNone/>
            </a:pPr>
            <a:r>
              <a:rPr lang="en" sz="700">
                <a:highlight>
                  <a:srgbClr val="93C47D"/>
                </a:highlight>
                <a:latin typeface="Lato"/>
                <a:ea typeface="Lato"/>
                <a:cs typeface="Lato"/>
                <a:sym typeface="Lato"/>
              </a:rPr>
              <a:t>4 Personas</a:t>
            </a:r>
            <a:endParaRPr sz="700">
              <a:highlight>
                <a:srgbClr val="93C47D"/>
              </a:highlight>
              <a:latin typeface="Lato"/>
              <a:ea typeface="Lato"/>
              <a:cs typeface="Lato"/>
              <a:sym typeface="Lato"/>
            </a:endParaRPr>
          </a:p>
          <a:p>
            <a:pPr indent="0" lvl="0" marL="0" rtl="0" algn="l">
              <a:spcBef>
                <a:spcPts val="0"/>
              </a:spcBef>
              <a:spcAft>
                <a:spcPts val="0"/>
              </a:spcAft>
              <a:buNone/>
            </a:pPr>
            <a:r>
              <a:rPr lang="en" sz="700">
                <a:highlight>
                  <a:srgbClr val="FFE599"/>
                </a:highlight>
                <a:latin typeface="Lato"/>
                <a:ea typeface="Lato"/>
                <a:cs typeface="Lato"/>
                <a:sym typeface="Lato"/>
              </a:rPr>
              <a:t>3 Personas</a:t>
            </a:r>
            <a:endParaRPr sz="700">
              <a:highlight>
                <a:srgbClr val="FFE599"/>
              </a:highlight>
              <a:latin typeface="Lato"/>
              <a:ea typeface="Lato"/>
              <a:cs typeface="Lato"/>
              <a:sym typeface="Lato"/>
            </a:endParaRPr>
          </a:p>
          <a:p>
            <a:pPr indent="0" lvl="0" marL="0" rtl="0" algn="l">
              <a:spcBef>
                <a:spcPts val="0"/>
              </a:spcBef>
              <a:spcAft>
                <a:spcPts val="0"/>
              </a:spcAft>
              <a:buNone/>
            </a:pPr>
            <a:r>
              <a:rPr lang="en" sz="700">
                <a:highlight>
                  <a:srgbClr val="C9DAF8"/>
                </a:highlight>
                <a:latin typeface="Lato"/>
                <a:ea typeface="Lato"/>
                <a:cs typeface="Lato"/>
                <a:sym typeface="Lato"/>
              </a:rPr>
              <a:t>2 Personas</a:t>
            </a:r>
            <a:endParaRPr sz="700">
              <a:latin typeface="Lato"/>
              <a:ea typeface="Lato"/>
              <a:cs typeface="Lato"/>
              <a:sym typeface="Lato"/>
            </a:endParaRPr>
          </a:p>
        </p:txBody>
      </p:sp>
      <p:sp>
        <p:nvSpPr>
          <p:cNvPr id="517" name="Google Shape;517;p40"/>
          <p:cNvSpPr txBox="1"/>
          <p:nvPr/>
        </p:nvSpPr>
        <p:spPr>
          <a:xfrm>
            <a:off x="372600" y="40575"/>
            <a:ext cx="698700" cy="3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KEY</a:t>
            </a:r>
            <a:endParaRPr b="1">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Google Shape;522;p41"/>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now?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n" sz="1600">
                <a:solidFill>
                  <a:srgbClr val="000000"/>
                </a:solidFill>
              </a:rPr>
              <a:t>Why did we research researchers?</a:t>
            </a:r>
            <a:endParaRPr sz="1600">
              <a:solidFill>
                <a:srgbClr val="000000"/>
              </a:solidFill>
            </a:endParaRPr>
          </a:p>
          <a:p>
            <a:pPr indent="-330200" lvl="0" marL="457200" marR="0" rtl="0" algn="l">
              <a:lnSpc>
                <a:spcPct val="115000"/>
              </a:lnSpc>
              <a:spcBef>
                <a:spcPts val="0"/>
              </a:spcBef>
              <a:spcAft>
                <a:spcPts val="0"/>
              </a:spcAft>
              <a:buClr>
                <a:srgbClr val="000000"/>
              </a:buClr>
              <a:buSzPts val="1600"/>
              <a:buFont typeface="Lato"/>
              <a:buChar char="●"/>
            </a:pPr>
            <a:r>
              <a:rPr lang="en" sz="1600">
                <a:solidFill>
                  <a:srgbClr val="000000"/>
                </a:solidFill>
              </a:rPr>
              <a:t>What did we learn from our survey?</a:t>
            </a:r>
            <a:endParaRPr sz="1600">
              <a:solidFill>
                <a:srgbClr val="000000"/>
              </a:solidFill>
            </a:endParaRPr>
          </a:p>
          <a:p>
            <a:pPr indent="-330200" lvl="0" marL="457200" marR="0" rtl="0" algn="l">
              <a:lnSpc>
                <a:spcPct val="115000"/>
              </a:lnSpc>
              <a:spcBef>
                <a:spcPts val="0"/>
              </a:spcBef>
              <a:spcAft>
                <a:spcPts val="0"/>
              </a:spcAft>
              <a:buClr>
                <a:srgbClr val="000000"/>
              </a:buClr>
              <a:buSzPts val="1600"/>
              <a:buFont typeface="Lato"/>
              <a:buChar char="●"/>
            </a:pPr>
            <a:r>
              <a:rPr lang="en" sz="1600">
                <a:solidFill>
                  <a:srgbClr val="000000"/>
                </a:solidFill>
              </a:rPr>
              <a:t>How did we derive personas from our data?</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What personas emerged?</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What’s next?</a:t>
            </a:r>
            <a:endParaRPr sz="160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sp>
        <p:nvSpPr>
          <p:cNvPr id="527" name="Google Shape;527;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a:t>
            </a:r>
            <a:r>
              <a:rPr lang="en"/>
              <a:t> Steps</a:t>
            </a:r>
            <a:endParaRPr/>
          </a:p>
        </p:txBody>
      </p:sp>
      <p:sp>
        <p:nvSpPr>
          <p:cNvPr id="528" name="Google Shape;528;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n" sz="1600">
                <a:solidFill>
                  <a:srgbClr val="000000"/>
                </a:solidFill>
              </a:rPr>
              <a:t>The first Advancing Research Conference will be held March 30-April 1 in NYC </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We have a </a:t>
            </a:r>
            <a:r>
              <a:rPr lang="en" sz="1600" u="sng">
                <a:solidFill>
                  <a:srgbClr val="000000"/>
                </a:solidFill>
                <a:hlinkClick r:id="rId3"/>
              </a:rPr>
              <a:t>call for proposals</a:t>
            </a:r>
            <a:r>
              <a:rPr lang="en" sz="1600">
                <a:solidFill>
                  <a:srgbClr val="000000"/>
                </a:solidFill>
              </a:rPr>
              <a:t> open until 9/29</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We want to hear ideas from speakers of all experience levels</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We will be prioritizing voices from underrepresented communities</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We will be paying our speakers and covering hotel and travel</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We will be providing content and speaker coaching for each speaker</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Keep up/participate: join the </a:t>
            </a:r>
            <a:r>
              <a:rPr lang="en" sz="1600" u="sng">
                <a:solidFill>
                  <a:schemeClr val="hlink"/>
                </a:solidFill>
                <a:hlinkClick r:id="rId4"/>
              </a:rPr>
              <a:t>Advancing Research community</a:t>
            </a:r>
            <a:endParaRPr sz="16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did we research researchers?</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There are more people doing research than ever before. </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Research teams are getting larger. </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Researchers are getting their seat at the table. </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There are more non-professionals doing research than ever before. </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Research is entering a post-tribal phase.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Insights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Insights Across Quant &amp; Qual</a:t>
            </a:r>
            <a:endParaRPr/>
          </a:p>
        </p:txBody>
      </p:sp>
      <p:sp>
        <p:nvSpPr>
          <p:cNvPr id="117" name="Google Shape;117;p18"/>
          <p:cNvSpPr txBox="1"/>
          <p:nvPr>
            <p:ph idx="2" type="body"/>
          </p:nvPr>
        </p:nvSpPr>
        <p:spPr>
          <a:xfrm>
            <a:off x="4585450" y="371075"/>
            <a:ext cx="4535100" cy="30255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We are designing this conference for a primarily UX audience.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They want to hear from researchers from outside UX</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Organization size doesn’t impact content.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highlight>
                  <a:srgbClr val="FFFF00"/>
                </a:highlight>
                <a:latin typeface="Arial"/>
                <a:ea typeface="Arial"/>
                <a:cs typeface="Arial"/>
                <a:sym typeface="Arial"/>
              </a:rPr>
              <a:t>Methods aren’t all they are looking for. </a:t>
            </a:r>
            <a:endParaRPr b="1" sz="1100">
              <a:solidFill>
                <a:srgbClr val="000000"/>
              </a:solidFill>
              <a:highlight>
                <a:srgbClr val="FFFF00"/>
              </a:highlight>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highlight>
                  <a:srgbClr val="FFFF00"/>
                </a:highlight>
                <a:latin typeface="Arial"/>
                <a:ea typeface="Arial"/>
                <a:cs typeface="Arial"/>
                <a:sym typeface="Arial"/>
              </a:rPr>
              <a:t>There is whitespace in the UX world for a conference about research. </a:t>
            </a:r>
            <a:endParaRPr b="1" sz="1100">
              <a:solidFill>
                <a:srgbClr val="000000"/>
              </a:solidFill>
              <a:highlight>
                <a:srgbClr val="FFFF00"/>
              </a:highlight>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Our audience is boots on the ground doing research.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Our audience is fairly senior in research.</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UX Designers &amp; UX Researchers share research responsibility.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Our respondents attend events far less frequently then they read or watch videos.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Our respondents value their network.</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When we looked at respondents by likelihood and frequency for conference attendance, some clear segments emerged.</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There are five types of people we should be designing this conference for</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highlight>
                  <a:srgbClr val="FFFF00"/>
                </a:highlight>
                <a:latin typeface="Arial"/>
                <a:ea typeface="Arial"/>
                <a:cs typeface="Arial"/>
                <a:sym typeface="Arial"/>
              </a:rPr>
              <a:t>Our audience vastly prefers small to medium-sized events.</a:t>
            </a:r>
            <a:endParaRPr b="1" sz="1100">
              <a:solidFill>
                <a:srgbClr val="000000"/>
              </a:solidFill>
              <a:highlight>
                <a:srgbClr val="FFFF00"/>
              </a:highlight>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We now know what’s most important, and to who.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They come for the content, not as much for the socialization.</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100">
                <a:solidFill>
                  <a:srgbClr val="000000"/>
                </a:solidFill>
                <a:highlight>
                  <a:srgbClr val="FFFF00"/>
                </a:highlight>
                <a:latin typeface="Arial"/>
                <a:ea typeface="Arial"/>
                <a:cs typeface="Arial"/>
                <a:sym typeface="Arial"/>
              </a:rPr>
              <a:t>Insights Expanded on in Presentation </a:t>
            </a:r>
            <a:endParaRPr b="1" sz="1100">
              <a:highlight>
                <a:srgbClr val="FFFF00"/>
              </a:highlight>
            </a:endParaRPr>
          </a:p>
        </p:txBody>
      </p:sp>
      <p:sp>
        <p:nvSpPr>
          <p:cNvPr id="118" name="Google Shape;118;p18"/>
          <p:cNvSpPr txBox="1"/>
          <p:nvPr/>
        </p:nvSpPr>
        <p:spPr>
          <a:xfrm>
            <a:off x="7504325" y="4572625"/>
            <a:ext cx="1572300" cy="2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Full Insights Report </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nvSpPr>
        <p:spPr>
          <a:xfrm>
            <a:off x="7238725" y="0"/>
            <a:ext cx="1905300" cy="51435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a:ea typeface="Raleway"/>
                <a:cs typeface="Raleway"/>
                <a:sym typeface="Raleway"/>
              </a:rPr>
              <a:t>Methods are only a small part of what this audience wants out of a conference about research.</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p>
            <a:pPr indent="-292100" lvl="0" marL="457200" rtl="0" algn="l">
              <a:spcBef>
                <a:spcPts val="0"/>
              </a:spcBef>
              <a:spcAft>
                <a:spcPts val="0"/>
              </a:spcAft>
              <a:buSzPts val="1000"/>
              <a:buFont typeface="Raleway"/>
              <a:buChar char="●"/>
            </a:pPr>
            <a:r>
              <a:rPr lang="en" sz="1000">
                <a:latin typeface="Raleway"/>
                <a:ea typeface="Raleway"/>
                <a:cs typeface="Raleway"/>
                <a:sym typeface="Raleway"/>
              </a:rPr>
              <a:t>There isn’t a huge delta between what people are currently using in terms of methods and what they are looking to explore further</a:t>
            </a:r>
            <a:endParaRPr sz="1000">
              <a:latin typeface="Raleway"/>
              <a:ea typeface="Raleway"/>
              <a:cs typeface="Raleway"/>
              <a:sym typeface="Raleway"/>
            </a:endParaRPr>
          </a:p>
          <a:p>
            <a:pPr indent="-292100" lvl="0" marL="457200" rtl="0" algn="l">
              <a:spcBef>
                <a:spcPts val="0"/>
              </a:spcBef>
              <a:spcAft>
                <a:spcPts val="0"/>
              </a:spcAft>
              <a:buSzPts val="1000"/>
              <a:buFont typeface="Raleway"/>
              <a:buChar char="●"/>
            </a:pPr>
            <a:r>
              <a:rPr lang="en" sz="1000">
                <a:latin typeface="Raleway"/>
                <a:ea typeface="Raleway"/>
                <a:cs typeface="Raleway"/>
                <a:sym typeface="Raleway"/>
              </a:rPr>
              <a:t>Of the types of subjects of interest they had for a research conference, only a small percentage were related to methods</a:t>
            </a:r>
            <a:endParaRPr sz="1000">
              <a:latin typeface="Raleway"/>
              <a:ea typeface="Raleway"/>
              <a:cs typeface="Raleway"/>
              <a:sym typeface="Raleway"/>
            </a:endParaRPr>
          </a:p>
          <a:p>
            <a:pPr indent="0" lvl="0" marL="0" marR="0" rtl="0" algn="l">
              <a:lnSpc>
                <a:spcPct val="100000"/>
              </a:lnSpc>
              <a:spcBef>
                <a:spcPts val="0"/>
              </a:spcBef>
              <a:spcAft>
                <a:spcPts val="0"/>
              </a:spcAft>
              <a:buNone/>
            </a:pPr>
            <a:r>
              <a:t/>
            </a:r>
            <a:endParaRPr sz="1000">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p:txBody>
      </p:sp>
      <p:pic>
        <p:nvPicPr>
          <p:cNvPr id="124" name="Google Shape;124;p19" title="Chart"/>
          <p:cNvPicPr preferRelativeResize="0"/>
          <p:nvPr/>
        </p:nvPicPr>
        <p:blipFill>
          <a:blip r:embed="rId3">
            <a:alphaModFix/>
          </a:blip>
          <a:stretch>
            <a:fillRect/>
          </a:stretch>
        </p:blipFill>
        <p:spPr>
          <a:xfrm>
            <a:off x="152400" y="290625"/>
            <a:ext cx="3943224" cy="4409839"/>
          </a:xfrm>
          <a:prstGeom prst="rect">
            <a:avLst/>
          </a:prstGeom>
          <a:noFill/>
          <a:ln>
            <a:noFill/>
          </a:ln>
        </p:spPr>
      </p:pic>
      <p:pic>
        <p:nvPicPr>
          <p:cNvPr id="125" name="Google Shape;125;p19"/>
          <p:cNvPicPr preferRelativeResize="0"/>
          <p:nvPr/>
        </p:nvPicPr>
        <p:blipFill>
          <a:blip r:embed="rId4">
            <a:alphaModFix/>
          </a:blip>
          <a:stretch>
            <a:fillRect/>
          </a:stretch>
        </p:blipFill>
        <p:spPr>
          <a:xfrm>
            <a:off x="4171824" y="228600"/>
            <a:ext cx="2838300" cy="4397887"/>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id="130" name="Google Shape;130;p20"/>
          <p:cNvPicPr preferRelativeResize="0"/>
          <p:nvPr/>
        </p:nvPicPr>
        <p:blipFill>
          <a:blip r:embed="rId3">
            <a:alphaModFix/>
          </a:blip>
          <a:stretch>
            <a:fillRect/>
          </a:stretch>
        </p:blipFill>
        <p:spPr>
          <a:xfrm>
            <a:off x="411825" y="138050"/>
            <a:ext cx="6451599" cy="4838700"/>
          </a:xfrm>
          <a:prstGeom prst="rect">
            <a:avLst/>
          </a:prstGeom>
          <a:noFill/>
          <a:ln>
            <a:noFill/>
          </a:ln>
        </p:spPr>
      </p:pic>
      <p:sp>
        <p:nvSpPr>
          <p:cNvPr id="131" name="Google Shape;131;p20"/>
          <p:cNvSpPr txBox="1"/>
          <p:nvPr/>
        </p:nvSpPr>
        <p:spPr>
          <a:xfrm>
            <a:off x="7170300" y="0"/>
            <a:ext cx="1973700" cy="51435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a:ea typeface="Raleway"/>
                <a:cs typeface="Raleway"/>
                <a:sym typeface="Raleway"/>
              </a:rPr>
              <a:t>Many of our potential audience have never been to a conference dedicated to research</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p>
            <a:pPr indent="-292100" lvl="0" marL="457200" rtl="0" algn="l">
              <a:spcBef>
                <a:spcPts val="0"/>
              </a:spcBef>
              <a:spcAft>
                <a:spcPts val="0"/>
              </a:spcAft>
              <a:buSzPts val="1000"/>
              <a:buFont typeface="Raleway"/>
              <a:buChar char="●"/>
            </a:pPr>
            <a:r>
              <a:rPr lang="en" sz="1000">
                <a:latin typeface="Raleway"/>
                <a:ea typeface="Raleway"/>
                <a:cs typeface="Raleway"/>
                <a:sym typeface="Raleway"/>
              </a:rPr>
              <a:t>Local meetups like CHI and UXPA are some of the most common research focused events for our respondents</a:t>
            </a:r>
            <a:endParaRPr sz="1000">
              <a:latin typeface="Raleway"/>
              <a:ea typeface="Raleway"/>
              <a:cs typeface="Raleway"/>
              <a:sym typeface="Raleway"/>
            </a:endParaRPr>
          </a:p>
          <a:p>
            <a:pPr indent="-292100" lvl="0" marL="457200" rtl="0" algn="l">
              <a:spcBef>
                <a:spcPts val="0"/>
              </a:spcBef>
              <a:spcAft>
                <a:spcPts val="0"/>
              </a:spcAft>
              <a:buSzPts val="1000"/>
              <a:buFont typeface="Raleway"/>
              <a:buChar char="●"/>
            </a:pPr>
            <a:r>
              <a:rPr lang="en" sz="1000">
                <a:latin typeface="Raleway"/>
                <a:ea typeface="Raleway"/>
                <a:cs typeface="Raleway"/>
                <a:sym typeface="Raleway"/>
              </a:rPr>
              <a:t>None was the most popular answer to the question “What (if any) events have you attended on the subject of research in the past few years?”</a:t>
            </a:r>
            <a:endParaRPr sz="1000">
              <a:latin typeface="Raleway"/>
              <a:ea typeface="Raleway"/>
              <a:cs typeface="Raleway"/>
              <a:sym typeface="Raleway"/>
            </a:endParaRPr>
          </a:p>
          <a:p>
            <a:pPr indent="-292100" lvl="0" marL="457200" rtl="0" algn="l">
              <a:spcBef>
                <a:spcPts val="0"/>
              </a:spcBef>
              <a:spcAft>
                <a:spcPts val="0"/>
              </a:spcAft>
              <a:buSzPts val="1000"/>
              <a:buFont typeface="Raleway"/>
              <a:buChar char="●"/>
            </a:pPr>
            <a:r>
              <a:rPr lang="en" sz="1000">
                <a:latin typeface="Raleway"/>
                <a:ea typeface="Raleway"/>
                <a:cs typeface="Raleway"/>
                <a:sym typeface="Raleway"/>
              </a:rPr>
              <a:t>Strive and EPIC</a:t>
            </a:r>
            <a:r>
              <a:rPr lang="en" sz="1000">
                <a:latin typeface="Raleway"/>
                <a:ea typeface="Raleway"/>
                <a:cs typeface="Raleway"/>
                <a:sym typeface="Raleway"/>
              </a:rPr>
              <a:t> were the most common research conferences that were mentioned by name</a:t>
            </a:r>
            <a:endParaRPr sz="1000">
              <a:latin typeface="Raleway"/>
              <a:ea typeface="Raleway"/>
              <a:cs typeface="Raleway"/>
              <a:sym typeface="Raleway"/>
            </a:endParaRPr>
          </a:p>
          <a:p>
            <a:pPr indent="-292100" lvl="0" marL="457200" rtl="0" algn="l">
              <a:spcBef>
                <a:spcPts val="0"/>
              </a:spcBef>
              <a:spcAft>
                <a:spcPts val="0"/>
              </a:spcAft>
              <a:buSzPts val="1000"/>
              <a:buFont typeface="Raleway"/>
              <a:buChar char="●"/>
            </a:pPr>
            <a:r>
              <a:rPr lang="en" sz="1000">
                <a:latin typeface="Raleway"/>
                <a:ea typeface="Raleway"/>
                <a:cs typeface="Raleway"/>
                <a:sym typeface="Raleway"/>
              </a:rPr>
              <a:t>UXPA was also mentioned a lot but in many cases it was referring to local UXPA events</a:t>
            </a:r>
            <a:endParaRPr sz="1000">
              <a:latin typeface="Raleway"/>
              <a:ea typeface="Raleway"/>
              <a:cs typeface="Raleway"/>
              <a:sym typeface="Raleway"/>
            </a:endParaRPr>
          </a:p>
          <a:p>
            <a:pPr indent="0" lvl="0" marL="0" marR="0" rtl="0" algn="l">
              <a:lnSpc>
                <a:spcPct val="100000"/>
              </a:lnSpc>
              <a:spcBef>
                <a:spcPts val="0"/>
              </a:spcBef>
              <a:spcAft>
                <a:spcPts val="0"/>
              </a:spcAft>
              <a:buNone/>
            </a:pPr>
            <a:r>
              <a:t/>
            </a:r>
            <a:endParaRPr sz="1000">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pic>
        <p:nvPicPr>
          <p:cNvPr id="136" name="Google Shape;136;p21" title="Chart"/>
          <p:cNvPicPr preferRelativeResize="0"/>
          <p:nvPr/>
        </p:nvPicPr>
        <p:blipFill>
          <a:blip r:embed="rId3">
            <a:alphaModFix/>
          </a:blip>
          <a:stretch>
            <a:fillRect/>
          </a:stretch>
        </p:blipFill>
        <p:spPr>
          <a:xfrm>
            <a:off x="226500" y="659863"/>
            <a:ext cx="6183999" cy="3820340"/>
          </a:xfrm>
          <a:prstGeom prst="rect">
            <a:avLst/>
          </a:prstGeom>
          <a:noFill/>
          <a:ln>
            <a:noFill/>
          </a:ln>
        </p:spPr>
      </p:pic>
      <p:sp>
        <p:nvSpPr>
          <p:cNvPr id="137" name="Google Shape;137;p21"/>
          <p:cNvSpPr txBox="1"/>
          <p:nvPr/>
        </p:nvSpPr>
        <p:spPr>
          <a:xfrm>
            <a:off x="7137375" y="0"/>
            <a:ext cx="2006700" cy="51435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a:ea typeface="Raleway"/>
                <a:cs typeface="Raleway"/>
                <a:sym typeface="Raleway"/>
              </a:rPr>
              <a:t>This audience is most comfortable at a range of small to medium events</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p>
            <a:pPr indent="-292100" lvl="0" marL="457200" marR="0" rtl="0" algn="l">
              <a:lnSpc>
                <a:spcPct val="100000"/>
              </a:lnSpc>
              <a:spcBef>
                <a:spcPts val="0"/>
              </a:spcBef>
              <a:spcAft>
                <a:spcPts val="0"/>
              </a:spcAft>
              <a:buSzPts val="1000"/>
              <a:buFont typeface="Raleway"/>
              <a:buChar char="●"/>
            </a:pPr>
            <a:r>
              <a:rPr lang="en" sz="1000">
                <a:latin typeface="Raleway"/>
                <a:ea typeface="Raleway"/>
                <a:cs typeface="Raleway"/>
                <a:sym typeface="Raleway"/>
              </a:rPr>
              <a:t>Small Conferences (less than 300 people) took the top preference, trailed by retreats/workshops and Mid Size conferences</a:t>
            </a:r>
            <a:endParaRPr sz="1000">
              <a:latin typeface="Raleway"/>
              <a:ea typeface="Raleway"/>
              <a:cs typeface="Raleway"/>
              <a:sym typeface="Raleway"/>
            </a:endParaRPr>
          </a:p>
          <a:p>
            <a:pPr indent="-292100" lvl="0" marL="457200" marR="0" rtl="0" algn="l">
              <a:lnSpc>
                <a:spcPct val="100000"/>
              </a:lnSpc>
              <a:spcBef>
                <a:spcPts val="0"/>
              </a:spcBef>
              <a:spcAft>
                <a:spcPts val="0"/>
              </a:spcAft>
              <a:buSzPts val="1000"/>
              <a:buFont typeface="Raleway"/>
              <a:buChar char="●"/>
            </a:pPr>
            <a:r>
              <a:rPr lang="en" sz="1000">
                <a:latin typeface="Raleway"/>
                <a:ea typeface="Raleway"/>
                <a:cs typeface="Raleway"/>
                <a:sym typeface="Raleway"/>
              </a:rPr>
              <a:t>Large conferences of 500+ was the least preferable of the formats proposed</a:t>
            </a:r>
            <a:endParaRPr sz="1000">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