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8" name="Google Shape;188;p28"/>
          <p:cNvGrpSpPr/>
          <p:nvPr/>
        </p:nvGrpSpPr>
        <p:grpSpPr>
          <a:xfrm>
            <a:off x="9547634" y="0"/>
            <a:ext cx="2695933" cy="6858000"/>
            <a:chOff x="7160725" y="0"/>
            <a:chExt cx="2021950" cy="5143500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7160725" y="0"/>
              <a:ext cx="2021950" cy="5143500"/>
              <a:chOff x="7160725" y="0"/>
              <a:chExt cx="2021950" cy="5143500"/>
            </a:xfrm>
          </p:grpSpPr>
          <p:sp>
            <p:nvSpPr>
              <p:cNvPr id="190" name="Google Shape;190;p28"/>
              <p:cNvSpPr/>
              <p:nvPr/>
            </p:nvSpPr>
            <p:spPr>
              <a:xfrm>
                <a:off x="7195175" y="0"/>
                <a:ext cx="19875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97F"/>
                  </a:solidFill>
                </a:endParaRPr>
              </a:p>
            </p:txBody>
          </p:sp>
          <p:sp>
            <p:nvSpPr>
              <p:cNvPr id="191" name="Google Shape;191;p28"/>
              <p:cNvSpPr txBox="1"/>
              <p:nvPr/>
            </p:nvSpPr>
            <p:spPr>
              <a:xfrm>
                <a:off x="7305275" y="1806425"/>
                <a:ext cx="18060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sz="13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Job Titles</a:t>
                </a:r>
                <a:endParaRPr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</a:pPr>
                <a:endParaRPr sz="13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2" name="Google Shape;192;p28"/>
              <p:cNvSpPr txBox="1"/>
              <p:nvPr/>
            </p:nvSpPr>
            <p:spPr>
              <a:xfrm>
                <a:off x="8124450" y="76300"/>
                <a:ext cx="10581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68%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academically trained in research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3" name="Google Shape;193;p28" title="Chart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92525" y="168823"/>
                <a:ext cx="994500" cy="613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28" title="Chart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60725" y="874212"/>
                <a:ext cx="1058101" cy="65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8"/>
              <p:cNvSpPr txBox="1"/>
              <p:nvPr/>
            </p:nvSpPr>
            <p:spPr>
              <a:xfrm>
                <a:off x="8124575" y="861100"/>
                <a:ext cx="10122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70%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currently work in large orgs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6" name="Google Shape;196;p28" title="Chart"/>
              <p:cNvPicPr preferRelativeResize="0"/>
              <p:nvPr/>
            </p:nvPicPr>
            <p:blipFill rotWithShape="1">
              <a:blip r:embed="rId5">
                <a:alphaModFix/>
              </a:blip>
              <a:srcRect l="23757"/>
              <a:stretch/>
            </p:blipFill>
            <p:spPr>
              <a:xfrm>
                <a:off x="7375775" y="2047000"/>
                <a:ext cx="1608600" cy="11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28"/>
              <p:cNvSpPr txBox="1"/>
              <p:nvPr/>
            </p:nvSpPr>
            <p:spPr>
              <a:xfrm>
                <a:off x="7371700" y="2163100"/>
                <a:ext cx="1303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37%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8" name="Google Shape;198;p28"/>
              <p:cNvSpPr txBox="1"/>
              <p:nvPr/>
            </p:nvSpPr>
            <p:spPr>
              <a:xfrm>
                <a:off x="7371700" y="2460750"/>
                <a:ext cx="14238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Senior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32%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28"/>
              <p:cNvSpPr txBox="1"/>
              <p:nvPr/>
            </p:nvSpPr>
            <p:spPr>
              <a:xfrm>
                <a:off x="7371700" y="2779325"/>
                <a:ext cx="101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Manager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29%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28"/>
              <p:cNvSpPr txBox="1"/>
              <p:nvPr/>
            </p:nvSpPr>
            <p:spPr>
              <a:xfrm>
                <a:off x="7340863" y="321535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Speaker Name Recognition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1" name="Google Shape;201;p28"/>
              <p:cNvSpPr txBox="1"/>
              <p:nvPr/>
            </p:nvSpPr>
            <p:spPr>
              <a:xfrm>
                <a:off x="7340863" y="3665275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Diversity of Speakers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2" name="Google Shape;202;p28"/>
              <p:cNvSpPr txBox="1"/>
              <p:nvPr/>
            </p:nvSpPr>
            <p:spPr>
              <a:xfrm>
                <a:off x="7340863" y="411520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Networking Opportunities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cxnSp>
            <p:nvCxnSpPr>
              <p:cNvPr id="203" name="Google Shape;203;p28"/>
              <p:cNvCxnSpPr/>
              <p:nvPr/>
            </p:nvCxnSpPr>
            <p:spPr>
              <a:xfrm>
                <a:off x="7383800" y="4750875"/>
                <a:ext cx="160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4" name="Google Shape;204;p28"/>
              <p:cNvSpPr txBox="1"/>
              <p:nvPr/>
            </p:nvSpPr>
            <p:spPr>
              <a:xfrm>
                <a:off x="7292500" y="4750875"/>
                <a:ext cx="1579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Not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28"/>
              <p:cNvSpPr txBox="1"/>
              <p:nvPr/>
            </p:nvSpPr>
            <p:spPr>
              <a:xfrm>
                <a:off x="8180825" y="4750875"/>
                <a:ext cx="8613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Very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6" name="Google Shape;206;p28"/>
              <p:cNvCxnSpPr/>
              <p:nvPr/>
            </p:nvCxnSpPr>
            <p:spPr>
              <a:xfrm>
                <a:off x="7237050" y="31818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8"/>
              <p:cNvCxnSpPr/>
              <p:nvPr/>
            </p:nvCxnSpPr>
            <p:spPr>
              <a:xfrm>
                <a:off x="7232075" y="176617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8" name="Google Shape;208;p28" title="Chart"/>
            <p:cNvPicPr preferRelativeResize="0"/>
            <p:nvPr/>
          </p:nvPicPr>
          <p:blipFill rotWithShape="1">
            <a:blip r:embed="rId6">
              <a:alphaModFix/>
            </a:blip>
            <a:srcRect l="23471" b="16212"/>
            <a:stretch/>
          </p:blipFill>
          <p:spPr>
            <a:xfrm>
              <a:off x="7382713" y="3198450"/>
              <a:ext cx="1647525" cy="16234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475061" y="0"/>
            <a:ext cx="2743023" cy="6858000"/>
            <a:chOff x="7070420" y="-10350"/>
            <a:chExt cx="2057267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0"/>
            <p:cNvSpPr txBox="1"/>
            <p:nvPr/>
          </p:nvSpPr>
          <p:spPr>
            <a:xfrm>
              <a:off x="8069588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63%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8069713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58%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7286000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7286000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7286000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30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5612" y="192633"/>
              <a:ext cx="955875" cy="58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70420" y="849163"/>
              <a:ext cx="1058130" cy="6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7310649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0"/>
            <p:cNvSpPr txBox="1"/>
            <p:nvPr/>
          </p:nvSpPr>
          <p:spPr>
            <a:xfrm>
              <a:off x="7225875" y="215140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34%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7243975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16%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7243975" y="24601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</a:t>
              </a:r>
              <a:r>
                <a:rPr lang="en" sz="8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8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18%</a:t>
              </a:r>
              <a:endParaRPr sz="8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5" name="Google Shape;245;p30" title="Chart"/>
            <p:cNvPicPr preferRelativeResize="0"/>
            <p:nvPr/>
          </p:nvPicPr>
          <p:blipFill rotWithShape="1">
            <a:blip r:embed="rId6">
              <a:alphaModFix/>
            </a:blip>
            <a:srcRect l="23447" b="23553"/>
            <a:stretch/>
          </p:blipFill>
          <p:spPr>
            <a:xfrm>
              <a:off x="7339725" y="3168650"/>
              <a:ext cx="1647525" cy="1482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10034" y="-13800"/>
            <a:ext cx="2681967" cy="6858000"/>
            <a:chOff x="461125" y="-10350"/>
            <a:chExt cx="2011475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1414375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71%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1414500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43%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630788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630788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630788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69" name="Google Shape;269;p32"/>
            <p:cNvCxnSpPr/>
            <p:nvPr/>
          </p:nvCxnSpPr>
          <p:spPr>
            <a:xfrm>
              <a:off x="673725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32"/>
            <p:cNvSpPr txBox="1"/>
            <p:nvPr/>
          </p:nvSpPr>
          <p:spPr>
            <a:xfrm>
              <a:off x="582425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470750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74" name="Google Shape;274;p32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525" y="192624"/>
              <a:ext cx="955892" cy="5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2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125" y="863331"/>
              <a:ext cx="1012200" cy="624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2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665698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2"/>
            <p:cNvSpPr txBox="1"/>
            <p:nvPr/>
          </p:nvSpPr>
          <p:spPr>
            <a:xfrm>
              <a:off x="630788" y="215275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630788" y="2450400"/>
              <a:ext cx="14238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 29%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794550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0" name="Google Shape;280;p32" title="Chart"/>
            <p:cNvPicPr preferRelativeResize="0"/>
            <p:nvPr/>
          </p:nvPicPr>
          <p:blipFill rotWithShape="1">
            <a:blip r:embed="rId6">
              <a:alphaModFix/>
            </a:blip>
            <a:srcRect l="23611" b="23640"/>
            <a:stretch/>
          </p:blipFill>
          <p:spPr>
            <a:xfrm>
              <a:off x="684500" y="3174300"/>
              <a:ext cx="1647549" cy="14821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5167" y="-13800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10780100" y="87933"/>
            <a:ext cx="14108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academically trained in research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0780267" y="1134333"/>
            <a:ext cx="1349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currently work in small orgs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9735317" y="42733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Speaker Name Recognition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9735317" y="48732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Diversity of Speakers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9735317" y="54731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Networking Opportunities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307" name="Google Shape;307;p34"/>
          <p:cNvCxnSpPr/>
          <p:nvPr/>
        </p:nvCxnSpPr>
        <p:spPr>
          <a:xfrm>
            <a:off x="9792567" y="63207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4"/>
          <p:cNvSpPr txBox="1"/>
          <p:nvPr/>
        </p:nvSpPr>
        <p:spPr>
          <a:xfrm>
            <a:off x="9670833" y="6320700"/>
            <a:ext cx="2105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10855267" y="63207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451" y="256834"/>
            <a:ext cx="1326000" cy="81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434" y="1145125"/>
            <a:ext cx="1410833" cy="8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 title="Chart"/>
          <p:cNvPicPr preferRelativeResize="0"/>
          <p:nvPr/>
        </p:nvPicPr>
        <p:blipFill rotWithShape="1">
          <a:blip r:embed="rId5">
            <a:alphaModFix/>
          </a:blip>
          <a:srcRect l="22330"/>
          <a:stretch/>
        </p:blipFill>
        <p:spPr>
          <a:xfrm>
            <a:off x="9782630" y="2734533"/>
            <a:ext cx="1349599" cy="10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9756751" y="2868533"/>
            <a:ext cx="17376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Executive 55%</a:t>
            </a:r>
            <a:endParaRPr sz="9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9780884" y="3280233"/>
            <a:ext cx="18012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Consultant 45%</a:t>
            </a:r>
            <a:endParaRPr sz="80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34" title="Chart"/>
          <p:cNvPicPr preferRelativeResize="0"/>
          <p:nvPr/>
        </p:nvPicPr>
        <p:blipFill rotWithShape="1">
          <a:blip r:embed="rId6">
            <a:alphaModFix/>
          </a:blip>
          <a:srcRect l="24525" t="12262" r="3083" b="24626"/>
          <a:stretch/>
        </p:blipFill>
        <p:spPr>
          <a:xfrm>
            <a:off x="9748356" y="4535518"/>
            <a:ext cx="2194560" cy="1674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28834" y="-13800"/>
            <a:ext cx="2673900" cy="6858000"/>
            <a:chOff x="7092050" y="-10350"/>
            <a:chExt cx="2005425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36"/>
            <p:cNvSpPr txBox="1"/>
            <p:nvPr/>
          </p:nvSpPr>
          <p:spPr>
            <a:xfrm>
              <a:off x="8039250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75%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36"/>
            <p:cNvSpPr txBox="1"/>
            <p:nvPr/>
          </p:nvSpPr>
          <p:spPr>
            <a:xfrm>
              <a:off x="8039375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50%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medium orgs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36"/>
            <p:cNvSpPr txBox="1"/>
            <p:nvPr/>
          </p:nvSpPr>
          <p:spPr>
            <a:xfrm>
              <a:off x="7255663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341" name="Google Shape;341;p36"/>
            <p:cNvSpPr txBox="1"/>
            <p:nvPr/>
          </p:nvSpPr>
          <p:spPr>
            <a:xfrm>
              <a:off x="7255663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342" name="Google Shape;342;p36"/>
            <p:cNvSpPr txBox="1"/>
            <p:nvPr/>
          </p:nvSpPr>
          <p:spPr>
            <a:xfrm>
              <a:off x="7255663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343" name="Google Shape;343;p36"/>
            <p:cNvCxnSpPr/>
            <p:nvPr/>
          </p:nvCxnSpPr>
          <p:spPr>
            <a:xfrm>
              <a:off x="7298600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Google Shape;344;p36"/>
            <p:cNvSpPr txBox="1"/>
            <p:nvPr/>
          </p:nvSpPr>
          <p:spPr>
            <a:xfrm>
              <a:off x="7207300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36"/>
            <p:cNvSpPr txBox="1"/>
            <p:nvPr/>
          </p:nvSpPr>
          <p:spPr>
            <a:xfrm>
              <a:off x="8095625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348" name="Google Shape;348;p36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92050" y="159683"/>
              <a:ext cx="1058125" cy="652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6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15013" y="865250"/>
              <a:ext cx="1012200" cy="624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6" title="Chart"/>
            <p:cNvPicPr preferRelativeResize="0"/>
            <p:nvPr/>
          </p:nvPicPr>
          <p:blipFill rotWithShape="1">
            <a:blip r:embed="rId5">
              <a:alphaModFix/>
            </a:blip>
            <a:srcRect l="23844"/>
            <a:stretch/>
          </p:blipFill>
          <p:spPr>
            <a:xfrm>
              <a:off x="7280125" y="2026250"/>
              <a:ext cx="1423800" cy="1154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6"/>
            <p:cNvSpPr txBox="1"/>
            <p:nvPr/>
          </p:nvSpPr>
          <p:spPr>
            <a:xfrm>
              <a:off x="7286500" y="215275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25%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2" name="Google Shape;352;p36"/>
            <p:cNvSpPr txBox="1"/>
            <p:nvPr/>
          </p:nvSpPr>
          <p:spPr>
            <a:xfrm>
              <a:off x="7286500" y="2450400"/>
              <a:ext cx="14238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Strategist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13%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36"/>
            <p:cNvSpPr txBox="1"/>
            <p:nvPr/>
          </p:nvSpPr>
          <p:spPr>
            <a:xfrm>
              <a:off x="7286500" y="2768975"/>
              <a:ext cx="1012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IA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13%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354" name="Google Shape;354;p36" title="Chart"/>
          <p:cNvPicPr preferRelativeResize="0"/>
          <p:nvPr/>
        </p:nvPicPr>
        <p:blipFill rotWithShape="1">
          <a:blip r:embed="rId6">
            <a:alphaModFix/>
          </a:blip>
          <a:srcRect l="23230" r="3115" b="25656"/>
          <a:stretch/>
        </p:blipFill>
        <p:spPr>
          <a:xfrm>
            <a:off x="9831611" y="4241239"/>
            <a:ext cx="2081432" cy="1890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</a:t>
            </a:r>
            <a:r>
              <a:rPr lang="en-US"/>
              <a:t>, video,  </a:t>
            </a:r>
            <a:r>
              <a:rPr lang="en-US" dirty="0"/>
              <a:t>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1091</Words>
  <Application>Microsoft Macintosh PowerPoint</Application>
  <PresentationFormat>Widescreen</PresentationFormat>
  <Paragraphs>314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Black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24</cp:revision>
  <dcterms:created xsi:type="dcterms:W3CDTF">2020-01-21T22:10:17Z</dcterms:created>
  <dcterms:modified xsi:type="dcterms:W3CDTF">2020-01-23T03:14:49Z</dcterms:modified>
</cp:coreProperties>
</file>