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71" r:id="rId3"/>
    <p:sldId id="273" r:id="rId4"/>
    <p:sldId id="275" r:id="rId5"/>
    <p:sldId id="277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1"/>
    <p:restoredTop sz="96208"/>
  </p:normalViewPr>
  <p:slideViewPr>
    <p:cSldViewPr snapToGrid="0" snapToObjects="1">
      <p:cViewPr>
        <p:scale>
          <a:sx n="100" d="100"/>
          <a:sy n="100" d="100"/>
        </p:scale>
        <p:origin x="-73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b65b59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b65b59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74EA7"/>
                </a:solidFill>
              </a:rPr>
              <a:t>TRISH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a1317e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a1317e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important factors in the side bar, n = 61 (1 had no answer)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8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a1317e3c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a1317e3c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58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a1317e3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a1317e3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5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Creating user personas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8"/>
          <p:cNvGrpSpPr/>
          <p:nvPr/>
        </p:nvGrpSpPr>
        <p:grpSpPr>
          <a:xfrm>
            <a:off x="9593569" y="0"/>
            <a:ext cx="2650000" cy="6857998"/>
            <a:chOff x="7195175" y="121671"/>
            <a:chExt cx="1987500" cy="5143500"/>
          </a:xfrm>
          <a:solidFill>
            <a:schemeClr val="lt2"/>
          </a:solidFill>
        </p:grpSpPr>
        <p:sp>
          <p:nvSpPr>
            <p:cNvPr id="190" name="Google Shape;190;p28"/>
            <p:cNvSpPr/>
            <p:nvPr/>
          </p:nvSpPr>
          <p:spPr>
            <a:xfrm>
              <a:off x="7195175" y="121671"/>
              <a:ext cx="19875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7305275" y="1540955"/>
              <a:ext cx="1806000" cy="545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06" name="Google Shape;206;p28"/>
            <p:cNvCxnSpPr/>
            <p:nvPr/>
          </p:nvCxnSpPr>
          <p:spPr>
            <a:xfrm>
              <a:off x="7237050" y="3447291"/>
              <a:ext cx="1896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8"/>
            <p:cNvCxnSpPr/>
            <p:nvPr/>
          </p:nvCxnSpPr>
          <p:spPr>
            <a:xfrm>
              <a:off x="7232075" y="1589196"/>
              <a:ext cx="1896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9" name="Google Shape;179;p28"/>
          <p:cNvSpPr txBox="1"/>
          <p:nvPr/>
        </p:nvSpPr>
        <p:spPr>
          <a:xfrm>
            <a:off x="144767" y="1485533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3744833" y="1485533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AI/data science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Case studies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technology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592700" y="1548566"/>
            <a:ext cx="2864000" cy="294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"I feel that the "techniques" side is covered across a range of conferences. I feel like there are less conferences that focus on the strategic (and possibly ops) side of research.”</a:t>
            </a: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r>
              <a:rPr lang="en-US" sz="1400" dirty="0">
                <a:solidFill>
                  <a:srgbClr val="00297F"/>
                </a:solidFill>
              </a:rPr>
              <a:t>”More events for experienced practitioners.”</a:t>
            </a:r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400" i="1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8"/>
          <p:cNvSpPr txBox="1"/>
          <p:nvPr/>
        </p:nvSpPr>
        <p:spPr>
          <a:xfrm>
            <a:off x="167433" y="3990600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Long-talk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722233" y="3990600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people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Regular people who are doing great research work</a:t>
            </a:r>
            <a:endParaRPr sz="1333" dirty="0">
              <a:solidFill>
                <a:srgbClr val="00297F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592700" y="3935033"/>
            <a:ext cx="2864000" cy="2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500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692150" indent="-276225">
              <a:buSzPct val="110000"/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 </a:t>
            </a:r>
          </a:p>
          <a:p>
            <a:pPr marL="692150" indent="-276225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44766" y="227500"/>
            <a:ext cx="9445101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Very Experienced Researchers &amp; Designers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733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experienced in conducting research.</a:t>
            </a:r>
            <a:endParaRPr sz="1733"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cxnSp>
        <p:nvCxnSpPr>
          <p:cNvPr id="36" name="Google Shape;234;p30">
            <a:extLst>
              <a:ext uri="{FF2B5EF4-FFF2-40B4-BE49-F238E27FC236}">
                <a16:creationId xmlns:a16="http://schemas.microsoft.com/office/drawing/2014/main" id="{C20D94B8-3EE7-854A-8806-23F7BE63B70A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35;p30">
            <a:extLst>
              <a:ext uri="{FF2B5EF4-FFF2-40B4-BE49-F238E27FC236}">
                <a16:creationId xmlns:a16="http://schemas.microsoft.com/office/drawing/2014/main" id="{1734B4D7-5EF3-8B49-ACDB-F94C4EFAB0D4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236;p30">
            <a:extLst>
              <a:ext uri="{FF2B5EF4-FFF2-40B4-BE49-F238E27FC236}">
                <a16:creationId xmlns:a16="http://schemas.microsoft.com/office/drawing/2014/main" id="{42492933-741E-6B46-8C9B-6F1C51D84300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5AE5ED4-9632-3C41-B81A-E5F88B180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83" t="13916" r="14505" b="17796"/>
          <a:stretch/>
        </p:blipFill>
        <p:spPr>
          <a:xfrm>
            <a:off x="9649402" y="243900"/>
            <a:ext cx="2498967" cy="164847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C2A7A9-0A25-EE4A-AA99-D22884A28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560" y="2156220"/>
            <a:ext cx="3621024" cy="241401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0440C0-8A03-EA42-9DFE-256556D1D9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16" t="14687" r="13300" b="21055"/>
          <a:stretch/>
        </p:blipFill>
        <p:spPr>
          <a:xfrm>
            <a:off x="9570968" y="4697946"/>
            <a:ext cx="2621031" cy="15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9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44766" y="227500"/>
            <a:ext cx="93913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Somewhat Experienced Researchers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with mid level experience conducting research in a variety of methods in organizations of all sizes. 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643233" y="1485533"/>
            <a:ext cx="26724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Mixed methods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Leading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Product development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Steve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Portigal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Jared Spool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Google &amp; Facebook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I'm looking to learn from professionals, not people trying to break in</a:t>
            </a:r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.”</a:t>
            </a:r>
          </a:p>
          <a:p>
            <a:pPr marL="76198" algn="ctr"/>
            <a:endParaRPr lang="en" sz="1600" i="1" dirty="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r>
              <a:rPr lang="en-US" sz="1400" i="1" dirty="0">
                <a:solidFill>
                  <a:srgbClr val="00297F"/>
                </a:solidFill>
                <a:latin typeface="Lato"/>
              </a:rPr>
              <a:t>“[not] only focusing on companies with big dedicated research teams”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30"/>
          <p:cNvGrpSpPr/>
          <p:nvPr/>
        </p:nvGrpSpPr>
        <p:grpSpPr>
          <a:xfrm>
            <a:off x="9552351" y="0"/>
            <a:ext cx="2650000" cy="6858000"/>
            <a:chOff x="7128388" y="-10350"/>
            <a:chExt cx="1987500" cy="5143500"/>
          </a:xfrm>
        </p:grpSpPr>
        <p:sp>
          <p:nvSpPr>
            <p:cNvPr id="227" name="Google Shape;227;p30"/>
            <p:cNvSpPr/>
            <p:nvPr/>
          </p:nvSpPr>
          <p:spPr>
            <a:xfrm>
              <a:off x="7128388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7250413" y="1395540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4" name="Google Shape;234;p30"/>
            <p:cNvCxnSpPr/>
            <p:nvPr/>
          </p:nvCxnSpPr>
          <p:spPr>
            <a:xfrm>
              <a:off x="7328938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" name="Google Shape;235;p30"/>
            <p:cNvSpPr txBox="1"/>
            <p:nvPr/>
          </p:nvSpPr>
          <p:spPr>
            <a:xfrm>
              <a:off x="7237638" y="4740524"/>
              <a:ext cx="1579200" cy="392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8125962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 Important</a:t>
              </a:r>
              <a:endParaRPr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7" name="Google Shape;237;p30"/>
            <p:cNvCxnSpPr/>
            <p:nvPr/>
          </p:nvCxnSpPr>
          <p:spPr>
            <a:xfrm>
              <a:off x="7182188" y="3315780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/>
            <p:nvPr/>
          </p:nvCxnSpPr>
          <p:spPr>
            <a:xfrm>
              <a:off x="7178741" y="1443546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D9B1C2F-B05F-1B44-AFD9-4371EE488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6" t="13891" r="13300" b="21846"/>
          <a:stretch/>
        </p:blipFill>
        <p:spPr>
          <a:xfrm>
            <a:off x="9663998" y="243900"/>
            <a:ext cx="2528001" cy="1551309"/>
          </a:xfrm>
          <a:prstGeom prst="rect">
            <a:avLst/>
          </a:prstGeom>
        </p:spPr>
      </p:pic>
      <p:pic>
        <p:nvPicPr>
          <p:cNvPr id="9" name="Picture 8" descr="A picture containing screenshot, bird, tree&#10;&#10;Description automatically generated">
            <a:extLst>
              <a:ext uri="{FF2B5EF4-FFF2-40B4-BE49-F238E27FC236}">
                <a16:creationId xmlns:a16="http://schemas.microsoft.com/office/drawing/2014/main" id="{DE9FCB2B-F17A-5A43-9A7A-698DFCA3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560" y="2157984"/>
            <a:ext cx="3621024" cy="241401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551042-4C88-F849-A7DB-BA096E6536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56" t="9469" r="10849" b="20259"/>
          <a:stretch/>
        </p:blipFill>
        <p:spPr>
          <a:xfrm>
            <a:off x="9619488" y="4572000"/>
            <a:ext cx="2661251" cy="16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/>
        </p:nvSpPr>
        <p:spPr>
          <a:xfrm>
            <a:off x="144766" y="227500"/>
            <a:ext cx="93970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Less Experienced Researchers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not as experienced in conducting research.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587233" y="1485533"/>
            <a:ext cx="2682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Mixed method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Practical application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Planning execution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Kate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Towsey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Erika Hall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  <a:sym typeface="Merriweather"/>
              </a:rPr>
              <a:t>I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nclude marginalized people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9542001" y="-13800"/>
            <a:ext cx="2650000" cy="6858000"/>
            <a:chOff x="485100" y="-10350"/>
            <a:chExt cx="1987500" cy="5143500"/>
          </a:xfrm>
        </p:grpSpPr>
        <p:sp>
          <p:nvSpPr>
            <p:cNvPr id="262" name="Google Shape;262;p32"/>
            <p:cNvSpPr/>
            <p:nvPr/>
          </p:nvSpPr>
          <p:spPr>
            <a:xfrm>
              <a:off x="485100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595200" y="1405890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2" name="Google Shape;272;p32"/>
            <p:cNvCxnSpPr/>
            <p:nvPr/>
          </p:nvCxnSpPr>
          <p:spPr>
            <a:xfrm>
              <a:off x="526975" y="3326130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2"/>
            <p:cNvCxnSpPr/>
            <p:nvPr/>
          </p:nvCxnSpPr>
          <p:spPr>
            <a:xfrm>
              <a:off x="522641" y="1453896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1" name="Google Shape;281;p32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34;p30">
            <a:extLst>
              <a:ext uri="{FF2B5EF4-FFF2-40B4-BE49-F238E27FC236}">
                <a16:creationId xmlns:a16="http://schemas.microsoft.com/office/drawing/2014/main" id="{6ADFB012-95F8-FE4C-A55D-78D05C9FCF2C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235;p30">
            <a:extLst>
              <a:ext uri="{FF2B5EF4-FFF2-40B4-BE49-F238E27FC236}">
                <a16:creationId xmlns:a16="http://schemas.microsoft.com/office/drawing/2014/main" id="{856BF70D-36CD-594A-8C27-FA7B07D5426B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36;p30">
            <a:extLst>
              <a:ext uri="{FF2B5EF4-FFF2-40B4-BE49-F238E27FC236}">
                <a16:creationId xmlns:a16="http://schemas.microsoft.com/office/drawing/2014/main" id="{814C5985-B060-1A42-AFC2-2812E9770AB0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8F971F5D-1DEF-7D47-8D88-EF15CE6B8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6" t="13212" r="13300" b="21846"/>
          <a:stretch/>
        </p:blipFill>
        <p:spPr>
          <a:xfrm>
            <a:off x="9663998" y="227500"/>
            <a:ext cx="2528001" cy="156771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02E9B-3D14-6B4E-932B-D97A69CFA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560" y="2157984"/>
            <a:ext cx="3621024" cy="241401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479710-75E9-7644-9EA8-3E55FDF38C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86" t="13153" r="13300" b="20258"/>
          <a:stretch/>
        </p:blipFill>
        <p:spPr>
          <a:xfrm>
            <a:off x="9663998" y="4660899"/>
            <a:ext cx="2528002" cy="160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0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144766" y="227500"/>
            <a:ext cx="93646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Design Executives and Consultants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in leadership positions or providing leadership through consulting who are very experienced conducting research and work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44767" y="1485533"/>
            <a:ext cx="3030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333300" y="1485533"/>
            <a:ext cx="3000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Knowledge management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Technology/AI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Industry leaders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Working company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 find it very frustrating to attend a research track at a conference in which only the very basics of research are discussed.”</a:t>
            </a:r>
          </a:p>
          <a:p>
            <a:pPr marL="76198" algn="ctr"/>
            <a:endParaRPr lang="en-US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“Include topics … related to research -- research and transformation, research and biz strategy etc.”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4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4"/>
          <p:cNvCxnSpPr/>
          <p:nvPr/>
        </p:nvCxnSpPr>
        <p:spPr>
          <a:xfrm>
            <a:off x="64056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4"/>
          <p:cNvSpPr/>
          <p:nvPr/>
        </p:nvSpPr>
        <p:spPr>
          <a:xfrm>
            <a:off x="9528833" y="-2"/>
            <a:ext cx="2650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97F"/>
              </a:solidFill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9687867" y="1874520"/>
            <a:ext cx="2408000" cy="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Job Titles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0" name="Google Shape;310;p34"/>
          <p:cNvCxnSpPr/>
          <p:nvPr/>
        </p:nvCxnSpPr>
        <p:spPr>
          <a:xfrm>
            <a:off x="9596900" y="4434840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9590267" y="1938528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34;p30">
            <a:extLst>
              <a:ext uri="{FF2B5EF4-FFF2-40B4-BE49-F238E27FC236}">
                <a16:creationId xmlns:a16="http://schemas.microsoft.com/office/drawing/2014/main" id="{C9DCC4C5-8CD4-6D47-9601-A046D6B18B82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35;p30">
            <a:extLst>
              <a:ext uri="{FF2B5EF4-FFF2-40B4-BE49-F238E27FC236}">
                <a16:creationId xmlns:a16="http://schemas.microsoft.com/office/drawing/2014/main" id="{621A0892-29CE-F14A-AF5B-1D90E46DAEBC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36;p30">
            <a:extLst>
              <a:ext uri="{FF2B5EF4-FFF2-40B4-BE49-F238E27FC236}">
                <a16:creationId xmlns:a16="http://schemas.microsoft.com/office/drawing/2014/main" id="{F45BDC53-824B-4E41-988B-3D1C02B6196A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A screenshot of a tree&#10;&#10;Description automatically generated">
            <a:extLst>
              <a:ext uri="{FF2B5EF4-FFF2-40B4-BE49-F238E27FC236}">
                <a16:creationId xmlns:a16="http://schemas.microsoft.com/office/drawing/2014/main" id="{47AFF098-5E32-0248-BFB8-6262835B8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4" t="13212" r="15152" b="21846"/>
          <a:stretch/>
        </p:blipFill>
        <p:spPr>
          <a:xfrm>
            <a:off x="9578832" y="227500"/>
            <a:ext cx="2546067" cy="15677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B4C114-6127-7449-B215-02A148776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560" y="1865884"/>
            <a:ext cx="3621024" cy="241401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316AF9-407D-4C41-A23D-F77DB6A81F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78" t="13424" r="13300" b="20259"/>
          <a:stretch/>
        </p:blipFill>
        <p:spPr>
          <a:xfrm>
            <a:off x="9649232" y="4667484"/>
            <a:ext cx="2542768" cy="16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Specialist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pursuing a specialty within design who have a mid level experience conducting research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485533"/>
            <a:ext cx="3030800" cy="511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types of sessions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3" y="1485532"/>
            <a:ext cx="2597600" cy="5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research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Analysis techniques - qual data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Sam Ladner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People from different fields, backgrounds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Steve 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Portigal</a:t>
            </a:r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497100" y="1485532"/>
            <a:ext cx="2962400" cy="514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3040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" name="Google Shape;335;p36"/>
          <p:cNvGrpSpPr/>
          <p:nvPr/>
        </p:nvGrpSpPr>
        <p:grpSpPr>
          <a:xfrm>
            <a:off x="9552734" y="-13800"/>
            <a:ext cx="2650000" cy="6858000"/>
            <a:chOff x="7109975" y="-10350"/>
            <a:chExt cx="1987500" cy="5143500"/>
          </a:xfrm>
        </p:grpSpPr>
        <p:sp>
          <p:nvSpPr>
            <p:cNvPr id="336" name="Google Shape;336;p36"/>
            <p:cNvSpPr/>
            <p:nvPr/>
          </p:nvSpPr>
          <p:spPr>
            <a:xfrm>
              <a:off x="7109975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337" name="Google Shape;337;p36"/>
            <p:cNvSpPr txBox="1"/>
            <p:nvPr/>
          </p:nvSpPr>
          <p:spPr>
            <a:xfrm>
              <a:off x="7220075" y="1405890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6" name="Google Shape;346;p36"/>
            <p:cNvCxnSpPr/>
            <p:nvPr/>
          </p:nvCxnSpPr>
          <p:spPr>
            <a:xfrm>
              <a:off x="7151850" y="3326130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6"/>
            <p:cNvCxnSpPr/>
            <p:nvPr/>
          </p:nvCxnSpPr>
          <p:spPr>
            <a:xfrm>
              <a:off x="7146875" y="1453896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" name="Google Shape;234;p30">
            <a:extLst>
              <a:ext uri="{FF2B5EF4-FFF2-40B4-BE49-F238E27FC236}">
                <a16:creationId xmlns:a16="http://schemas.microsoft.com/office/drawing/2014/main" id="{F4FC6E11-8A69-D84D-B67F-A49B335D4EB5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235;p30">
            <a:extLst>
              <a:ext uri="{FF2B5EF4-FFF2-40B4-BE49-F238E27FC236}">
                <a16:creationId xmlns:a16="http://schemas.microsoft.com/office/drawing/2014/main" id="{9C512D30-C9FA-5144-9D74-126C96F563AB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36;p30">
            <a:extLst>
              <a:ext uri="{FF2B5EF4-FFF2-40B4-BE49-F238E27FC236}">
                <a16:creationId xmlns:a16="http://schemas.microsoft.com/office/drawing/2014/main" id="{ED1C4F4C-DDC0-3146-B527-6F4E0985E597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E1D5B84-34EF-E147-9D99-84902A653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4" t="13891" r="13003" b="21846"/>
          <a:stretch/>
        </p:blipFill>
        <p:spPr>
          <a:xfrm>
            <a:off x="9645800" y="243900"/>
            <a:ext cx="2556933" cy="155131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F484D-B22A-BF40-AF93-CC7D16C6A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560" y="2157984"/>
            <a:ext cx="3621024" cy="241401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9998D2-8D0B-1D47-BC1C-EF01CEA671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72" t="13153" r="13300" b="20259"/>
          <a:stretch/>
        </p:blipFill>
        <p:spPr>
          <a:xfrm>
            <a:off x="9601934" y="4660900"/>
            <a:ext cx="2590066" cy="16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reading, video,  colleague</a:t>
            </a:r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924</Words>
  <Application>Microsoft Macintosh PowerPoint</Application>
  <PresentationFormat>Widescreen</PresentationFormat>
  <Paragraphs>255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Merriweather</vt:lpstr>
      <vt:lpstr>Raleway ExtraBold</vt:lpstr>
      <vt:lpstr>Raleway ExtraLight</vt:lpstr>
      <vt:lpstr>Office Theme</vt:lpstr>
      <vt:lpstr>Creating user personas from survey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Dom Pedrotti</cp:lastModifiedBy>
  <cp:revision>37</cp:revision>
  <dcterms:created xsi:type="dcterms:W3CDTF">2020-01-21T22:10:17Z</dcterms:created>
  <dcterms:modified xsi:type="dcterms:W3CDTF">2020-01-24T02:08:21Z</dcterms:modified>
</cp:coreProperties>
</file>