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71" r:id="rId3"/>
    <p:sldId id="273" r:id="rId4"/>
    <p:sldId id="275" r:id="rId5"/>
    <p:sldId id="277" r:id="rId6"/>
    <p:sldId id="279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F"/>
    <a:srgbClr val="0439A5"/>
    <a:srgbClr val="294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 snapToObjects="1">
      <p:cViewPr>
        <p:scale>
          <a:sx n="100" d="100"/>
          <a:sy n="100" d="100"/>
        </p:scale>
        <p:origin x="90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CC2E-2193-EA4F-B860-60348B945EE0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76DB-B869-5249-88B0-522B641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1b65b59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1b65b59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74EA7"/>
                </a:solidFill>
              </a:rPr>
              <a:t>TRISH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8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1a1317e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1a1317e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ROCIO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62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important factors in the side bar, n = 61 (1 had no answer)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38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1a1317e3c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1a1317e3c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ROCIO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28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58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1a1317e3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1a1317e3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651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67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8F23-DB9C-234B-8CA4-F8829AB8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F18B-D215-DB4D-AF73-8A339FC0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81CE-9CA2-BA40-B37C-3D87CB8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2E28-764D-B84F-BFF0-C585B268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127B-FD67-0049-9EDC-0A78DDD3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B21-2D78-214F-8A30-BAE27BD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AF7F-1D93-024D-9C5D-FC43F08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B3AB-56FD-2547-8EC2-672AAAC3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DA00-7067-B24F-B03D-D232A4EA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2E7F-B75D-524F-851D-0C492498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141CD-0916-1840-B075-09A557A9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D4E2-FEE0-444B-A735-09C9C6AF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62C8-1409-2243-888D-53755023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80A2-6D55-FC49-BC2A-06675D9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3246-37F3-A740-A76B-9F94C0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1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4A6-8A1A-3647-BCC6-AA60C245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6F60-4F32-634A-905C-CE16B3C7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92F0-D35B-9543-9DB2-0AB52680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7EED-3C9B-6A49-9EAC-18FEA2F5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5928-DB1E-DD41-9B2C-FE8604E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C48-0237-594F-9892-AF25ECE9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E158-8F4B-9945-8E39-82A29163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FE31-9E1D-BC4A-A6EC-FB2132A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1CD4-4975-9D41-AD73-3F14AB69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D058-EA41-8C4E-A8D7-9A47C135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3CC-65AE-A24E-9EDA-420318CA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45F8-22D6-C643-B799-68060B6D4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4E27-27C2-1947-9C62-B4A66B80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FCDD-DDFC-8F4D-8FCE-10140235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7DC0-8BFE-3B4F-B99B-12F27EB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08B2-6F9B-BB46-88E6-209B03F7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441A-CFDB-B94B-B03E-90484762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B5E4-AB7E-9F4E-B51C-9E41D2FE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BED5-2BC1-F943-90DF-5AE6785C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9517F-9B1B-4F4E-8806-9E8B393A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A36E6-EB0C-0944-8883-71020067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8AFE-F17D-A445-AA2B-F35AA8EE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FA555-E2EC-2E4B-801F-616ACFA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1AC8-C443-BA48-BB53-E2706F74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127-5164-4E4A-A683-D6770E9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5E00-75CC-1B43-B153-FF5C98E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67B51-561F-E94C-944E-52F8D68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6BEE-CEF2-DA4C-B0D6-FB83A235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33320-E2CE-1E47-826D-B65ABB0B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6FA1A-0B23-0048-BA2B-5395EFF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9E36E-A55C-0444-BF57-952BCB2D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71A4-2A32-3A40-B8AC-AE3A20F7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A107-22C6-3C42-91B3-66D6E340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2F9B-001B-FC4A-82B1-37D88A9B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B5EF-DEEA-5D42-8320-53EF76C4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116C-C084-EA48-8F8D-5AEA25A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D16C-0CCE-834B-A005-47B43567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D45-368B-7844-BF7E-C3672976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F80D8-30FD-AB4F-B9B4-96FAACB2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A92C-67B7-AF4F-9335-6B404564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9BF7-771C-6B4E-869E-E57E610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51C9B-7385-8945-A229-D67EC5B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B1BC-3F90-734D-8455-7880764F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B177-D400-5945-917B-0AC7183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96F4-3EE4-2B45-904E-C9F6C6AF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0F7D-02C1-BF4F-AB39-649FF6108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A6FE-0B15-B04C-A88C-21C104D3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28C1-D39E-8449-A5FC-FF0E2447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99E9D-F407-4844-B756-788BE2D0C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 dirty="0"/>
              <a:t>Creating user personas from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41CDA-ADDE-4744-A5A4-AEE769DC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Kevin </a:t>
            </a:r>
            <a:r>
              <a:rPr lang="en-US" dirty="0" err="1"/>
              <a:t>Eliasen</a:t>
            </a:r>
            <a:endParaRPr lang="en-US" dirty="0"/>
          </a:p>
          <a:p>
            <a:r>
              <a:rPr lang="en-US" dirty="0"/>
              <a:t>Fred </a:t>
            </a:r>
            <a:r>
              <a:rPr lang="en-US" dirty="0" err="1"/>
              <a:t>Lambuth</a:t>
            </a:r>
            <a:endParaRPr lang="en-US" dirty="0"/>
          </a:p>
          <a:p>
            <a:r>
              <a:rPr lang="en-US" dirty="0"/>
              <a:t>Sean Oslin</a:t>
            </a:r>
          </a:p>
          <a:p>
            <a:r>
              <a:rPr lang="en-US" dirty="0"/>
              <a:t>Dominic Pedrotti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3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/>
        </p:nvSpPr>
        <p:spPr>
          <a:xfrm>
            <a:off x="144767" y="1485533"/>
            <a:ext cx="32848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of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8"/>
          <p:cNvSpPr txBox="1"/>
          <p:nvPr/>
        </p:nvSpPr>
        <p:spPr>
          <a:xfrm>
            <a:off x="3744833" y="1485533"/>
            <a:ext cx="26500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topics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AI/data science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Case studies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technology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6592700" y="1548566"/>
            <a:ext cx="2864000" cy="294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"I feel that the "techniques" side is covered across a range of conferences. I feel like there are less conferences that focus on the strategic (and possibly ops) side of research.”</a:t>
            </a:r>
          </a:p>
          <a:p>
            <a:pPr marL="76198" algn="ctr"/>
            <a:endParaRPr lang="en-US" sz="1400" i="1" dirty="0">
              <a:solidFill>
                <a:srgbClr val="00297F"/>
              </a:solidFill>
              <a:latin typeface="Lato"/>
            </a:endParaRPr>
          </a:p>
          <a:p>
            <a:pPr marL="76198" algn="ctr"/>
            <a:r>
              <a:rPr lang="en-US" sz="1400" dirty="0">
                <a:solidFill>
                  <a:srgbClr val="00297F"/>
                </a:solidFill>
              </a:rPr>
              <a:t>”More events for experienced practitioners.”</a:t>
            </a:r>
            <a:endParaRPr lang="en-US" sz="1400" i="1" dirty="0">
              <a:solidFill>
                <a:srgbClr val="00297F"/>
              </a:solidFill>
              <a:latin typeface="Lato"/>
            </a:endParaRPr>
          </a:p>
          <a:p>
            <a:pPr marL="76198" algn="ctr"/>
            <a:endParaRPr lang="en-US" sz="1400" i="1" dirty="0">
              <a:solidFill>
                <a:srgbClr val="00297F"/>
              </a:solidFill>
              <a:latin typeface="Lato"/>
              <a:sym typeface="Lato"/>
            </a:endParaRPr>
          </a:p>
          <a:p>
            <a:pPr marL="76198" algn="ctr"/>
            <a:endParaRPr sz="1400" i="1" dirty="0">
              <a:solidFill>
                <a:srgbClr val="00297F"/>
              </a:solidFill>
              <a:latin typeface="Lato"/>
              <a:sym typeface="Lato"/>
            </a:endParaRPr>
          </a:p>
        </p:txBody>
      </p:sp>
      <p:cxnSp>
        <p:nvCxnSpPr>
          <p:cNvPr id="183" name="Google Shape;183;p28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8"/>
          <p:cNvSpPr txBox="1"/>
          <p:nvPr/>
        </p:nvSpPr>
        <p:spPr>
          <a:xfrm>
            <a:off x="167433" y="3990600"/>
            <a:ext cx="32848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Long-talk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3722233" y="3990600"/>
            <a:ext cx="26500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people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Regular people who are doing great research work</a:t>
            </a:r>
            <a:endParaRPr sz="1333" dirty="0">
              <a:solidFill>
                <a:srgbClr val="00297F"/>
              </a:solidFill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6592700" y="3935033"/>
            <a:ext cx="2864000" cy="2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500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692150" indent="-276225">
              <a:buSzPct val="110000"/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 </a:t>
            </a:r>
          </a:p>
          <a:p>
            <a:pPr marL="692150" indent="-276225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Conference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144766" y="227500"/>
            <a:ext cx="9445101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Very Experienced Researchers &amp; Designers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sz="1733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from a variety of organization sizes who are experienced in conducting research.</a:t>
            </a:r>
            <a:endParaRPr sz="1733"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grpSp>
        <p:nvGrpSpPr>
          <p:cNvPr id="189" name="Google Shape;189;p28"/>
          <p:cNvGrpSpPr/>
          <p:nvPr/>
        </p:nvGrpSpPr>
        <p:grpSpPr>
          <a:xfrm>
            <a:off x="9593569" y="0"/>
            <a:ext cx="2650000" cy="6857998"/>
            <a:chOff x="7195175" y="0"/>
            <a:chExt cx="1987500" cy="5143500"/>
          </a:xfrm>
          <a:solidFill>
            <a:schemeClr val="lt2"/>
          </a:solidFill>
        </p:grpSpPr>
        <p:sp>
          <p:nvSpPr>
            <p:cNvPr id="190" name="Google Shape;190;p28"/>
            <p:cNvSpPr/>
            <p:nvPr/>
          </p:nvSpPr>
          <p:spPr>
            <a:xfrm>
              <a:off x="7195175" y="0"/>
              <a:ext cx="19875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00297F"/>
                </a:solidFill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7305275" y="1806425"/>
              <a:ext cx="1806000" cy="5451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06" name="Google Shape;206;p28"/>
            <p:cNvCxnSpPr/>
            <p:nvPr/>
          </p:nvCxnSpPr>
          <p:spPr>
            <a:xfrm>
              <a:off x="7237050" y="3181825"/>
              <a:ext cx="1896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8"/>
            <p:cNvCxnSpPr/>
            <p:nvPr/>
          </p:nvCxnSpPr>
          <p:spPr>
            <a:xfrm>
              <a:off x="7232075" y="1766175"/>
              <a:ext cx="1896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6" name="Google Shape;234;p30">
            <a:extLst>
              <a:ext uri="{FF2B5EF4-FFF2-40B4-BE49-F238E27FC236}">
                <a16:creationId xmlns:a16="http://schemas.microsoft.com/office/drawing/2014/main" id="{C20D94B8-3EE7-854A-8806-23F7BE63B70A}"/>
              </a:ext>
            </a:extLst>
          </p:cNvPr>
          <p:cNvCxnSpPr/>
          <p:nvPr/>
        </p:nvCxnSpPr>
        <p:spPr>
          <a:xfrm>
            <a:off x="9819751" y="63345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235;p30">
            <a:extLst>
              <a:ext uri="{FF2B5EF4-FFF2-40B4-BE49-F238E27FC236}">
                <a16:creationId xmlns:a16="http://schemas.microsoft.com/office/drawing/2014/main" id="{1734B4D7-5EF3-8B49-ACDB-F94C4EFAB0D4}"/>
              </a:ext>
            </a:extLst>
          </p:cNvPr>
          <p:cNvSpPr txBox="1"/>
          <p:nvPr/>
        </p:nvSpPr>
        <p:spPr>
          <a:xfrm>
            <a:off x="9698018" y="6334499"/>
            <a:ext cx="2105600" cy="5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" name="Google Shape;236;p30">
            <a:extLst>
              <a:ext uri="{FF2B5EF4-FFF2-40B4-BE49-F238E27FC236}">
                <a16:creationId xmlns:a16="http://schemas.microsoft.com/office/drawing/2014/main" id="{42492933-741E-6B46-8C9B-6F1C51D84300}"/>
              </a:ext>
            </a:extLst>
          </p:cNvPr>
          <p:cNvSpPr txBox="1"/>
          <p:nvPr/>
        </p:nvSpPr>
        <p:spPr>
          <a:xfrm>
            <a:off x="10882450" y="63345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 Important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8229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/>
        </p:nvSpPr>
        <p:spPr>
          <a:xfrm>
            <a:off x="144766" y="227500"/>
            <a:ext cx="93913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Somewhat Experienced Researchers 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with mid level experience conducting research in a variety of methods in organizations of all sizes. 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144767" y="1485533"/>
            <a:ext cx="3284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of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3643233" y="1485533"/>
            <a:ext cx="26724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Mixed methods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Leading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Product development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Steve </a:t>
            </a:r>
            <a:r>
              <a:rPr lang="en-US" sz="1333" dirty="0" err="1">
                <a:solidFill>
                  <a:srgbClr val="00297F"/>
                </a:solidFill>
                <a:latin typeface="Lato"/>
              </a:rPr>
              <a:t>Portigal</a:t>
            </a:r>
            <a:r>
              <a:rPr lang="en-US" sz="1333" dirty="0">
                <a:solidFill>
                  <a:srgbClr val="00297F"/>
                </a:solidFill>
                <a:latin typeface="Lato"/>
              </a:rPr>
              <a:t> 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Jared Spool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Google &amp; Facebook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I'm looking to learn from professionals, not people trying to break in</a:t>
            </a:r>
            <a:r>
              <a:rPr lang="en" sz="1400" i="1" dirty="0">
                <a:solidFill>
                  <a:srgbClr val="00297F"/>
                </a:solidFill>
                <a:latin typeface="Merriweather"/>
                <a:ea typeface="Merriweather"/>
                <a:cs typeface="Merriweather"/>
                <a:sym typeface="Merriweather"/>
              </a:rPr>
              <a:t>.”</a:t>
            </a:r>
          </a:p>
          <a:p>
            <a:pPr marL="76198" algn="ctr"/>
            <a:endParaRPr lang="en" sz="1600" i="1" dirty="0">
              <a:solidFill>
                <a:srgbClr val="00297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r>
              <a:rPr lang="en-US" sz="1400" i="1" dirty="0">
                <a:solidFill>
                  <a:srgbClr val="00297F"/>
                </a:solidFill>
                <a:latin typeface="Lato"/>
              </a:rPr>
              <a:t>“[not] only focusing on companies with big dedicated research teams”</a:t>
            </a:r>
            <a:endParaRPr lang="en" sz="1400" i="1" dirty="0">
              <a:solidFill>
                <a:srgbClr val="00297F"/>
              </a:solidFill>
              <a:latin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921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Meetup</a:t>
            </a:r>
          </a:p>
          <a:p>
            <a:pPr marL="6921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4" name="Google Shape;224;p30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0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6" name="Google Shape;226;p30"/>
          <p:cNvGrpSpPr/>
          <p:nvPr/>
        </p:nvGrpSpPr>
        <p:grpSpPr>
          <a:xfrm>
            <a:off x="9552351" y="0"/>
            <a:ext cx="2650000" cy="6858000"/>
            <a:chOff x="7128388" y="-10350"/>
            <a:chExt cx="1987500" cy="5143500"/>
          </a:xfrm>
        </p:grpSpPr>
        <p:sp>
          <p:nvSpPr>
            <p:cNvPr id="227" name="Google Shape;227;p30"/>
            <p:cNvSpPr/>
            <p:nvPr/>
          </p:nvSpPr>
          <p:spPr>
            <a:xfrm>
              <a:off x="7128388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00297F"/>
                </a:solidFill>
              </a:endParaRPr>
            </a:p>
          </p:txBody>
        </p:sp>
        <p:sp>
          <p:nvSpPr>
            <p:cNvPr id="228" name="Google Shape;228;p30"/>
            <p:cNvSpPr txBox="1"/>
            <p:nvPr/>
          </p:nvSpPr>
          <p:spPr>
            <a:xfrm>
              <a:off x="7250413" y="1796075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4" name="Google Shape;234;p30"/>
            <p:cNvCxnSpPr/>
            <p:nvPr/>
          </p:nvCxnSpPr>
          <p:spPr>
            <a:xfrm>
              <a:off x="7328938" y="4740525"/>
              <a:ext cx="160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" name="Google Shape;235;p30"/>
            <p:cNvSpPr txBox="1"/>
            <p:nvPr/>
          </p:nvSpPr>
          <p:spPr>
            <a:xfrm>
              <a:off x="7237638" y="4740524"/>
              <a:ext cx="1579200" cy="392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Not</a:t>
              </a:r>
              <a:endParaRPr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6" name="Google Shape;236;p30"/>
            <p:cNvSpPr txBox="1"/>
            <p:nvPr/>
          </p:nvSpPr>
          <p:spPr>
            <a:xfrm>
              <a:off x="8125962" y="4740525"/>
              <a:ext cx="8613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en" sz="933" b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Very Important</a:t>
              </a:r>
              <a:endParaRPr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7" name="Google Shape;237;p30"/>
            <p:cNvCxnSpPr/>
            <p:nvPr/>
          </p:nvCxnSpPr>
          <p:spPr>
            <a:xfrm>
              <a:off x="7182188" y="317147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30"/>
            <p:cNvCxnSpPr/>
            <p:nvPr/>
          </p:nvCxnSpPr>
          <p:spPr>
            <a:xfrm>
              <a:off x="7177213" y="175582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8854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/>
        </p:nvSpPr>
        <p:spPr>
          <a:xfrm>
            <a:off x="144766" y="227500"/>
            <a:ext cx="93970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Less Experienced Researchers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from a variety of organization sizes who are not as experienced in conducting research.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144767" y="1485533"/>
            <a:ext cx="3284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of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3587233" y="1485533"/>
            <a:ext cx="2682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topics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Mixed method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Practical application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Planning execution</a:t>
            </a:r>
            <a:endParaRPr sz="1333" dirty="0">
              <a:solidFill>
                <a:srgbClr val="00297F"/>
              </a:solidFill>
              <a:latin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Kate </a:t>
            </a:r>
            <a:r>
              <a:rPr lang="en-US" sz="1333" dirty="0" err="1">
                <a:solidFill>
                  <a:srgbClr val="00297F"/>
                </a:solidFill>
                <a:latin typeface="Lato"/>
              </a:rPr>
              <a:t>Towsey</a:t>
            </a:r>
            <a:r>
              <a:rPr lang="en-US" sz="1333" dirty="0">
                <a:solidFill>
                  <a:srgbClr val="00297F"/>
                </a:solidFill>
                <a:latin typeface="Lato"/>
              </a:rPr>
              <a:t> 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Indi Young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Erika Hall</a:t>
            </a:r>
            <a:endParaRPr sz="1333" dirty="0">
              <a:solidFill>
                <a:srgbClr val="00297F"/>
              </a:solidFill>
              <a:latin typeface="Lato"/>
              <a:sym typeface="Lato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  <a:sym typeface="Merriweather"/>
              </a:rPr>
              <a:t>I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nclude marginalized people</a:t>
            </a:r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.”</a:t>
            </a:r>
            <a:endParaRPr sz="14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286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Meetup</a:t>
            </a:r>
          </a:p>
          <a:p>
            <a:pPr marL="6286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1" name="Google Shape;261;p32"/>
          <p:cNvGrpSpPr/>
          <p:nvPr/>
        </p:nvGrpSpPr>
        <p:grpSpPr>
          <a:xfrm>
            <a:off x="9542001" y="-13800"/>
            <a:ext cx="2650000" cy="6858000"/>
            <a:chOff x="485100" y="-10350"/>
            <a:chExt cx="1987500" cy="5143500"/>
          </a:xfrm>
        </p:grpSpPr>
        <p:sp>
          <p:nvSpPr>
            <p:cNvPr id="262" name="Google Shape;262;p32"/>
            <p:cNvSpPr/>
            <p:nvPr/>
          </p:nvSpPr>
          <p:spPr>
            <a:xfrm>
              <a:off x="485100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297F"/>
                </a:solidFill>
              </a:endParaRPr>
            </a:p>
          </p:txBody>
        </p:sp>
        <p:sp>
          <p:nvSpPr>
            <p:cNvPr id="263" name="Google Shape;263;p32"/>
            <p:cNvSpPr txBox="1"/>
            <p:nvPr/>
          </p:nvSpPr>
          <p:spPr>
            <a:xfrm>
              <a:off x="595200" y="1796075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72" name="Google Shape;272;p32"/>
            <p:cNvCxnSpPr/>
            <p:nvPr/>
          </p:nvCxnSpPr>
          <p:spPr>
            <a:xfrm>
              <a:off x="526975" y="317147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2"/>
            <p:cNvCxnSpPr/>
            <p:nvPr/>
          </p:nvCxnSpPr>
          <p:spPr>
            <a:xfrm>
              <a:off x="522000" y="175582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1" name="Google Shape;281;p32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2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34;p30">
            <a:extLst>
              <a:ext uri="{FF2B5EF4-FFF2-40B4-BE49-F238E27FC236}">
                <a16:creationId xmlns:a16="http://schemas.microsoft.com/office/drawing/2014/main" id="{6ADFB012-95F8-FE4C-A55D-78D05C9FCF2C}"/>
              </a:ext>
            </a:extLst>
          </p:cNvPr>
          <p:cNvCxnSpPr/>
          <p:nvPr/>
        </p:nvCxnSpPr>
        <p:spPr>
          <a:xfrm>
            <a:off x="9819751" y="63345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235;p30">
            <a:extLst>
              <a:ext uri="{FF2B5EF4-FFF2-40B4-BE49-F238E27FC236}">
                <a16:creationId xmlns:a16="http://schemas.microsoft.com/office/drawing/2014/main" id="{856BF70D-36CD-594A-8C27-FA7B07D5426B}"/>
              </a:ext>
            </a:extLst>
          </p:cNvPr>
          <p:cNvSpPr txBox="1"/>
          <p:nvPr/>
        </p:nvSpPr>
        <p:spPr>
          <a:xfrm>
            <a:off x="9698018" y="6334499"/>
            <a:ext cx="2105600" cy="5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Google Shape;236;p30">
            <a:extLst>
              <a:ext uri="{FF2B5EF4-FFF2-40B4-BE49-F238E27FC236}">
                <a16:creationId xmlns:a16="http://schemas.microsoft.com/office/drawing/2014/main" id="{814C5985-B060-1A42-AFC2-2812E9770AB0}"/>
              </a:ext>
            </a:extLst>
          </p:cNvPr>
          <p:cNvSpPr txBox="1"/>
          <p:nvPr/>
        </p:nvSpPr>
        <p:spPr>
          <a:xfrm>
            <a:off x="10882450" y="63345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 Important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690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/>
        </p:nvSpPr>
        <p:spPr>
          <a:xfrm>
            <a:off x="144766" y="227500"/>
            <a:ext cx="93646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Design Executives and Consultants 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Individuals in leadership positions or providing leadership through consulting who are very experienced conducting research and work in organizations of all sizes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144767" y="1485533"/>
            <a:ext cx="3030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3333300" y="1485533"/>
            <a:ext cx="3000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methods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Knowledge management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Technology/AI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Industry leaders 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Working company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Indi Young</a:t>
            </a:r>
            <a:endParaRPr sz="1333" dirty="0">
              <a:solidFill>
                <a:srgbClr val="00297F"/>
              </a:solidFill>
              <a:latin typeface="Lato"/>
              <a:sym typeface="Lato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I find it very frustrating to attend a research track at a conference in which only the very basics of research are discussed.”</a:t>
            </a:r>
          </a:p>
          <a:p>
            <a:pPr marL="76198" algn="ctr"/>
            <a:endParaRPr lang="en-US"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“Include topics … related to research -- research and transformation, research and biz strategy etc.”</a:t>
            </a:r>
            <a:endParaRPr lang="en" sz="1400" i="1" dirty="0">
              <a:solidFill>
                <a:srgbClr val="00297F"/>
              </a:solidFill>
              <a:latin typeface="Lato"/>
              <a:sym typeface="Lato"/>
            </a:endParaRPr>
          </a:p>
          <a:p>
            <a:pPr marL="76198" algn="ctr"/>
            <a:endParaRPr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Conference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Meetup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8" name="Google Shape;298;p34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34"/>
          <p:cNvCxnSpPr/>
          <p:nvPr/>
        </p:nvCxnSpPr>
        <p:spPr>
          <a:xfrm>
            <a:off x="64056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34"/>
          <p:cNvSpPr/>
          <p:nvPr/>
        </p:nvSpPr>
        <p:spPr>
          <a:xfrm>
            <a:off x="9528833" y="-2"/>
            <a:ext cx="2650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97F"/>
              </a:solidFill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9687867" y="2394767"/>
            <a:ext cx="2408000" cy="7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Job Titles</a:t>
            </a:r>
            <a:endParaRPr sz="1333" b="1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50000"/>
              </a:lnSpc>
            </a:pP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0" name="Google Shape;310;p34"/>
          <p:cNvCxnSpPr/>
          <p:nvPr/>
        </p:nvCxnSpPr>
        <p:spPr>
          <a:xfrm>
            <a:off x="9596900" y="4228633"/>
            <a:ext cx="25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34"/>
          <p:cNvCxnSpPr/>
          <p:nvPr/>
        </p:nvCxnSpPr>
        <p:spPr>
          <a:xfrm>
            <a:off x="9590267" y="2341100"/>
            <a:ext cx="25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" name="Google Shape;234;p30">
            <a:extLst>
              <a:ext uri="{FF2B5EF4-FFF2-40B4-BE49-F238E27FC236}">
                <a16:creationId xmlns:a16="http://schemas.microsoft.com/office/drawing/2014/main" id="{C9DCC4C5-8CD4-6D47-9601-A046D6B18B82}"/>
              </a:ext>
            </a:extLst>
          </p:cNvPr>
          <p:cNvCxnSpPr/>
          <p:nvPr/>
        </p:nvCxnSpPr>
        <p:spPr>
          <a:xfrm>
            <a:off x="9819751" y="63345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235;p30">
            <a:extLst>
              <a:ext uri="{FF2B5EF4-FFF2-40B4-BE49-F238E27FC236}">
                <a16:creationId xmlns:a16="http://schemas.microsoft.com/office/drawing/2014/main" id="{621A0892-29CE-F14A-AF5B-1D90E46DAEBC}"/>
              </a:ext>
            </a:extLst>
          </p:cNvPr>
          <p:cNvSpPr txBox="1"/>
          <p:nvPr/>
        </p:nvSpPr>
        <p:spPr>
          <a:xfrm>
            <a:off x="9698018" y="6334499"/>
            <a:ext cx="2105600" cy="5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36;p30">
            <a:extLst>
              <a:ext uri="{FF2B5EF4-FFF2-40B4-BE49-F238E27FC236}">
                <a16:creationId xmlns:a16="http://schemas.microsoft.com/office/drawing/2014/main" id="{F45BDC53-824B-4E41-988B-3D1C02B6196A}"/>
              </a:ext>
            </a:extLst>
          </p:cNvPr>
          <p:cNvSpPr txBox="1"/>
          <p:nvPr/>
        </p:nvSpPr>
        <p:spPr>
          <a:xfrm>
            <a:off x="10882450" y="63345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 Important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ADCF9B-A263-B745-AE2F-21DA85F3A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867" y="4682203"/>
            <a:ext cx="2334024" cy="15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4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Specialist</a:t>
            </a:r>
            <a:endParaRPr sz="24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Individuals pursuing a specialty within design who have a mid level experience conducting research in organizations of all sizes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485533"/>
            <a:ext cx="3030800" cy="511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Sessions</a:t>
            </a: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types of sessions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3" y="1485532"/>
            <a:ext cx="2597600" cy="5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research methods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Analysis techniques - qual data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Sam Ladner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People from different fields, backgrounds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Steve </a:t>
            </a:r>
            <a:r>
              <a:rPr lang="en" sz="1333" dirty="0" err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Portigal</a:t>
            </a:r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497100" y="1485532"/>
            <a:ext cx="2962400" cy="514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Don't just give the usual motley crew another platform to perform. Go and find new things and people to excite the industry.</a:t>
            </a:r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”</a:t>
            </a:r>
          </a:p>
          <a:p>
            <a:pPr marL="76198" algn="ctr"/>
            <a:endParaRPr lang="en"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“Get researchers out there in the field talking to people and making mistakes that they can share.”</a:t>
            </a:r>
            <a:endParaRPr sz="14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28650" indent="-277813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Conference</a:t>
            </a:r>
          </a:p>
          <a:p>
            <a:pPr marL="628650" indent="-277813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3040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5" name="Google Shape;335;p36"/>
          <p:cNvGrpSpPr/>
          <p:nvPr/>
        </p:nvGrpSpPr>
        <p:grpSpPr>
          <a:xfrm>
            <a:off x="9552734" y="-13800"/>
            <a:ext cx="2650000" cy="6858000"/>
            <a:chOff x="7109975" y="-10350"/>
            <a:chExt cx="1987500" cy="5143500"/>
          </a:xfrm>
        </p:grpSpPr>
        <p:sp>
          <p:nvSpPr>
            <p:cNvPr id="336" name="Google Shape;336;p36"/>
            <p:cNvSpPr/>
            <p:nvPr/>
          </p:nvSpPr>
          <p:spPr>
            <a:xfrm>
              <a:off x="7109975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00297F"/>
                </a:solidFill>
              </a:endParaRPr>
            </a:p>
          </p:txBody>
        </p:sp>
        <p:sp>
          <p:nvSpPr>
            <p:cNvPr id="337" name="Google Shape;337;p36"/>
            <p:cNvSpPr txBox="1"/>
            <p:nvPr/>
          </p:nvSpPr>
          <p:spPr>
            <a:xfrm>
              <a:off x="7220075" y="1796075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46" name="Google Shape;346;p36"/>
            <p:cNvCxnSpPr/>
            <p:nvPr/>
          </p:nvCxnSpPr>
          <p:spPr>
            <a:xfrm>
              <a:off x="7151850" y="317147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36"/>
            <p:cNvCxnSpPr/>
            <p:nvPr/>
          </p:nvCxnSpPr>
          <p:spPr>
            <a:xfrm>
              <a:off x="7146875" y="175582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" name="Google Shape;234;p30">
            <a:extLst>
              <a:ext uri="{FF2B5EF4-FFF2-40B4-BE49-F238E27FC236}">
                <a16:creationId xmlns:a16="http://schemas.microsoft.com/office/drawing/2014/main" id="{F4FC6E11-8A69-D84D-B67F-A49B335D4EB5}"/>
              </a:ext>
            </a:extLst>
          </p:cNvPr>
          <p:cNvCxnSpPr/>
          <p:nvPr/>
        </p:nvCxnSpPr>
        <p:spPr>
          <a:xfrm>
            <a:off x="9819751" y="63345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235;p30">
            <a:extLst>
              <a:ext uri="{FF2B5EF4-FFF2-40B4-BE49-F238E27FC236}">
                <a16:creationId xmlns:a16="http://schemas.microsoft.com/office/drawing/2014/main" id="{9C512D30-C9FA-5144-9D74-126C96F563AB}"/>
              </a:ext>
            </a:extLst>
          </p:cNvPr>
          <p:cNvSpPr txBox="1"/>
          <p:nvPr/>
        </p:nvSpPr>
        <p:spPr>
          <a:xfrm>
            <a:off x="9698018" y="6334499"/>
            <a:ext cx="2105600" cy="5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Google Shape;236;p30">
            <a:extLst>
              <a:ext uri="{FF2B5EF4-FFF2-40B4-BE49-F238E27FC236}">
                <a16:creationId xmlns:a16="http://schemas.microsoft.com/office/drawing/2014/main" id="{ED1C4F4C-DDC0-3146-B527-6F4E0985E597}"/>
              </a:ext>
            </a:extLst>
          </p:cNvPr>
          <p:cNvSpPr txBox="1"/>
          <p:nvPr/>
        </p:nvSpPr>
        <p:spPr>
          <a:xfrm>
            <a:off x="10882450" y="63345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 Important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0069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45E-598B-0B40-881D-80F5140C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8521-C879-E34C-8012-FB5DC9D0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reading, video,  colleague</a:t>
            </a:r>
          </a:p>
        </p:txBody>
      </p:sp>
    </p:spTree>
    <p:extLst>
      <p:ext uri="{BB962C8B-B14F-4D97-AF65-F5344CB8AC3E}">
        <p14:creationId xmlns:p14="http://schemas.microsoft.com/office/powerpoint/2010/main" val="199069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924</Words>
  <Application>Microsoft Macintosh PowerPoint</Application>
  <PresentationFormat>Widescreen</PresentationFormat>
  <Paragraphs>255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Merriweather</vt:lpstr>
      <vt:lpstr>Raleway ExtraBold</vt:lpstr>
      <vt:lpstr>Raleway ExtraLight</vt:lpstr>
      <vt:lpstr>Office Theme</vt:lpstr>
      <vt:lpstr>Creating user personas from survey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 personas from survey data</dc:title>
  <dc:creator>sean oslin</dc:creator>
  <cp:lastModifiedBy>sean oslin</cp:lastModifiedBy>
  <cp:revision>29</cp:revision>
  <dcterms:created xsi:type="dcterms:W3CDTF">2020-01-21T22:10:17Z</dcterms:created>
  <dcterms:modified xsi:type="dcterms:W3CDTF">2020-01-23T17:27:40Z</dcterms:modified>
</cp:coreProperties>
</file>