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87" r:id="rId2"/>
    <p:sldId id="30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588"/>
  </p:normalViewPr>
  <p:slideViewPr>
    <p:cSldViewPr snapToGrid="0" snapToObjects="1">
      <p:cViewPr varScale="1">
        <p:scale>
          <a:sx n="105" d="100"/>
          <a:sy n="10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330C7-1E6A-3945-A1F8-71130460C9D9}"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CFD0A2-7529-6B4D-A5AE-E2169ACF8F49}" type="slidenum">
              <a:rPr lang="en-US" smtClean="0"/>
              <a:t>‹#›</a:t>
            </a:fld>
            <a:endParaRPr lang="en-US"/>
          </a:p>
        </p:txBody>
      </p:sp>
    </p:spTree>
    <p:extLst>
      <p:ext uri="{BB962C8B-B14F-4D97-AF65-F5344CB8AC3E}">
        <p14:creationId xmlns:p14="http://schemas.microsoft.com/office/powerpoint/2010/main" val="511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Kevin </a:t>
            </a:r>
            <a:r>
              <a:rPr lang="en-US" dirty="0" err="1"/>
              <a:t>Eliasen</a:t>
            </a:r>
            <a:r>
              <a:rPr lang="en-US" dirty="0"/>
              <a:t>. Dom Pedrotti and I worked on the quantitative side of the survey results. We found that we could re-create the personas created by Rosenfeld Media, but the quantitative data did produce specific drivers as to which people within each persona where more likely to attend conferences. We then split the data into two personas – people who have and wish to continue to attend conferences and people who are less likely to attend. That’s when we found some distinct differences. For example, people who attend conferences are more likely to consume other instructional materials. So if you’re part of a conference, sell your book.</a:t>
            </a:r>
          </a:p>
          <a:p>
            <a:endParaRPr lang="en-US" dirty="0"/>
          </a:p>
          <a:p>
            <a:endParaRPr lang="en-US" dirty="0"/>
          </a:p>
          <a:p>
            <a:r>
              <a:rPr lang="en-US" dirty="0"/>
              <a:t>Talk briefly about 5/2 personas. Elaborate about statistical analysis</a:t>
            </a:r>
          </a:p>
          <a:p>
            <a:endParaRPr lang="en-US" dirty="0"/>
          </a:p>
          <a:p>
            <a:r>
              <a:rPr lang="en-US" dirty="0"/>
              <a:t>Based on how survey respondent answered question ##.</a:t>
            </a:r>
          </a:p>
        </p:txBody>
      </p:sp>
      <p:sp>
        <p:nvSpPr>
          <p:cNvPr id="4" name="Slide Number Placeholder 3"/>
          <p:cNvSpPr>
            <a:spLocks noGrp="1"/>
          </p:cNvSpPr>
          <p:nvPr>
            <p:ph type="sldNum" sz="quarter" idx="5"/>
          </p:nvPr>
        </p:nvSpPr>
        <p:spPr/>
        <p:txBody>
          <a:bodyPr/>
          <a:lstStyle/>
          <a:p>
            <a:fld id="{F0EC76DB-B869-5249-88B0-522B6410C2EC}" type="slidenum">
              <a:rPr lang="en-US" smtClean="0"/>
              <a:t>1</a:t>
            </a:fld>
            <a:endParaRPr lang="en-US"/>
          </a:p>
        </p:txBody>
      </p:sp>
    </p:spTree>
    <p:extLst>
      <p:ext uri="{BB962C8B-B14F-4D97-AF65-F5344CB8AC3E}">
        <p14:creationId xmlns:p14="http://schemas.microsoft.com/office/powerpoint/2010/main" val="59207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3F61-3E74-AE43-BC76-8688B3736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FBAE0E-0A31-4244-BB31-EB8734807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C9F2CF-7761-8844-BAFB-816CCFFDCA2E}"/>
              </a:ext>
            </a:extLst>
          </p:cNvPr>
          <p:cNvSpPr>
            <a:spLocks noGrp="1"/>
          </p:cNvSpPr>
          <p:nvPr>
            <p:ph type="dt" sz="half" idx="10"/>
          </p:nvPr>
        </p:nvSpPr>
        <p:spPr/>
        <p:txBody>
          <a:bodyPr/>
          <a:lstStyle/>
          <a:p>
            <a:fld id="{A32E333A-95F3-594E-AC01-80CC277E1E74}" type="datetimeFigureOut">
              <a:rPr lang="en-US" smtClean="0"/>
              <a:t>1/27/20</a:t>
            </a:fld>
            <a:endParaRPr lang="en-US"/>
          </a:p>
        </p:txBody>
      </p:sp>
      <p:sp>
        <p:nvSpPr>
          <p:cNvPr id="5" name="Footer Placeholder 4">
            <a:extLst>
              <a:ext uri="{FF2B5EF4-FFF2-40B4-BE49-F238E27FC236}">
                <a16:creationId xmlns:a16="http://schemas.microsoft.com/office/drawing/2014/main" id="{013BACDC-F2A2-2C48-A2B0-CD22DD049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20207-1E30-1D42-93D8-13CC6EEF1C09}"/>
              </a:ext>
            </a:extLst>
          </p:cNvPr>
          <p:cNvSpPr>
            <a:spLocks noGrp="1"/>
          </p:cNvSpPr>
          <p:nvPr>
            <p:ph type="sldNum" sz="quarter" idx="12"/>
          </p:nvPr>
        </p:nvSpPr>
        <p:spPr/>
        <p:txBody>
          <a:bodyPr/>
          <a:lstStyle/>
          <a:p>
            <a:fld id="{53323AB9-E7FE-094C-B51F-AEE66A8AB264}" type="slidenum">
              <a:rPr lang="en-US" smtClean="0"/>
              <a:t>‹#›</a:t>
            </a:fld>
            <a:endParaRPr lang="en-US"/>
          </a:p>
        </p:txBody>
      </p:sp>
    </p:spTree>
    <p:extLst>
      <p:ext uri="{BB962C8B-B14F-4D97-AF65-F5344CB8AC3E}">
        <p14:creationId xmlns:p14="http://schemas.microsoft.com/office/powerpoint/2010/main" val="123579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D398-888E-0F44-8D94-000A58E8ED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6645AE-4B12-944E-AB51-7F8FFE2EA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7967B-4792-5A47-AFE4-55517EF99146}"/>
              </a:ext>
            </a:extLst>
          </p:cNvPr>
          <p:cNvSpPr>
            <a:spLocks noGrp="1"/>
          </p:cNvSpPr>
          <p:nvPr>
            <p:ph type="dt" sz="half" idx="10"/>
          </p:nvPr>
        </p:nvSpPr>
        <p:spPr/>
        <p:txBody>
          <a:bodyPr/>
          <a:lstStyle/>
          <a:p>
            <a:fld id="{A32E333A-95F3-594E-AC01-80CC277E1E74}" type="datetimeFigureOut">
              <a:rPr lang="en-US" smtClean="0"/>
              <a:t>1/27/20</a:t>
            </a:fld>
            <a:endParaRPr lang="en-US"/>
          </a:p>
        </p:txBody>
      </p:sp>
      <p:sp>
        <p:nvSpPr>
          <p:cNvPr id="5" name="Footer Placeholder 4">
            <a:extLst>
              <a:ext uri="{FF2B5EF4-FFF2-40B4-BE49-F238E27FC236}">
                <a16:creationId xmlns:a16="http://schemas.microsoft.com/office/drawing/2014/main" id="{E54AE386-FAFD-584D-A44E-E805582BE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04679-88AE-E54A-B049-461D9FE5674E}"/>
              </a:ext>
            </a:extLst>
          </p:cNvPr>
          <p:cNvSpPr>
            <a:spLocks noGrp="1"/>
          </p:cNvSpPr>
          <p:nvPr>
            <p:ph type="sldNum" sz="quarter" idx="12"/>
          </p:nvPr>
        </p:nvSpPr>
        <p:spPr/>
        <p:txBody>
          <a:bodyPr/>
          <a:lstStyle/>
          <a:p>
            <a:fld id="{53323AB9-E7FE-094C-B51F-AEE66A8AB264}" type="slidenum">
              <a:rPr lang="en-US" smtClean="0"/>
              <a:t>‹#›</a:t>
            </a:fld>
            <a:endParaRPr lang="en-US"/>
          </a:p>
        </p:txBody>
      </p:sp>
    </p:spTree>
    <p:extLst>
      <p:ext uri="{BB962C8B-B14F-4D97-AF65-F5344CB8AC3E}">
        <p14:creationId xmlns:p14="http://schemas.microsoft.com/office/powerpoint/2010/main" val="260798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F9544-1C81-0D42-B3D0-B4D85B4B81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0E6D46-8E75-3E41-9483-A36528F24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6DA61-8841-EB48-8FB6-426263328542}"/>
              </a:ext>
            </a:extLst>
          </p:cNvPr>
          <p:cNvSpPr>
            <a:spLocks noGrp="1"/>
          </p:cNvSpPr>
          <p:nvPr>
            <p:ph type="dt" sz="half" idx="10"/>
          </p:nvPr>
        </p:nvSpPr>
        <p:spPr/>
        <p:txBody>
          <a:bodyPr/>
          <a:lstStyle/>
          <a:p>
            <a:fld id="{A32E333A-95F3-594E-AC01-80CC277E1E74}" type="datetimeFigureOut">
              <a:rPr lang="en-US" smtClean="0"/>
              <a:t>1/27/20</a:t>
            </a:fld>
            <a:endParaRPr lang="en-US"/>
          </a:p>
        </p:txBody>
      </p:sp>
      <p:sp>
        <p:nvSpPr>
          <p:cNvPr id="5" name="Footer Placeholder 4">
            <a:extLst>
              <a:ext uri="{FF2B5EF4-FFF2-40B4-BE49-F238E27FC236}">
                <a16:creationId xmlns:a16="http://schemas.microsoft.com/office/drawing/2014/main" id="{6F2FF993-C6EB-2E4B-8E4F-413B0FB8A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AAA81-46AF-694A-A189-B00754236922}"/>
              </a:ext>
            </a:extLst>
          </p:cNvPr>
          <p:cNvSpPr>
            <a:spLocks noGrp="1"/>
          </p:cNvSpPr>
          <p:nvPr>
            <p:ph type="sldNum" sz="quarter" idx="12"/>
          </p:nvPr>
        </p:nvSpPr>
        <p:spPr/>
        <p:txBody>
          <a:bodyPr/>
          <a:lstStyle/>
          <a:p>
            <a:fld id="{53323AB9-E7FE-094C-B51F-AEE66A8AB264}" type="slidenum">
              <a:rPr lang="en-US" smtClean="0"/>
              <a:t>‹#›</a:t>
            </a:fld>
            <a:endParaRPr lang="en-US"/>
          </a:p>
        </p:txBody>
      </p:sp>
    </p:spTree>
    <p:extLst>
      <p:ext uri="{BB962C8B-B14F-4D97-AF65-F5344CB8AC3E}">
        <p14:creationId xmlns:p14="http://schemas.microsoft.com/office/powerpoint/2010/main" val="384718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9DD9-5EC4-624A-8108-9CE80A520B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A21EE-3F59-2D4A-901F-637C7854EB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97F6C-743B-0C4C-95B9-43620C229A4A}"/>
              </a:ext>
            </a:extLst>
          </p:cNvPr>
          <p:cNvSpPr>
            <a:spLocks noGrp="1"/>
          </p:cNvSpPr>
          <p:nvPr>
            <p:ph type="dt" sz="half" idx="10"/>
          </p:nvPr>
        </p:nvSpPr>
        <p:spPr/>
        <p:txBody>
          <a:bodyPr/>
          <a:lstStyle/>
          <a:p>
            <a:fld id="{A32E333A-95F3-594E-AC01-80CC277E1E74}" type="datetimeFigureOut">
              <a:rPr lang="en-US" smtClean="0"/>
              <a:t>1/27/20</a:t>
            </a:fld>
            <a:endParaRPr lang="en-US"/>
          </a:p>
        </p:txBody>
      </p:sp>
      <p:sp>
        <p:nvSpPr>
          <p:cNvPr id="5" name="Footer Placeholder 4">
            <a:extLst>
              <a:ext uri="{FF2B5EF4-FFF2-40B4-BE49-F238E27FC236}">
                <a16:creationId xmlns:a16="http://schemas.microsoft.com/office/drawing/2014/main" id="{41D92E32-16AF-B24E-B391-060D9E72C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9DAAC-2BF9-B44B-8770-4F40B596128E}"/>
              </a:ext>
            </a:extLst>
          </p:cNvPr>
          <p:cNvSpPr>
            <a:spLocks noGrp="1"/>
          </p:cNvSpPr>
          <p:nvPr>
            <p:ph type="sldNum" sz="quarter" idx="12"/>
          </p:nvPr>
        </p:nvSpPr>
        <p:spPr/>
        <p:txBody>
          <a:bodyPr/>
          <a:lstStyle/>
          <a:p>
            <a:fld id="{53323AB9-E7FE-094C-B51F-AEE66A8AB264}" type="slidenum">
              <a:rPr lang="en-US" smtClean="0"/>
              <a:t>‹#›</a:t>
            </a:fld>
            <a:endParaRPr lang="en-US"/>
          </a:p>
        </p:txBody>
      </p:sp>
    </p:spTree>
    <p:extLst>
      <p:ext uri="{BB962C8B-B14F-4D97-AF65-F5344CB8AC3E}">
        <p14:creationId xmlns:p14="http://schemas.microsoft.com/office/powerpoint/2010/main" val="4280280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FDD1-03A5-2C47-BA98-92AB2BDA84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4A81C2-60A9-8648-AC2A-2C7FC2C24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F02DD-D99F-C940-903B-D0322BEE9393}"/>
              </a:ext>
            </a:extLst>
          </p:cNvPr>
          <p:cNvSpPr>
            <a:spLocks noGrp="1"/>
          </p:cNvSpPr>
          <p:nvPr>
            <p:ph type="dt" sz="half" idx="10"/>
          </p:nvPr>
        </p:nvSpPr>
        <p:spPr/>
        <p:txBody>
          <a:bodyPr/>
          <a:lstStyle/>
          <a:p>
            <a:fld id="{A32E333A-95F3-594E-AC01-80CC277E1E74}" type="datetimeFigureOut">
              <a:rPr lang="en-US" smtClean="0"/>
              <a:t>1/27/20</a:t>
            </a:fld>
            <a:endParaRPr lang="en-US"/>
          </a:p>
        </p:txBody>
      </p:sp>
      <p:sp>
        <p:nvSpPr>
          <p:cNvPr id="5" name="Footer Placeholder 4">
            <a:extLst>
              <a:ext uri="{FF2B5EF4-FFF2-40B4-BE49-F238E27FC236}">
                <a16:creationId xmlns:a16="http://schemas.microsoft.com/office/drawing/2014/main" id="{E91130DC-7F47-2249-9AF2-04BB67CF3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9C8A7-A750-5243-AB14-18F62C5EFAA5}"/>
              </a:ext>
            </a:extLst>
          </p:cNvPr>
          <p:cNvSpPr>
            <a:spLocks noGrp="1"/>
          </p:cNvSpPr>
          <p:nvPr>
            <p:ph type="sldNum" sz="quarter" idx="12"/>
          </p:nvPr>
        </p:nvSpPr>
        <p:spPr/>
        <p:txBody>
          <a:bodyPr/>
          <a:lstStyle/>
          <a:p>
            <a:fld id="{53323AB9-E7FE-094C-B51F-AEE66A8AB264}" type="slidenum">
              <a:rPr lang="en-US" smtClean="0"/>
              <a:t>‹#›</a:t>
            </a:fld>
            <a:endParaRPr lang="en-US"/>
          </a:p>
        </p:txBody>
      </p:sp>
    </p:spTree>
    <p:extLst>
      <p:ext uri="{BB962C8B-B14F-4D97-AF65-F5344CB8AC3E}">
        <p14:creationId xmlns:p14="http://schemas.microsoft.com/office/powerpoint/2010/main" val="40668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2AA2-3CDF-414D-BF1F-506229CE7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6FD9A-91CE-914A-AFBE-22CC1CB600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3B5D1-A6C3-064A-BE6C-0597B408F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9DFF74-7B61-384B-9561-5DDD4721C40D}"/>
              </a:ext>
            </a:extLst>
          </p:cNvPr>
          <p:cNvSpPr>
            <a:spLocks noGrp="1"/>
          </p:cNvSpPr>
          <p:nvPr>
            <p:ph type="dt" sz="half" idx="10"/>
          </p:nvPr>
        </p:nvSpPr>
        <p:spPr/>
        <p:txBody>
          <a:bodyPr/>
          <a:lstStyle/>
          <a:p>
            <a:fld id="{A32E333A-95F3-594E-AC01-80CC277E1E74}" type="datetimeFigureOut">
              <a:rPr lang="en-US" smtClean="0"/>
              <a:t>1/27/20</a:t>
            </a:fld>
            <a:endParaRPr lang="en-US"/>
          </a:p>
        </p:txBody>
      </p:sp>
      <p:sp>
        <p:nvSpPr>
          <p:cNvPr id="6" name="Footer Placeholder 5">
            <a:extLst>
              <a:ext uri="{FF2B5EF4-FFF2-40B4-BE49-F238E27FC236}">
                <a16:creationId xmlns:a16="http://schemas.microsoft.com/office/drawing/2014/main" id="{5577EEA3-E3E7-3D47-A84C-1E7949C17B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D9687-0800-F749-8CC8-AC1DEC856560}"/>
              </a:ext>
            </a:extLst>
          </p:cNvPr>
          <p:cNvSpPr>
            <a:spLocks noGrp="1"/>
          </p:cNvSpPr>
          <p:nvPr>
            <p:ph type="sldNum" sz="quarter" idx="12"/>
          </p:nvPr>
        </p:nvSpPr>
        <p:spPr/>
        <p:txBody>
          <a:bodyPr/>
          <a:lstStyle/>
          <a:p>
            <a:fld id="{53323AB9-E7FE-094C-B51F-AEE66A8AB264}" type="slidenum">
              <a:rPr lang="en-US" smtClean="0"/>
              <a:t>‹#›</a:t>
            </a:fld>
            <a:endParaRPr lang="en-US"/>
          </a:p>
        </p:txBody>
      </p:sp>
    </p:spTree>
    <p:extLst>
      <p:ext uri="{BB962C8B-B14F-4D97-AF65-F5344CB8AC3E}">
        <p14:creationId xmlns:p14="http://schemas.microsoft.com/office/powerpoint/2010/main" val="251623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E37-08FF-7041-97F3-6D423C8BA3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30BB6F-16F1-DC40-AF26-CF2B2AB42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23ECA6-C6B2-AD4A-8CBC-3417CECF0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6DC98E-A6F1-AD49-A631-48CE6A09BE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8E45E8-02DC-4F45-A1B1-EE0FC38C22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033E64-ADFC-0E4D-A4CD-4CFEA64E8466}"/>
              </a:ext>
            </a:extLst>
          </p:cNvPr>
          <p:cNvSpPr>
            <a:spLocks noGrp="1"/>
          </p:cNvSpPr>
          <p:nvPr>
            <p:ph type="dt" sz="half" idx="10"/>
          </p:nvPr>
        </p:nvSpPr>
        <p:spPr/>
        <p:txBody>
          <a:bodyPr/>
          <a:lstStyle/>
          <a:p>
            <a:fld id="{A32E333A-95F3-594E-AC01-80CC277E1E74}" type="datetimeFigureOut">
              <a:rPr lang="en-US" smtClean="0"/>
              <a:t>1/27/20</a:t>
            </a:fld>
            <a:endParaRPr lang="en-US"/>
          </a:p>
        </p:txBody>
      </p:sp>
      <p:sp>
        <p:nvSpPr>
          <p:cNvPr id="8" name="Footer Placeholder 7">
            <a:extLst>
              <a:ext uri="{FF2B5EF4-FFF2-40B4-BE49-F238E27FC236}">
                <a16:creationId xmlns:a16="http://schemas.microsoft.com/office/drawing/2014/main" id="{73F36358-7665-854F-8776-FB578AEFDC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B987A-C35C-C249-922F-4ABFB0A63560}"/>
              </a:ext>
            </a:extLst>
          </p:cNvPr>
          <p:cNvSpPr>
            <a:spLocks noGrp="1"/>
          </p:cNvSpPr>
          <p:nvPr>
            <p:ph type="sldNum" sz="quarter" idx="12"/>
          </p:nvPr>
        </p:nvSpPr>
        <p:spPr/>
        <p:txBody>
          <a:bodyPr/>
          <a:lstStyle/>
          <a:p>
            <a:fld id="{53323AB9-E7FE-094C-B51F-AEE66A8AB264}" type="slidenum">
              <a:rPr lang="en-US" smtClean="0"/>
              <a:t>‹#›</a:t>
            </a:fld>
            <a:endParaRPr lang="en-US"/>
          </a:p>
        </p:txBody>
      </p:sp>
    </p:spTree>
    <p:extLst>
      <p:ext uri="{BB962C8B-B14F-4D97-AF65-F5344CB8AC3E}">
        <p14:creationId xmlns:p14="http://schemas.microsoft.com/office/powerpoint/2010/main" val="63980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8660-9D0F-774C-9A99-440C45B86D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8F03C-7078-B441-A198-CABF43C290E8}"/>
              </a:ext>
            </a:extLst>
          </p:cNvPr>
          <p:cNvSpPr>
            <a:spLocks noGrp="1"/>
          </p:cNvSpPr>
          <p:nvPr>
            <p:ph type="dt" sz="half" idx="10"/>
          </p:nvPr>
        </p:nvSpPr>
        <p:spPr/>
        <p:txBody>
          <a:bodyPr/>
          <a:lstStyle/>
          <a:p>
            <a:fld id="{A32E333A-95F3-594E-AC01-80CC277E1E74}" type="datetimeFigureOut">
              <a:rPr lang="en-US" smtClean="0"/>
              <a:t>1/27/20</a:t>
            </a:fld>
            <a:endParaRPr lang="en-US"/>
          </a:p>
        </p:txBody>
      </p:sp>
      <p:sp>
        <p:nvSpPr>
          <p:cNvPr id="4" name="Footer Placeholder 3">
            <a:extLst>
              <a:ext uri="{FF2B5EF4-FFF2-40B4-BE49-F238E27FC236}">
                <a16:creationId xmlns:a16="http://schemas.microsoft.com/office/drawing/2014/main" id="{F2505837-339C-F648-9BC6-645F4C8547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DEB7D7-E0C5-804E-AD5F-48A6E3D0D112}"/>
              </a:ext>
            </a:extLst>
          </p:cNvPr>
          <p:cNvSpPr>
            <a:spLocks noGrp="1"/>
          </p:cNvSpPr>
          <p:nvPr>
            <p:ph type="sldNum" sz="quarter" idx="12"/>
          </p:nvPr>
        </p:nvSpPr>
        <p:spPr/>
        <p:txBody>
          <a:bodyPr/>
          <a:lstStyle/>
          <a:p>
            <a:fld id="{53323AB9-E7FE-094C-B51F-AEE66A8AB264}" type="slidenum">
              <a:rPr lang="en-US" smtClean="0"/>
              <a:t>‹#›</a:t>
            </a:fld>
            <a:endParaRPr lang="en-US"/>
          </a:p>
        </p:txBody>
      </p:sp>
    </p:spTree>
    <p:extLst>
      <p:ext uri="{BB962C8B-B14F-4D97-AF65-F5344CB8AC3E}">
        <p14:creationId xmlns:p14="http://schemas.microsoft.com/office/powerpoint/2010/main" val="120295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ECCAA3-5954-5B44-82E4-99CAF6086390}"/>
              </a:ext>
            </a:extLst>
          </p:cNvPr>
          <p:cNvSpPr>
            <a:spLocks noGrp="1"/>
          </p:cNvSpPr>
          <p:nvPr>
            <p:ph type="dt" sz="half" idx="10"/>
          </p:nvPr>
        </p:nvSpPr>
        <p:spPr/>
        <p:txBody>
          <a:bodyPr/>
          <a:lstStyle/>
          <a:p>
            <a:fld id="{A32E333A-95F3-594E-AC01-80CC277E1E74}" type="datetimeFigureOut">
              <a:rPr lang="en-US" smtClean="0"/>
              <a:t>1/27/20</a:t>
            </a:fld>
            <a:endParaRPr lang="en-US"/>
          </a:p>
        </p:txBody>
      </p:sp>
      <p:sp>
        <p:nvSpPr>
          <p:cNvPr id="3" name="Footer Placeholder 2">
            <a:extLst>
              <a:ext uri="{FF2B5EF4-FFF2-40B4-BE49-F238E27FC236}">
                <a16:creationId xmlns:a16="http://schemas.microsoft.com/office/drawing/2014/main" id="{D784F086-65B2-864D-B360-EB119E3E9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13FF1-AE67-0D4B-BABD-D9301FB9C68F}"/>
              </a:ext>
            </a:extLst>
          </p:cNvPr>
          <p:cNvSpPr>
            <a:spLocks noGrp="1"/>
          </p:cNvSpPr>
          <p:nvPr>
            <p:ph type="sldNum" sz="quarter" idx="12"/>
          </p:nvPr>
        </p:nvSpPr>
        <p:spPr/>
        <p:txBody>
          <a:bodyPr/>
          <a:lstStyle/>
          <a:p>
            <a:fld id="{53323AB9-E7FE-094C-B51F-AEE66A8AB264}" type="slidenum">
              <a:rPr lang="en-US" smtClean="0"/>
              <a:t>‹#›</a:t>
            </a:fld>
            <a:endParaRPr lang="en-US"/>
          </a:p>
        </p:txBody>
      </p:sp>
    </p:spTree>
    <p:extLst>
      <p:ext uri="{BB962C8B-B14F-4D97-AF65-F5344CB8AC3E}">
        <p14:creationId xmlns:p14="http://schemas.microsoft.com/office/powerpoint/2010/main" val="121943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CEF6-45A0-0D4D-808E-56CA09F6F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DA47F5-8A3B-4548-A660-4A08F00798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B4B6A6-8727-E340-9134-4DEEE4B6B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EFE3D-1866-5B49-865E-DF1E409CC978}"/>
              </a:ext>
            </a:extLst>
          </p:cNvPr>
          <p:cNvSpPr>
            <a:spLocks noGrp="1"/>
          </p:cNvSpPr>
          <p:nvPr>
            <p:ph type="dt" sz="half" idx="10"/>
          </p:nvPr>
        </p:nvSpPr>
        <p:spPr/>
        <p:txBody>
          <a:bodyPr/>
          <a:lstStyle/>
          <a:p>
            <a:fld id="{A32E333A-95F3-594E-AC01-80CC277E1E74}" type="datetimeFigureOut">
              <a:rPr lang="en-US" smtClean="0"/>
              <a:t>1/27/20</a:t>
            </a:fld>
            <a:endParaRPr lang="en-US"/>
          </a:p>
        </p:txBody>
      </p:sp>
      <p:sp>
        <p:nvSpPr>
          <p:cNvPr id="6" name="Footer Placeholder 5">
            <a:extLst>
              <a:ext uri="{FF2B5EF4-FFF2-40B4-BE49-F238E27FC236}">
                <a16:creationId xmlns:a16="http://schemas.microsoft.com/office/drawing/2014/main" id="{A6C25860-6D6D-F440-A47D-6069FCD75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96956-FDCC-BC42-A5F1-B5CF550967B0}"/>
              </a:ext>
            </a:extLst>
          </p:cNvPr>
          <p:cNvSpPr>
            <a:spLocks noGrp="1"/>
          </p:cNvSpPr>
          <p:nvPr>
            <p:ph type="sldNum" sz="quarter" idx="12"/>
          </p:nvPr>
        </p:nvSpPr>
        <p:spPr/>
        <p:txBody>
          <a:bodyPr/>
          <a:lstStyle/>
          <a:p>
            <a:fld id="{53323AB9-E7FE-094C-B51F-AEE66A8AB264}" type="slidenum">
              <a:rPr lang="en-US" smtClean="0"/>
              <a:t>‹#›</a:t>
            </a:fld>
            <a:endParaRPr lang="en-US"/>
          </a:p>
        </p:txBody>
      </p:sp>
    </p:spTree>
    <p:extLst>
      <p:ext uri="{BB962C8B-B14F-4D97-AF65-F5344CB8AC3E}">
        <p14:creationId xmlns:p14="http://schemas.microsoft.com/office/powerpoint/2010/main" val="156623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D535-9BDE-194C-989A-7E464BDC0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E5C076-A313-1D4A-83D8-93DBE130E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382854-CC5C-2848-B28A-278F9B294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00B2E-D87B-A74F-BFA3-4EE48882E1E9}"/>
              </a:ext>
            </a:extLst>
          </p:cNvPr>
          <p:cNvSpPr>
            <a:spLocks noGrp="1"/>
          </p:cNvSpPr>
          <p:nvPr>
            <p:ph type="dt" sz="half" idx="10"/>
          </p:nvPr>
        </p:nvSpPr>
        <p:spPr/>
        <p:txBody>
          <a:bodyPr/>
          <a:lstStyle/>
          <a:p>
            <a:fld id="{A32E333A-95F3-594E-AC01-80CC277E1E74}" type="datetimeFigureOut">
              <a:rPr lang="en-US" smtClean="0"/>
              <a:t>1/27/20</a:t>
            </a:fld>
            <a:endParaRPr lang="en-US"/>
          </a:p>
        </p:txBody>
      </p:sp>
      <p:sp>
        <p:nvSpPr>
          <p:cNvPr id="6" name="Footer Placeholder 5">
            <a:extLst>
              <a:ext uri="{FF2B5EF4-FFF2-40B4-BE49-F238E27FC236}">
                <a16:creationId xmlns:a16="http://schemas.microsoft.com/office/drawing/2014/main" id="{83686DFD-9943-AD48-B049-F47D0E43C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4319A-8E79-B040-877D-9A0C4531A6BC}"/>
              </a:ext>
            </a:extLst>
          </p:cNvPr>
          <p:cNvSpPr>
            <a:spLocks noGrp="1"/>
          </p:cNvSpPr>
          <p:nvPr>
            <p:ph type="sldNum" sz="quarter" idx="12"/>
          </p:nvPr>
        </p:nvSpPr>
        <p:spPr/>
        <p:txBody>
          <a:bodyPr/>
          <a:lstStyle/>
          <a:p>
            <a:fld id="{53323AB9-E7FE-094C-B51F-AEE66A8AB264}" type="slidenum">
              <a:rPr lang="en-US" smtClean="0"/>
              <a:t>‹#›</a:t>
            </a:fld>
            <a:endParaRPr lang="en-US"/>
          </a:p>
        </p:txBody>
      </p:sp>
    </p:spTree>
    <p:extLst>
      <p:ext uri="{BB962C8B-B14F-4D97-AF65-F5344CB8AC3E}">
        <p14:creationId xmlns:p14="http://schemas.microsoft.com/office/powerpoint/2010/main" val="21194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9E6E1F-D461-4943-A1C1-52D83C2935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3EBE1D-CF85-514F-AF7F-6AF212B849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41B1-C962-DB4B-863A-B5BF5CDDC8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E333A-95F3-594E-AC01-80CC277E1E74}" type="datetimeFigureOut">
              <a:rPr lang="en-US" smtClean="0"/>
              <a:t>1/27/20</a:t>
            </a:fld>
            <a:endParaRPr lang="en-US"/>
          </a:p>
        </p:txBody>
      </p:sp>
      <p:sp>
        <p:nvSpPr>
          <p:cNvPr id="5" name="Footer Placeholder 4">
            <a:extLst>
              <a:ext uri="{FF2B5EF4-FFF2-40B4-BE49-F238E27FC236}">
                <a16:creationId xmlns:a16="http://schemas.microsoft.com/office/drawing/2014/main" id="{EAF64B4E-F41F-1E44-A635-4F1C704E5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5EE557-ADBD-934B-9DF7-F263A48F2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23AB9-E7FE-094C-B51F-AEE66A8AB264}" type="slidenum">
              <a:rPr lang="en-US" smtClean="0"/>
              <a:t>‹#›</a:t>
            </a:fld>
            <a:endParaRPr lang="en-US"/>
          </a:p>
        </p:txBody>
      </p:sp>
    </p:spTree>
    <p:extLst>
      <p:ext uri="{BB962C8B-B14F-4D97-AF65-F5344CB8AC3E}">
        <p14:creationId xmlns:p14="http://schemas.microsoft.com/office/powerpoint/2010/main" val="3153506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77981-9F5C-F84C-8D6B-6F368E95DFCE}"/>
              </a:ext>
            </a:extLst>
          </p:cNvPr>
          <p:cNvSpPr>
            <a:spLocks noGrp="1"/>
          </p:cNvSpPr>
          <p:nvPr>
            <p:ph idx="1"/>
          </p:nvPr>
        </p:nvSpPr>
        <p:spPr>
          <a:xfrm>
            <a:off x="821515" y="504498"/>
            <a:ext cx="6204984" cy="5502164"/>
          </a:xfrm>
        </p:spPr>
        <p:txBody>
          <a:bodyPr>
            <a:normAutofit fontScale="92500" lnSpcReduction="20000"/>
          </a:bodyPr>
          <a:lstStyle/>
          <a:p>
            <a:pPr marL="0" indent="0">
              <a:buNone/>
            </a:pPr>
            <a:r>
              <a:rPr lang="en-US" sz="4800" dirty="0">
                <a:solidFill>
                  <a:srgbClr val="0070C0"/>
                </a:solidFill>
                <a:latin typeface="Candara" panose="020E0502030303020204" pitchFamily="34" charset="0"/>
              </a:rPr>
              <a:t>5 personas </a:t>
            </a:r>
          </a:p>
          <a:p>
            <a:pPr lvl="1"/>
            <a:r>
              <a:rPr lang="en-US" sz="3200" dirty="0">
                <a:latin typeface="Candara" panose="020E0502030303020204" pitchFamily="34" charset="0"/>
              </a:rPr>
              <a:t>Title and years experience</a:t>
            </a:r>
          </a:p>
          <a:p>
            <a:pPr lvl="1"/>
            <a:endParaRPr lang="en-US" sz="3200" dirty="0">
              <a:latin typeface="Candara" panose="020E0502030303020204" pitchFamily="34" charset="0"/>
            </a:endParaRPr>
          </a:p>
          <a:p>
            <a:pPr lvl="1"/>
            <a:r>
              <a:rPr lang="en-US" sz="3200" dirty="0">
                <a:latin typeface="Candara" panose="020E0502030303020204" pitchFamily="34" charset="0"/>
              </a:rPr>
              <a:t>Analysis did not indicate conference attendance</a:t>
            </a:r>
          </a:p>
          <a:p>
            <a:pPr marL="457200" lvl="1" indent="0">
              <a:buNone/>
            </a:pPr>
            <a:endParaRPr lang="en-US" sz="2000" dirty="0">
              <a:latin typeface="Candara" panose="020E0502030303020204" pitchFamily="34" charset="0"/>
            </a:endParaRPr>
          </a:p>
          <a:p>
            <a:pPr marL="457200" lvl="1" indent="0">
              <a:buNone/>
            </a:pPr>
            <a:endParaRPr lang="en-US" sz="2000" dirty="0">
              <a:latin typeface="Candara" panose="020E0502030303020204" pitchFamily="34" charset="0"/>
            </a:endParaRPr>
          </a:p>
          <a:p>
            <a:pPr marL="0" indent="0">
              <a:buNone/>
            </a:pPr>
            <a:r>
              <a:rPr lang="en-US" sz="4800" dirty="0">
                <a:solidFill>
                  <a:srgbClr val="0070C0"/>
                </a:solidFill>
                <a:latin typeface="Candara" panose="020E0502030303020204" pitchFamily="34" charset="0"/>
              </a:rPr>
              <a:t>2 personas</a:t>
            </a:r>
          </a:p>
          <a:p>
            <a:pPr lvl="1"/>
            <a:r>
              <a:rPr lang="en-US" sz="3200" dirty="0">
                <a:latin typeface="Candara" panose="020E0502030303020204" pitchFamily="34" charset="0"/>
              </a:rPr>
              <a:t>Used likelihood to attend conference variable</a:t>
            </a:r>
          </a:p>
          <a:p>
            <a:pPr lvl="1"/>
            <a:endParaRPr lang="en-US" sz="3200" dirty="0">
              <a:latin typeface="Candara" panose="020E0502030303020204" pitchFamily="34" charset="0"/>
            </a:endParaRPr>
          </a:p>
          <a:p>
            <a:pPr lvl="1"/>
            <a:r>
              <a:rPr lang="en-US" sz="3200" dirty="0">
                <a:latin typeface="Candara" panose="020E0502030303020204" pitchFamily="34" charset="0"/>
              </a:rPr>
              <a:t>Profiles similar, but key differences were seen</a:t>
            </a:r>
          </a:p>
          <a:p>
            <a:pPr lvl="1"/>
            <a:endParaRPr lang="en-US" sz="2000" dirty="0">
              <a:latin typeface="Candara" panose="020E0502030303020204" pitchFamily="34" charset="0"/>
            </a:endParaRPr>
          </a:p>
          <a:p>
            <a:pPr marL="0" indent="0">
              <a:buNone/>
            </a:pPr>
            <a:endParaRPr lang="en-US" sz="2000" dirty="0">
              <a:latin typeface="Candara" panose="020E0502030303020204" pitchFamily="34" charset="0"/>
            </a:endParaRPr>
          </a:p>
          <a:p>
            <a:pPr lvl="1"/>
            <a:endParaRPr lang="en-US" sz="2000" dirty="0">
              <a:latin typeface="Candara" panose="020E0502030303020204" pitchFamily="34" charset="0"/>
            </a:endParaRPr>
          </a:p>
          <a:p>
            <a:endParaRPr lang="en-US" sz="2000" dirty="0">
              <a:latin typeface="Candara" panose="020E0502030303020204" pitchFamily="34" charset="0"/>
            </a:endParaRPr>
          </a:p>
        </p:txBody>
      </p:sp>
      <p:pic>
        <p:nvPicPr>
          <p:cNvPr id="7" name="Picture 6">
            <a:extLst>
              <a:ext uri="{FF2B5EF4-FFF2-40B4-BE49-F238E27FC236}">
                <a16:creationId xmlns:a16="http://schemas.microsoft.com/office/drawing/2014/main" id="{E24801AA-2F32-7B47-BE6A-19B692FA5AD2}"/>
              </a:ext>
            </a:extLst>
          </p:cNvPr>
          <p:cNvPicPr>
            <a:picLocks noChangeAspect="1"/>
          </p:cNvPicPr>
          <p:nvPr/>
        </p:nvPicPr>
        <p:blipFill>
          <a:blip r:embed="rId3"/>
          <a:stretch>
            <a:fillRect/>
          </a:stretch>
        </p:blipFill>
        <p:spPr>
          <a:xfrm>
            <a:off x="9040927" y="640081"/>
            <a:ext cx="1952828" cy="1952828"/>
          </a:xfrm>
          <a:prstGeom prst="rect">
            <a:avLst/>
          </a:prstGeom>
        </p:spPr>
      </p:pic>
      <p:pic>
        <p:nvPicPr>
          <p:cNvPr id="6" name="Picture 5">
            <a:extLst>
              <a:ext uri="{FF2B5EF4-FFF2-40B4-BE49-F238E27FC236}">
                <a16:creationId xmlns:a16="http://schemas.microsoft.com/office/drawing/2014/main" id="{16B42F68-033B-7045-8635-FAF2FD2A1457}"/>
              </a:ext>
            </a:extLst>
          </p:cNvPr>
          <p:cNvPicPr>
            <a:picLocks noChangeAspect="1"/>
          </p:cNvPicPr>
          <p:nvPr/>
        </p:nvPicPr>
        <p:blipFill>
          <a:blip r:embed="rId4"/>
          <a:stretch>
            <a:fillRect/>
          </a:stretch>
        </p:blipFill>
        <p:spPr>
          <a:xfrm>
            <a:off x="9099553" y="3547241"/>
            <a:ext cx="2055169" cy="2670677"/>
          </a:xfrm>
          <a:prstGeom prst="rect">
            <a:avLst/>
          </a:prstGeom>
          <a:solidFill>
            <a:schemeClr val="accent4">
              <a:lumMod val="20000"/>
              <a:lumOff val="80000"/>
            </a:schemeClr>
          </a:solidFill>
        </p:spPr>
      </p:pic>
    </p:spTree>
    <p:extLst>
      <p:ext uri="{BB962C8B-B14F-4D97-AF65-F5344CB8AC3E}">
        <p14:creationId xmlns:p14="http://schemas.microsoft.com/office/powerpoint/2010/main" val="130633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7067-459B-0C41-80C2-0D6832A969ED}"/>
              </a:ext>
            </a:extLst>
          </p:cNvPr>
          <p:cNvSpPr>
            <a:spLocks noGrp="1"/>
          </p:cNvSpPr>
          <p:nvPr>
            <p:ph type="title"/>
          </p:nvPr>
        </p:nvSpPr>
        <p:spPr/>
        <p:txBody>
          <a:bodyPr/>
          <a:lstStyle/>
          <a:p>
            <a:r>
              <a:rPr lang="en-US" dirty="0">
                <a:solidFill>
                  <a:srgbClr val="0070C0"/>
                </a:solidFill>
                <a:latin typeface="Candara" panose="020E0502030303020204" pitchFamily="34" charset="0"/>
                <a:ea typeface="+mn-ea"/>
                <a:cs typeface="+mn-cs"/>
              </a:rPr>
              <a:t>Takeaways</a:t>
            </a:r>
          </a:p>
        </p:txBody>
      </p:sp>
      <p:sp>
        <p:nvSpPr>
          <p:cNvPr id="3" name="Content Placeholder 2">
            <a:extLst>
              <a:ext uri="{FF2B5EF4-FFF2-40B4-BE49-F238E27FC236}">
                <a16:creationId xmlns:a16="http://schemas.microsoft.com/office/drawing/2014/main" id="{E6BE3AAB-0459-D949-B407-BF11611F52A6}"/>
              </a:ext>
            </a:extLst>
          </p:cNvPr>
          <p:cNvSpPr>
            <a:spLocks noGrp="1"/>
          </p:cNvSpPr>
          <p:nvPr>
            <p:ph idx="1"/>
          </p:nvPr>
        </p:nvSpPr>
        <p:spPr>
          <a:xfrm>
            <a:off x="838200" y="4427869"/>
            <a:ext cx="10515600" cy="646331"/>
          </a:xfrm>
        </p:spPr>
        <p:txBody>
          <a:bodyPr>
            <a:normAutofit/>
          </a:bodyPr>
          <a:lstStyle/>
          <a:p>
            <a:pPr marL="0" indent="0">
              <a:buNone/>
            </a:pPr>
            <a:r>
              <a:rPr lang="en-US" dirty="0">
                <a:latin typeface="Candara" panose="020E0502030303020204" pitchFamily="34" charset="0"/>
              </a:rPr>
              <a:t>Conference-goers are active consumers of other learning products</a:t>
            </a:r>
          </a:p>
        </p:txBody>
      </p:sp>
      <p:sp>
        <p:nvSpPr>
          <p:cNvPr id="4" name="TextBox 3">
            <a:extLst>
              <a:ext uri="{FF2B5EF4-FFF2-40B4-BE49-F238E27FC236}">
                <a16:creationId xmlns:a16="http://schemas.microsoft.com/office/drawing/2014/main" id="{9B66D5B7-F3A0-1047-8672-A6856A695A33}"/>
              </a:ext>
            </a:extLst>
          </p:cNvPr>
          <p:cNvSpPr txBox="1"/>
          <p:nvPr/>
        </p:nvSpPr>
        <p:spPr>
          <a:xfrm>
            <a:off x="838200" y="5074200"/>
            <a:ext cx="10515600" cy="646331"/>
          </a:xfrm>
          <a:prstGeom prst="rect">
            <a:avLst/>
          </a:prstGeom>
          <a:noFill/>
        </p:spPr>
        <p:txBody>
          <a:bodyPr wrap="square" rtlCol="0">
            <a:spAutoFit/>
          </a:bodyPr>
          <a:lstStyle/>
          <a:p>
            <a:r>
              <a:rPr lang="en-US" sz="3600" dirty="0">
                <a:solidFill>
                  <a:srgbClr val="0070C0"/>
                </a:solidFill>
                <a:latin typeface="Candara" panose="020E0502030303020204" pitchFamily="34" charset="0"/>
              </a:rPr>
              <a:t>If you’re part of a conference, </a:t>
            </a:r>
            <a:r>
              <a:rPr lang="en-US" sz="3600" i="1" dirty="0">
                <a:solidFill>
                  <a:srgbClr val="0070C0"/>
                </a:solidFill>
                <a:latin typeface="Candara" panose="020E0502030303020204" pitchFamily="34" charset="0"/>
              </a:rPr>
              <a:t>sell your book</a:t>
            </a:r>
            <a:r>
              <a:rPr lang="en-US" sz="3600" dirty="0">
                <a:solidFill>
                  <a:srgbClr val="0070C0"/>
                </a:solidFill>
                <a:latin typeface="Candara" panose="020E0502030303020204" pitchFamily="34" charset="0"/>
              </a:rPr>
              <a:t>!</a:t>
            </a:r>
          </a:p>
        </p:txBody>
      </p:sp>
      <p:sp>
        <p:nvSpPr>
          <p:cNvPr id="5" name="TextBox 4">
            <a:extLst>
              <a:ext uri="{FF2B5EF4-FFF2-40B4-BE49-F238E27FC236}">
                <a16:creationId xmlns:a16="http://schemas.microsoft.com/office/drawing/2014/main" id="{7405F8A1-924F-FC49-8BD3-A2958E723412}"/>
              </a:ext>
            </a:extLst>
          </p:cNvPr>
          <p:cNvSpPr txBox="1"/>
          <p:nvPr/>
        </p:nvSpPr>
        <p:spPr>
          <a:xfrm>
            <a:off x="838200" y="2782669"/>
            <a:ext cx="10515600" cy="646331"/>
          </a:xfrm>
          <a:prstGeom prst="rect">
            <a:avLst/>
          </a:prstGeom>
          <a:noFill/>
        </p:spPr>
        <p:txBody>
          <a:bodyPr wrap="square" rtlCol="0">
            <a:spAutoFit/>
          </a:bodyPr>
          <a:lstStyle/>
          <a:p>
            <a:r>
              <a:rPr lang="en-US" sz="3600" dirty="0">
                <a:solidFill>
                  <a:srgbClr val="0070C0"/>
                </a:solidFill>
                <a:latin typeface="Candara" panose="020E0502030303020204" pitchFamily="34" charset="0"/>
              </a:rPr>
              <a:t>Ask Complex, Analyze Simple</a:t>
            </a:r>
          </a:p>
        </p:txBody>
      </p:sp>
      <p:sp>
        <p:nvSpPr>
          <p:cNvPr id="6" name="Content Placeholder 2">
            <a:extLst>
              <a:ext uri="{FF2B5EF4-FFF2-40B4-BE49-F238E27FC236}">
                <a16:creationId xmlns:a16="http://schemas.microsoft.com/office/drawing/2014/main" id="{0C28B719-1811-1D4D-8386-2264630C6FED}"/>
              </a:ext>
            </a:extLst>
          </p:cNvPr>
          <p:cNvSpPr txBox="1">
            <a:spLocks/>
          </p:cNvSpPr>
          <p:nvPr/>
        </p:nvSpPr>
        <p:spPr>
          <a:xfrm>
            <a:off x="838200" y="2106965"/>
            <a:ext cx="10515600" cy="646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ndara" panose="020E0502030303020204" pitchFamily="34" charset="0"/>
              </a:rPr>
              <a:t>Likert ranges give people the flexibility to hedge their answers</a:t>
            </a:r>
          </a:p>
        </p:txBody>
      </p:sp>
    </p:spTree>
    <p:extLst>
      <p:ext uri="{BB962C8B-B14F-4D97-AF65-F5344CB8AC3E}">
        <p14:creationId xmlns:p14="http://schemas.microsoft.com/office/powerpoint/2010/main" val="2495435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10384</TotalTime>
  <Words>201</Words>
  <Application>Microsoft Macintosh PowerPoint</Application>
  <PresentationFormat>Widescreen</PresentationFormat>
  <Paragraphs>24</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Candara</vt:lpstr>
      <vt:lpstr>Office Theme</vt:lpstr>
      <vt:lpstr>PowerPoint Presentation</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Eliasen</dc:creator>
  <cp:lastModifiedBy>Kevin Eliasen</cp:lastModifiedBy>
  <cp:revision>5</cp:revision>
  <dcterms:created xsi:type="dcterms:W3CDTF">2020-01-27T15:14:36Z</dcterms:created>
  <dcterms:modified xsi:type="dcterms:W3CDTF">2020-02-03T20:18:42Z</dcterms:modified>
</cp:coreProperties>
</file>