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BECFE-4A2A-466E-AFEC-8AF733B3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09F73C-41A2-4E02-869B-EA956C48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56333-AC50-4A0B-95F1-40875B55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A2989-FB1D-4CB4-BBC1-BBD5F9C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2AD9F-000B-4570-8048-F2C961B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8038-64C8-4778-912D-C89800A6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4B193-A967-4B99-B665-2555F5E5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ED5F6-9BEE-412F-B2B9-9CF20B07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01590-47DA-4453-BA2C-B8BEF3DF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8FD5D-393A-49F5-B2B3-9FB835D1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2BA634-5C82-4B5F-8305-41752D13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65C9A6-6C83-4F32-ACD5-D9D0E248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DFD06-D445-406F-8B07-5B860C4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A0B626-FC7A-4CCB-9DFA-F9AE84A3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FC0D2-73A6-426B-871B-51AAB2A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3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69941-C1C4-435C-9F63-3A21D661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9FF1C-547A-4BA2-911F-60CDD7DB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417B0-5569-45BB-ACB1-8EBE2C38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FAA86-FF41-417C-8108-4E32A8F1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69F4E-8A61-44AA-9619-4229B0F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9BBC8-F6AB-4532-A5FC-2BE65123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B10463-2D2B-4AD5-BA17-E1160BAE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1B35B-2739-4E83-9F98-7C5B8CB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020B9-D57C-428B-B4FE-7F849FCD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78B9B-8A7E-44D3-8EEE-65C16FA4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D0C3E-6756-4045-992D-47E0019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6B8DB-BE0F-479C-8D89-73472A46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F6D106-BB08-49C1-8E86-081A9676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4AC72-8D05-4874-AD68-7C97B84C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6953A-E029-42F7-AF08-BA38857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822E55-0734-4412-BD0D-E94A501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60DF3-0B6D-4C51-B077-2BC9A987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0929E-F8C9-4DE0-8AE3-FD4E6549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D0343-5F0A-4BA7-889D-DFCC54B4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94440B-3B59-444F-861B-EEB69EE32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E58687-937A-4748-A48D-C5F0B27F1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0DF2A8-247B-41CF-9964-7427DE90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206EB0-B51F-42AF-AB22-B3D27C4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564F26-6AFA-49CB-AE47-3D5E7D83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9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6472D-8366-43C0-A082-4961036B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333BD-B25F-4A8F-949D-D3988C8D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409767-4463-4B62-BCD1-64319900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B0B2E-E439-43BA-B85D-30A92F7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2C0935-98E4-4C38-B60B-81AEAF11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34B46E-AEBF-4FCB-AB29-71240E69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17C4D8-75CA-4607-B0CE-7FFF377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6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204B-B406-429D-855B-2DC12162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97907-6057-4E91-AF10-75FE9C5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FCB4B7-BA19-4280-A7DD-8627E477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6A867C-2710-4159-90BF-18FDE3AA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C7C1BA-411F-4BBA-B13B-87C144D5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A5CC-D7A0-4143-AE05-DC05553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9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E64BF-DC16-4DCA-B95F-FAE44F9D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196319-3A23-4B6F-9860-5C1539D2C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BC8E10-5E24-4854-A469-EB3437DC7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98036-697E-4F29-8590-EEA0CCB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A7B48-147F-4A52-86E2-BF242023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0A15C-D155-49F7-ACD8-73967062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5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4C34D-3B0A-4779-854D-F0A6DA6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2D824C-18FB-4C33-8E91-0CC03928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B4860-A012-4A7A-9BBC-B6DAD553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E16C9-BF88-4053-BC41-635D4B15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1F8A5-EDBD-4041-AE1B-3270B4A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02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1271E22-8E27-4F52-AACA-E49A60460B21}"/>
              </a:ext>
            </a:extLst>
          </p:cNvPr>
          <p:cNvSpPr/>
          <p:nvPr/>
        </p:nvSpPr>
        <p:spPr bwMode="auto">
          <a:xfrm>
            <a:off x="848047" y="2061355"/>
            <a:ext cx="11118093" cy="4431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D3589F-70E4-41C4-84FA-75F1C7E56ED5}"/>
              </a:ext>
            </a:extLst>
          </p:cNvPr>
          <p:cNvSpPr txBox="1"/>
          <p:nvPr/>
        </p:nvSpPr>
        <p:spPr>
          <a:xfrm>
            <a:off x="10033801" y="2145033"/>
            <a:ext cx="1862621" cy="91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tIns="54000" bIns="36000" rtlCol="0" anchor="t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pPr algn="l"/>
            <a:r>
              <a:rPr lang="ja-JP" altLang="en-US" dirty="0">
                <a:solidFill>
                  <a:schemeClr val="tx1"/>
                </a:solidFill>
              </a:rPr>
              <a:t>凡例）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2DED280-870F-4FBC-B2EE-FA8E21EFAB3B}"/>
              </a:ext>
            </a:extLst>
          </p:cNvPr>
          <p:cNvSpPr/>
          <p:nvPr/>
        </p:nvSpPr>
        <p:spPr bwMode="auto">
          <a:xfrm>
            <a:off x="946538" y="5650081"/>
            <a:ext cx="9995717" cy="767426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986AB4D-F487-4A8A-88BE-B1FD1E693C7A}"/>
              </a:ext>
            </a:extLst>
          </p:cNvPr>
          <p:cNvSpPr/>
          <p:nvPr/>
        </p:nvSpPr>
        <p:spPr bwMode="auto">
          <a:xfrm>
            <a:off x="4122321" y="3081985"/>
            <a:ext cx="1618305" cy="1583665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01DCFE-B0A9-4EC1-88BC-7399AE052CA4}"/>
              </a:ext>
            </a:extLst>
          </p:cNvPr>
          <p:cNvSpPr txBox="1"/>
          <p:nvPr/>
        </p:nvSpPr>
        <p:spPr>
          <a:xfrm>
            <a:off x="3315173" y="2629550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4363A6-D1B8-44F2-988E-CC330C6BCEF9}"/>
              </a:ext>
            </a:extLst>
          </p:cNvPr>
          <p:cNvSpPr txBox="1"/>
          <p:nvPr/>
        </p:nvSpPr>
        <p:spPr>
          <a:xfrm>
            <a:off x="3324427" y="3508439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67A029-E66B-48EF-8E85-22A43503E5EE}"/>
              </a:ext>
            </a:extLst>
          </p:cNvPr>
          <p:cNvSpPr txBox="1"/>
          <p:nvPr/>
        </p:nvSpPr>
        <p:spPr>
          <a:xfrm>
            <a:off x="3307926" y="4421564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BABFF7-CEF4-46BD-9B9D-84B0A7ACD5C7}"/>
              </a:ext>
            </a:extLst>
          </p:cNvPr>
          <p:cNvSpPr txBox="1"/>
          <p:nvPr/>
        </p:nvSpPr>
        <p:spPr>
          <a:xfrm>
            <a:off x="5068865" y="2633266"/>
            <a:ext cx="1760595" cy="257848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097386CA-266F-455A-A9B0-2CA3F3821519}"/>
              </a:ext>
            </a:extLst>
          </p:cNvPr>
          <p:cNvSpPr/>
          <p:nvPr/>
        </p:nvSpPr>
        <p:spPr bwMode="auto">
          <a:xfrm>
            <a:off x="2424916" y="4603471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4A592D-6B76-42A6-B824-7D418FD0D67E}"/>
              </a:ext>
            </a:extLst>
          </p:cNvPr>
          <p:cNvSpPr txBox="1"/>
          <p:nvPr/>
        </p:nvSpPr>
        <p:spPr>
          <a:xfrm>
            <a:off x="1049130" y="275946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6"/>
                </a:solidFill>
              </a:rPr>
              <a:t>サービス</a:t>
            </a:r>
            <a:br>
              <a:rPr kumimoji="1" lang="en-US" altLang="ja-JP" sz="1600" b="1" dirty="0">
                <a:solidFill>
                  <a:schemeClr val="accent6"/>
                </a:solidFill>
              </a:rPr>
            </a:br>
            <a:r>
              <a:rPr kumimoji="1" lang="ja-JP" altLang="en-US" sz="1600" b="1" dirty="0">
                <a:solidFill>
                  <a:schemeClr val="accent6"/>
                </a:solidFill>
              </a:rPr>
              <a:t>提供組織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AB06260-293C-41B1-B68D-DFA0490589AF}"/>
              </a:ext>
            </a:extLst>
          </p:cNvPr>
          <p:cNvSpPr/>
          <p:nvPr/>
        </p:nvSpPr>
        <p:spPr bwMode="auto">
          <a:xfrm>
            <a:off x="2424916" y="2822417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355F165-44AA-4F96-A40D-4DE6AB8DCC3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424916" y="3029832"/>
            <a:ext cx="92854" cy="177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57E6CD-7822-413E-B220-8584D3C63F1D}"/>
              </a:ext>
            </a:extLst>
          </p:cNvPr>
          <p:cNvSpPr txBox="1"/>
          <p:nvPr/>
        </p:nvSpPr>
        <p:spPr>
          <a:xfrm>
            <a:off x="946538" y="357197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サービス</a:t>
            </a:r>
            <a:br>
              <a:rPr kumimoji="1" lang="en-US" altLang="ja-JP" sz="1600" b="1" dirty="0">
                <a:solidFill>
                  <a:schemeClr val="accent1"/>
                </a:solidFill>
              </a:rPr>
            </a:br>
            <a:r>
              <a:rPr kumimoji="1" lang="ja-JP" altLang="en-US" sz="1600" b="1" dirty="0">
                <a:solidFill>
                  <a:schemeClr val="accent1"/>
                </a:solidFill>
              </a:rPr>
              <a:t>提携組織①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D55F05-08AF-4E4F-92CB-17E8C8CC4BAB}"/>
              </a:ext>
            </a:extLst>
          </p:cNvPr>
          <p:cNvSpPr txBox="1"/>
          <p:nvPr/>
        </p:nvSpPr>
        <p:spPr>
          <a:xfrm>
            <a:off x="946538" y="448659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1600" b="1">
                <a:solidFill>
                  <a:schemeClr val="tx2"/>
                </a:solidFill>
              </a:defRPr>
            </a:lvl1pPr>
          </a:lstStyle>
          <a:p>
            <a:r>
              <a:rPr lang="ja-JP" altLang="en-US">
                <a:solidFill>
                  <a:schemeClr val="accent1"/>
                </a:solidFill>
              </a:rPr>
              <a:t>サービス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ja-JP" altLang="en-US" dirty="0">
                <a:solidFill>
                  <a:schemeClr val="accent1"/>
                </a:solidFill>
              </a:rPr>
              <a:t>提携組織②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FAFE8C-2A34-4836-AC4C-7FFB45D00F3B}"/>
              </a:ext>
            </a:extLst>
          </p:cNvPr>
          <p:cNvSpPr txBox="1"/>
          <p:nvPr/>
        </p:nvSpPr>
        <p:spPr>
          <a:xfrm>
            <a:off x="8629905" y="29632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/>
              <a:t>基盤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運営組織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3D43-1D27-42AD-A5EB-255AAE954409}"/>
              </a:ext>
            </a:extLst>
          </p:cNvPr>
          <p:cNvCxnSpPr>
            <a:cxnSpLocks/>
          </p:cNvCxnSpPr>
          <p:nvPr/>
        </p:nvCxnSpPr>
        <p:spPr>
          <a:xfrm flipH="1">
            <a:off x="8065798" y="3218250"/>
            <a:ext cx="554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7FFDEE-C329-4727-B3CF-6A1625720CE3}"/>
              </a:ext>
            </a:extLst>
          </p:cNvPr>
          <p:cNvSpPr txBox="1"/>
          <p:nvPr/>
        </p:nvSpPr>
        <p:spPr>
          <a:xfrm>
            <a:off x="8835089" y="45019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/>
              <a:t>個人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851BD18-04EC-46AF-83AF-2D8E2D13E94D}"/>
              </a:ext>
            </a:extLst>
          </p:cNvPr>
          <p:cNvCxnSpPr>
            <a:cxnSpLocks/>
          </p:cNvCxnSpPr>
          <p:nvPr/>
        </p:nvCxnSpPr>
        <p:spPr>
          <a:xfrm flipH="1">
            <a:off x="8055967" y="4645918"/>
            <a:ext cx="76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05EEB5-E9C0-4A42-BADB-C7D82C8B70C6}"/>
              </a:ext>
            </a:extLst>
          </p:cNvPr>
          <p:cNvSpPr txBox="1"/>
          <p:nvPr/>
        </p:nvSpPr>
        <p:spPr>
          <a:xfrm>
            <a:off x="3422879" y="4967000"/>
            <a:ext cx="131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パーソナルデータ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AF388A3-AD50-40FA-801F-2852D2A33D68}"/>
              </a:ext>
            </a:extLst>
          </p:cNvPr>
          <p:cNvSpPr/>
          <p:nvPr/>
        </p:nvSpPr>
        <p:spPr bwMode="auto">
          <a:xfrm>
            <a:off x="3159917" y="2430154"/>
            <a:ext cx="5350166" cy="2960551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08D4EDF-3B92-4759-BE43-CDA062A9485D}"/>
              </a:ext>
            </a:extLst>
          </p:cNvPr>
          <p:cNvSpPr/>
          <p:nvPr/>
        </p:nvSpPr>
        <p:spPr bwMode="auto">
          <a:xfrm>
            <a:off x="3159918" y="2141383"/>
            <a:ext cx="5371978" cy="290912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tIns="64800" rtlCol="0" anchor="ctr"/>
          <a:lstStyle/>
          <a:p>
            <a:pPr algn="ctr" defTabSz="914400"/>
            <a:r>
              <a:rPr lang="ja-JP" altLang="en-US" sz="1600" b="1" dirty="0">
                <a:solidFill>
                  <a:srgbClr val="FFFFFF"/>
                </a:solidFill>
                <a:latin typeface="-apple-system"/>
              </a:rPr>
              <a:t>パーソナルデータ流通圏</a:t>
            </a: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D87A5226-D053-43E5-872D-B448D102B1FA}"/>
              </a:ext>
            </a:extLst>
          </p:cNvPr>
          <p:cNvSpPr/>
          <p:nvPr/>
        </p:nvSpPr>
        <p:spPr bwMode="auto">
          <a:xfrm>
            <a:off x="3688306" y="2822417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F5BC8B-15B4-42A9-9DF0-DC637CC91519}"/>
              </a:ext>
            </a:extLst>
          </p:cNvPr>
          <p:cNvSpPr txBox="1"/>
          <p:nvPr/>
        </p:nvSpPr>
        <p:spPr>
          <a:xfrm>
            <a:off x="3249219" y="39070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43AC044-5A5F-4CAD-92BD-A3F4E8FAAF50}"/>
              </a:ext>
            </a:extLst>
          </p:cNvPr>
          <p:cNvSpPr/>
          <p:nvPr/>
        </p:nvSpPr>
        <p:spPr>
          <a:xfrm rot="20878751" flipV="1">
            <a:off x="2542240" y="3906512"/>
            <a:ext cx="1911644" cy="674942"/>
          </a:xfrm>
          <a:prstGeom prst="arc">
            <a:avLst>
              <a:gd name="adj1" fmla="val 11809981"/>
              <a:gd name="adj2" fmla="val 1397187"/>
            </a:avLst>
          </a:prstGeom>
          <a:ln w="76200">
            <a:headEnd type="triangle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B6F52C-26A4-4DC6-97B3-E2D3D3AFA27F}"/>
              </a:ext>
            </a:extLst>
          </p:cNvPr>
          <p:cNvSpPr txBox="1"/>
          <p:nvPr/>
        </p:nvSpPr>
        <p:spPr>
          <a:xfrm>
            <a:off x="3835867" y="4027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共有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696066-027E-43B1-967C-2F1F509E801C}"/>
              </a:ext>
            </a:extLst>
          </p:cNvPr>
          <p:cNvSpPr txBox="1"/>
          <p:nvPr/>
        </p:nvSpPr>
        <p:spPr>
          <a:xfrm>
            <a:off x="1054197" y="5671070"/>
            <a:ext cx="9901471" cy="74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b="1" dirty="0"/>
              <a:t>・蓄積</a:t>
            </a:r>
            <a:r>
              <a:rPr lang="ja-JP" altLang="en-US" b="1" dirty="0">
                <a:solidFill>
                  <a:srgbClr val="00479D"/>
                </a:solidFill>
              </a:rPr>
              <a:t>：</a:t>
            </a:r>
            <a:r>
              <a:rPr lang="ja-JP" altLang="en-US" b="1" dirty="0"/>
              <a:t>個人の同意に基づき、パーソナルデータを他組織からアクセス可能な状態にすること</a:t>
            </a:r>
            <a:endParaRPr lang="en-US" altLang="ja-JP" b="1" dirty="0"/>
          </a:p>
          <a:p>
            <a:pPr>
              <a:lnSpc>
                <a:spcPts val="2600"/>
              </a:lnSpc>
            </a:pPr>
            <a:r>
              <a:rPr lang="ja-JP" altLang="en-US" b="1" dirty="0"/>
              <a:t>・共有</a:t>
            </a:r>
            <a:r>
              <a:rPr lang="ja-JP" altLang="en-US" b="1" dirty="0">
                <a:solidFill>
                  <a:srgbClr val="00479D"/>
                </a:solidFill>
              </a:rPr>
              <a:t>：</a:t>
            </a:r>
            <a:r>
              <a:rPr lang="ja-JP" altLang="en-US" b="1" dirty="0"/>
              <a:t>個人の同意に基づき、他組織が蓄積したパーソナルデータにアクセスすること</a:t>
            </a:r>
            <a:endParaRPr lang="en-US" altLang="ja-JP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7EAEEBE-76D4-409F-B000-9031109459A6}"/>
              </a:ext>
            </a:extLst>
          </p:cNvPr>
          <p:cNvSpPr txBox="1"/>
          <p:nvPr/>
        </p:nvSpPr>
        <p:spPr>
          <a:xfrm>
            <a:off x="3747480" y="3046773"/>
            <a:ext cx="2445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2"/>
                </a:solidFill>
                <a:latin typeface="-apple-system"/>
              </a:rPr>
              <a:t>パーソナルデータ連携</a:t>
            </a:r>
            <a:endParaRPr lang="en-US" altLang="ja-JP" sz="1200" b="1" dirty="0">
              <a:solidFill>
                <a:schemeClr val="tx2"/>
              </a:solidFill>
              <a:latin typeface="-apple-system"/>
            </a:endParaRPr>
          </a:p>
          <a:p>
            <a:pPr algn="ctr"/>
            <a:r>
              <a:rPr lang="ja-JP" altLang="en-US" sz="1200" b="1" dirty="0">
                <a:solidFill>
                  <a:schemeClr val="tx2"/>
                </a:solidFill>
                <a:latin typeface="-apple-system"/>
              </a:rPr>
              <a:t>モジュール群</a:t>
            </a:r>
            <a:endParaRPr lang="en-US" altLang="ja-JP" sz="1200" b="1" dirty="0">
              <a:solidFill>
                <a:schemeClr val="tx2"/>
              </a:solidFill>
            </a:endParaRPr>
          </a:p>
        </p:txBody>
      </p:sp>
      <p:sp>
        <p:nvSpPr>
          <p:cNvPr id="28" name="フローチャート: 磁気ディスク 27">
            <a:extLst>
              <a:ext uri="{FF2B5EF4-FFF2-40B4-BE49-F238E27FC236}">
                <a16:creationId xmlns:a16="http://schemas.microsoft.com/office/drawing/2014/main" id="{08B0357F-1AD9-4716-8D83-BB72ADBAAD7E}"/>
              </a:ext>
            </a:extLst>
          </p:cNvPr>
          <p:cNvSpPr/>
          <p:nvPr/>
        </p:nvSpPr>
        <p:spPr bwMode="auto">
          <a:xfrm>
            <a:off x="3706062" y="3627687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95D9044E-A9CD-43EC-84AB-0BA339B537D1}"/>
              </a:ext>
            </a:extLst>
          </p:cNvPr>
          <p:cNvSpPr/>
          <p:nvPr/>
        </p:nvSpPr>
        <p:spPr bwMode="auto">
          <a:xfrm>
            <a:off x="3706062" y="4603471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0" name="フローチャート: 磁気ディスク 29">
            <a:extLst>
              <a:ext uri="{FF2B5EF4-FFF2-40B4-BE49-F238E27FC236}">
                <a16:creationId xmlns:a16="http://schemas.microsoft.com/office/drawing/2014/main" id="{BD994F89-6D11-477C-BEAC-8A83157EEF1F}"/>
              </a:ext>
            </a:extLst>
          </p:cNvPr>
          <p:cNvSpPr/>
          <p:nvPr/>
        </p:nvSpPr>
        <p:spPr bwMode="auto">
          <a:xfrm>
            <a:off x="6139120" y="3018839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1" name="フローチャート: 磁気ディスク 30">
            <a:extLst>
              <a:ext uri="{FF2B5EF4-FFF2-40B4-BE49-F238E27FC236}">
                <a16:creationId xmlns:a16="http://schemas.microsoft.com/office/drawing/2014/main" id="{31B9449E-404B-416A-BE57-F1DD93EC2FE1}"/>
              </a:ext>
            </a:extLst>
          </p:cNvPr>
          <p:cNvSpPr/>
          <p:nvPr/>
        </p:nvSpPr>
        <p:spPr bwMode="auto">
          <a:xfrm>
            <a:off x="6134242" y="4457999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43CFA6-1EAA-471C-867A-4B45917E18CC}"/>
              </a:ext>
            </a:extLst>
          </p:cNvPr>
          <p:cNvCxnSpPr/>
          <p:nvPr/>
        </p:nvCxnSpPr>
        <p:spPr bwMode="auto">
          <a:xfrm flipH="1">
            <a:off x="6520078" y="3238698"/>
            <a:ext cx="103730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EF7BD43-53AA-4930-8DCA-BF93BE039C78}"/>
              </a:ext>
            </a:extLst>
          </p:cNvPr>
          <p:cNvCxnSpPr/>
          <p:nvPr/>
        </p:nvCxnSpPr>
        <p:spPr bwMode="auto">
          <a:xfrm flipH="1">
            <a:off x="6550690" y="4671265"/>
            <a:ext cx="99781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87A7C2-90D9-424A-8402-37D9EB494270}"/>
              </a:ext>
            </a:extLst>
          </p:cNvPr>
          <p:cNvSpPr/>
          <p:nvPr/>
        </p:nvSpPr>
        <p:spPr bwMode="auto">
          <a:xfrm>
            <a:off x="952437" y="2701362"/>
            <a:ext cx="3478727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2DC6670-9214-4441-8D23-228662C4BFB5}"/>
              </a:ext>
            </a:extLst>
          </p:cNvPr>
          <p:cNvSpPr/>
          <p:nvPr/>
        </p:nvSpPr>
        <p:spPr bwMode="auto">
          <a:xfrm>
            <a:off x="949957" y="3549789"/>
            <a:ext cx="3478726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47ACD70-A82A-434C-B55F-3DF58BE689EE}"/>
              </a:ext>
            </a:extLst>
          </p:cNvPr>
          <p:cNvSpPr/>
          <p:nvPr/>
        </p:nvSpPr>
        <p:spPr bwMode="auto">
          <a:xfrm>
            <a:off x="946538" y="4455360"/>
            <a:ext cx="3470733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446DB7-6A5C-45B0-9E1E-F61D46EC187E}"/>
              </a:ext>
            </a:extLst>
          </p:cNvPr>
          <p:cNvSpPr txBox="1"/>
          <p:nvPr/>
        </p:nvSpPr>
        <p:spPr>
          <a:xfrm>
            <a:off x="5248976" y="3437889"/>
            <a:ext cx="1454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・サービス管理</a:t>
            </a:r>
            <a:endParaRPr kumimoji="1" lang="en-US" altLang="ja-JP" sz="1100" b="1" dirty="0"/>
          </a:p>
          <a:p>
            <a:r>
              <a:rPr lang="ja-JP" altLang="en-US" sz="1100" b="1" dirty="0"/>
              <a:t>・認証認可</a:t>
            </a:r>
            <a:endParaRPr lang="en-US" altLang="ja-JP" sz="1100" b="1" dirty="0"/>
          </a:p>
          <a:p>
            <a:r>
              <a:rPr kumimoji="1" lang="ja-JP" altLang="en-US" sz="1100" b="1" dirty="0"/>
              <a:t>・個人・事業者管理</a:t>
            </a:r>
            <a:endParaRPr kumimoji="1" lang="en-US" altLang="ja-JP" sz="1100" b="1" dirty="0"/>
          </a:p>
          <a:p>
            <a:r>
              <a:rPr lang="ja-JP" altLang="en-US" sz="1100" b="1" dirty="0"/>
              <a:t>・カタログ管理</a:t>
            </a:r>
            <a:endParaRPr lang="en-US" altLang="ja-JP" sz="1100" b="1" dirty="0"/>
          </a:p>
          <a:p>
            <a:r>
              <a:rPr lang="ja-JP" altLang="en-US" sz="1100" b="1" dirty="0"/>
              <a:t>・同意管理</a:t>
            </a:r>
            <a:endParaRPr lang="en-US" altLang="ja-JP" sz="1100" b="1" dirty="0"/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ID</a:t>
            </a:r>
            <a:r>
              <a:rPr kumimoji="1" lang="ja-JP" altLang="en-US" sz="1100" b="1" dirty="0"/>
              <a:t>連携</a:t>
            </a:r>
          </a:p>
        </p:txBody>
      </p:sp>
      <p:sp>
        <p:nvSpPr>
          <p:cNvPr id="38" name="Freeform 119">
            <a:extLst>
              <a:ext uri="{FF2B5EF4-FFF2-40B4-BE49-F238E27FC236}">
                <a16:creationId xmlns:a16="http://schemas.microsoft.com/office/drawing/2014/main" id="{C488DE02-3E87-469C-9628-6B126F3663AB}"/>
              </a:ext>
            </a:extLst>
          </p:cNvPr>
          <p:cNvSpPr>
            <a:spLocks noChangeAspect="1"/>
          </p:cNvSpPr>
          <p:nvPr/>
        </p:nvSpPr>
        <p:spPr bwMode="gray">
          <a:xfrm>
            <a:off x="4608868" y="3516947"/>
            <a:ext cx="661383" cy="823483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E98FC214-C0E7-41A6-930E-22BEBFDCB1C5}"/>
              </a:ext>
            </a:extLst>
          </p:cNvPr>
          <p:cNvSpPr/>
          <p:nvPr/>
        </p:nvSpPr>
        <p:spPr bwMode="auto">
          <a:xfrm>
            <a:off x="2855273" y="3767723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フローチャート: 磁気ディスク 39">
            <a:extLst>
              <a:ext uri="{FF2B5EF4-FFF2-40B4-BE49-F238E27FC236}">
                <a16:creationId xmlns:a16="http://schemas.microsoft.com/office/drawing/2014/main" id="{A1C3E478-FE14-42BD-B819-093F2C4CC0A3}"/>
              </a:ext>
            </a:extLst>
          </p:cNvPr>
          <p:cNvSpPr/>
          <p:nvPr/>
        </p:nvSpPr>
        <p:spPr bwMode="auto">
          <a:xfrm>
            <a:off x="2424916" y="3639874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791DCF5-8E4A-41F2-B775-051E707F0736}"/>
              </a:ext>
            </a:extLst>
          </p:cNvPr>
          <p:cNvSpPr txBox="1"/>
          <p:nvPr/>
        </p:nvSpPr>
        <p:spPr>
          <a:xfrm>
            <a:off x="6932253" y="2939996"/>
            <a:ext cx="1031051" cy="560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/>
          <a:p>
            <a:pPr algn="ctr"/>
            <a:r>
              <a:rPr kumimoji="1" lang="ja-JP" altLang="en-US" sz="1100" b="1" dirty="0"/>
              <a:t>基盤運営組織</a:t>
            </a:r>
            <a:br>
              <a:rPr kumimoji="1" lang="en-US" altLang="ja-JP" sz="1100" b="1" dirty="0"/>
            </a:br>
            <a:r>
              <a:rPr kumimoji="1" lang="ja-JP" altLang="en-US" sz="1100" b="1" dirty="0"/>
              <a:t>ポータル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C2A5178-E0D3-4DC1-8188-E9F525585682}"/>
              </a:ext>
            </a:extLst>
          </p:cNvPr>
          <p:cNvSpPr txBox="1"/>
          <p:nvPr/>
        </p:nvSpPr>
        <p:spPr>
          <a:xfrm>
            <a:off x="6932253" y="4358295"/>
            <a:ext cx="1031051" cy="560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/>
            </a:lvl1pPr>
          </a:lstStyle>
          <a:p>
            <a:r>
              <a:rPr lang="ja-JP" altLang="en-US"/>
              <a:t>個人</a:t>
            </a:r>
            <a:endParaRPr lang="en-US" altLang="ja-JP" dirty="0"/>
          </a:p>
          <a:p>
            <a:r>
              <a:rPr lang="ja-JP" altLang="en-US" dirty="0"/>
              <a:t>ポータル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A7DC1ED-9AEE-4ADA-8348-4F22C2FF045A}"/>
              </a:ext>
            </a:extLst>
          </p:cNvPr>
          <p:cNvSpPr txBox="1"/>
          <p:nvPr/>
        </p:nvSpPr>
        <p:spPr>
          <a:xfrm>
            <a:off x="10567414" y="2227509"/>
            <a:ext cx="1053817" cy="29091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機能提供範囲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900E417-F541-4F9F-A723-D9295025F95E}"/>
              </a:ext>
            </a:extLst>
          </p:cNvPr>
          <p:cNvSpPr/>
          <p:nvPr/>
        </p:nvSpPr>
        <p:spPr bwMode="auto">
          <a:xfrm>
            <a:off x="10567414" y="2600241"/>
            <a:ext cx="1053817" cy="3664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各組織の</a:t>
            </a:r>
            <a:endParaRPr kumimoji="0" lang="en-US" altLang="ja-JP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管理範囲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B0BF92F-2908-4FDE-B43A-E341FB9A0D8B}"/>
              </a:ext>
            </a:extLst>
          </p:cNvPr>
          <p:cNvSpPr/>
          <p:nvPr/>
        </p:nvSpPr>
        <p:spPr bwMode="auto">
          <a:xfrm>
            <a:off x="2814094" y="4721381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5BB653B2-37A0-4972-B95E-E67572D5564F}"/>
              </a:ext>
            </a:extLst>
          </p:cNvPr>
          <p:cNvSpPr/>
          <p:nvPr/>
        </p:nvSpPr>
        <p:spPr bwMode="auto">
          <a:xfrm>
            <a:off x="2841128" y="2931137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5950F9-81D4-45C6-AECD-413EEF81D125}"/>
              </a:ext>
            </a:extLst>
          </p:cNvPr>
          <p:cNvSpPr txBox="1"/>
          <p:nvPr/>
        </p:nvSpPr>
        <p:spPr>
          <a:xfrm>
            <a:off x="3226053" y="48047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02A1DA-C4C7-432F-B061-1C7A3DCF93F7}"/>
              </a:ext>
            </a:extLst>
          </p:cNvPr>
          <p:cNvSpPr txBox="1"/>
          <p:nvPr/>
        </p:nvSpPr>
        <p:spPr>
          <a:xfrm>
            <a:off x="3258664" y="30619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49" name="L 字 48">
            <a:extLst>
              <a:ext uri="{FF2B5EF4-FFF2-40B4-BE49-F238E27FC236}">
                <a16:creationId xmlns:a16="http://schemas.microsoft.com/office/drawing/2014/main" id="{4CBCCE80-0060-4CF4-9A78-5A7F6AAF5009}"/>
              </a:ext>
            </a:extLst>
          </p:cNvPr>
          <p:cNvSpPr/>
          <p:nvPr/>
        </p:nvSpPr>
        <p:spPr bwMode="auto">
          <a:xfrm rot="5400000">
            <a:off x="6206075" y="1692238"/>
            <a:ext cx="2403903" cy="4454560"/>
          </a:xfrm>
          <a:prstGeom prst="corner">
            <a:avLst>
              <a:gd name="adj1" fmla="val 63010"/>
              <a:gd name="adj2" fmla="val 44923"/>
            </a:avLst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kumimoji="0" lang="ja-JP" altLang="en-US" sz="1600" b="1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7A0B9BF-4F17-4C23-A72B-87DD46F50BE9}"/>
              </a:ext>
            </a:extLst>
          </p:cNvPr>
          <p:cNvGrpSpPr/>
          <p:nvPr/>
        </p:nvGrpSpPr>
        <p:grpSpPr>
          <a:xfrm>
            <a:off x="8068014" y="4764953"/>
            <a:ext cx="959803" cy="319777"/>
            <a:chOff x="5910210" y="3040413"/>
            <a:chExt cx="959803" cy="319777"/>
          </a:xfrm>
        </p:grpSpPr>
        <p:sp>
          <p:nvSpPr>
            <p:cNvPr id="51" name="円/楕円 3">
              <a:extLst>
                <a:ext uri="{FF2B5EF4-FFF2-40B4-BE49-F238E27FC236}">
                  <a16:creationId xmlns:a16="http://schemas.microsoft.com/office/drawing/2014/main" id="{EE1398BA-8183-4360-B1A0-02CB5DDBE8C8}"/>
                </a:ext>
              </a:extLst>
            </p:cNvPr>
            <p:cNvSpPr/>
            <p:nvPr/>
          </p:nvSpPr>
          <p:spPr bwMode="auto">
            <a:xfrm>
              <a:off x="5910210" y="3040413"/>
              <a:ext cx="746423" cy="319777"/>
            </a:xfrm>
            <a:prstGeom prst="ellipse">
              <a:avLst/>
            </a:prstGeom>
            <a:solidFill>
              <a:srgbClr val="002B6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F82BC75-A44C-40E6-BE6E-156E98EC20DE}"/>
                </a:ext>
              </a:extLst>
            </p:cNvPr>
            <p:cNvSpPr/>
            <p:nvPr/>
          </p:nvSpPr>
          <p:spPr>
            <a:xfrm>
              <a:off x="5927032" y="3062259"/>
              <a:ext cx="9429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ja-JP" altLang="en-US" sz="1050" b="1" kern="100" dirty="0">
                  <a:solidFill>
                    <a:srgbClr val="FFFF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Courier New" panose="02070309020205020404" pitchFamily="49" charset="0"/>
                </a:rPr>
                <a:t>個人同意</a:t>
              </a:r>
              <a:endParaRPr lang="ja-JP" altLang="ja-JP" sz="1050" b="1" kern="100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anose="02070309020205020404" pitchFamily="49" charset="0"/>
              </a:endParaRPr>
            </a:p>
          </p:txBody>
        </p:sp>
      </p:grpSp>
      <p:sp>
        <p:nvSpPr>
          <p:cNvPr id="53" name="タイトル 52">
            <a:extLst>
              <a:ext uri="{FF2B5EF4-FFF2-40B4-BE49-F238E27FC236}">
                <a16:creationId xmlns:a16="http://schemas.microsoft.com/office/drawing/2014/main" id="{68DEC624-1C93-4D1E-A94D-30125DD6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パーソナルデータ連携モジュールの</a:t>
            </a:r>
            <a:br>
              <a:rPr lang="en-US" altLang="ja-JP" dirty="0"/>
            </a:br>
            <a:r>
              <a:rPr lang="ja-JP" altLang="en-US" dirty="0"/>
              <a:t>概念図</a:t>
            </a:r>
          </a:p>
        </p:txBody>
      </p:sp>
    </p:spTree>
    <p:extLst>
      <p:ext uri="{BB962C8B-B14F-4D97-AF65-F5344CB8AC3E}">
        <p14:creationId xmlns:p14="http://schemas.microsoft.com/office/powerpoint/2010/main" val="71026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113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-apple-system</vt:lpstr>
      <vt:lpstr>ＭＳ ゴシック</vt:lpstr>
      <vt:lpstr>メイリオ</vt:lpstr>
      <vt:lpstr>游ゴシック</vt:lpstr>
      <vt:lpstr>游ゴシック Light</vt:lpstr>
      <vt:lpstr>Arial</vt:lpstr>
      <vt:lpstr>Office テーマ</vt:lpstr>
      <vt:lpstr>パーソナルデータ連携モジュールの 概念図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SHOTARO(伊藤　翔太郎)</dc:creator>
  <cp:lastModifiedBy>ITO SHOTARO(伊藤　翔太郎)</cp:lastModifiedBy>
  <cp:revision>4</cp:revision>
  <dcterms:created xsi:type="dcterms:W3CDTF">2023-06-22T04:24:31Z</dcterms:created>
  <dcterms:modified xsi:type="dcterms:W3CDTF">2023-06-26T07:37:11Z</dcterms:modified>
</cp:coreProperties>
</file>