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EE0BF-5AEB-DE6E-514B-78D9C0CBC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5F011A-D469-DC96-6D80-1E2EFF494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3957D-C210-BF00-2B0E-DED9065D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5F099-C592-A534-7B74-7201DBDB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7098C-81E2-C06D-FAB9-F5D9B340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0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E4478-BA06-80E5-311A-E103FFEA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62C9A1-0199-9B52-EC68-FD625FC6A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1FE6D-14DE-F431-5FA3-353B5919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9FFD5-2EE6-4E22-9184-83382EC3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685A7-4261-3505-F2E0-136A97D4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5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DD5F24-6D07-5AF9-26E9-CCE6159FB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78ACA2-672A-FB73-718D-8EE55B1C7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04DCF-870C-C622-455F-65A99D4F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022DA-2D7E-B4DF-48A0-5C0F32DF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3A273-D669-4A2C-35B9-0F312223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F7A37-17D7-9499-C567-7C0C9AF9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D5D3A-0F23-D6D6-ABF2-3A7E43C74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796A4-0C3F-F128-C42B-836DAB6B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BAF99-094E-B40D-FE70-C932885B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5FB66-854A-EF33-F757-DD33F944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5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8CCE6-6AB1-683A-4EFC-9E462675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63A0B-46D2-B319-359C-2885C6C98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9B2B8-D5A4-A725-8B87-0A498150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C7775-1B6D-141C-83BB-693AA000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227B4-3D39-3C9F-59ED-F45D691F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3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59E6D-C476-ADDE-F13C-1DF5DF41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8FF3F-B0AA-6236-79EA-0E5575D8A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5B2962-EE28-44BA-E2C2-9066CB7D6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903D2-085E-1A83-F4EE-DE714324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5B0240-4DB7-89B5-BB35-32B604AB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2173B-3F1E-C542-085F-090ECC6E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93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C9C16-2DF7-ED04-6405-AC1BD7B6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DF0092-E18E-5937-143C-12F284511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E14170-D8C5-F44E-5762-2F5A5A672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E97EE-038E-E005-3C51-6FABE5EF8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1E2B62-C821-4E73-F1DD-A0C3333D1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BA2433-624C-03FD-E0A0-1905803A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B5FA07-6875-8C6C-BB08-BFA962F3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9F4CC0-D049-A328-3831-0C9DA2F5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01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DB109-8C43-D5D3-1498-4951C7D9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002F0E-5959-1965-CB2B-97E2A39E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AFF16-EDB1-26C4-CCA2-460A174D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F5068C-76F3-B61F-1BAE-5B13E14A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8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BEFDFA-4CC9-DB70-9716-99F7F8D4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6D6294-802A-4A0E-3835-463A9ACC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3253EC-842B-ECE8-9ABE-7B7D87A1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5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8369A-F6FA-3709-41D6-04871BCF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CD8B3-3BF0-6CDC-DD63-B6CD1BF3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1C076A-0177-1316-107B-5C5CD8CE4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521E3-3F2F-9FE8-E77B-8D0698C6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78752C-A831-649B-1259-085C671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D91C2-307F-CDBD-6ACE-1A216E93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1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59173-79B8-B63A-91AE-F21D3278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AF32EA-072A-4745-A333-1C1A914F8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66ABF-DF32-3B13-F3BB-C56B4435A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8B25D-1162-7624-24DB-02EABC8D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D2EFB-107E-BD30-B181-6080C336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0A9519-0A29-F89B-25B3-218FEFDC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1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F3CFF7-7277-A32C-6AD5-77948D21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272A50-F3F4-B420-E5CB-006331116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4171F-9ABB-BFDF-996D-11487EB43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43752-315D-41F7-B74F-7F741ED1140B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3AB6F-8F4F-641D-8E8C-048F5941C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36AF2-6C3C-CE83-53AC-76B8CA3A5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1B521-ECAC-EAD0-CEA1-F8B589B38F46}"/>
              </a:ext>
            </a:extLst>
          </p:cNvPr>
          <p:cNvSpPr txBox="1"/>
          <p:nvPr/>
        </p:nvSpPr>
        <p:spPr>
          <a:xfrm>
            <a:off x="882840" y="778180"/>
            <a:ext cx="4714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차량제어 </a:t>
            </a:r>
            <a:r>
              <a:rPr lang="en-US" altLang="ko-KR" dirty="0"/>
              <a:t>kinematics model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Pure pursuit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Stanley</a:t>
            </a:r>
          </a:p>
          <a:p>
            <a:pPr marL="342900" indent="-342900">
              <a:buAutoNum type="arabicPeriod"/>
            </a:pPr>
            <a:r>
              <a:rPr lang="en-US" altLang="ko-KR" dirty="0"/>
              <a:t>Kanyama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경로 추적 관련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PID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LQR(Linear Quadratic Regulator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MPC(Model Predictive Control)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VFH(Vector Field Histogram)</a:t>
            </a:r>
          </a:p>
        </p:txBody>
      </p:sp>
    </p:spTree>
    <p:extLst>
      <p:ext uri="{BB962C8B-B14F-4D97-AF65-F5344CB8AC3E}">
        <p14:creationId xmlns:p14="http://schemas.microsoft.com/office/powerpoint/2010/main" val="169559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13FCD9-241E-A017-114A-4CF8EE1C605D}"/>
                  </a:ext>
                </a:extLst>
              </p:cNvPr>
              <p:cNvSpPr txBox="1"/>
              <p:nvPr/>
            </p:nvSpPr>
            <p:spPr>
              <a:xfrm>
                <a:off x="536849" y="1100942"/>
                <a:ext cx="10410939" cy="5048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b="1" dirty="0">
                    <a:solidFill>
                      <a:srgbClr val="374151"/>
                    </a:solidFill>
                    <a:latin typeface="Söhne"/>
                  </a:rPr>
                  <a:t>Pure</a:t>
                </a:r>
                <a:r>
                  <a:rPr lang="ko-KR" altLang="en-US" b="1" dirty="0">
                    <a:solidFill>
                      <a:srgbClr val="374151"/>
                    </a:solidFill>
                    <a:latin typeface="Söhne"/>
                  </a:rPr>
                  <a:t> </a:t>
                </a:r>
                <a:r>
                  <a:rPr lang="en-US" altLang="ko-KR" b="1" dirty="0">
                    <a:solidFill>
                      <a:srgbClr val="374151"/>
                    </a:solidFill>
                    <a:latin typeface="Söhne"/>
                  </a:rPr>
                  <a:t>Pursuit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차량의 현재 위치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:</a:t>
                </a: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 보통 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(x, y) </a:t>
                </a: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좌표로 나타냅니다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.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목표 지점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(Target Point):</a:t>
                </a: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 경로상의 특정 지점으로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, </a:t>
                </a: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보통 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(</a:t>
                </a:r>
                <a:r>
                  <a:rPr lang="en-US" altLang="ko-KR" sz="1400" i="0" dirty="0" err="1">
                    <a:solidFill>
                      <a:srgbClr val="374151"/>
                    </a:solidFill>
                    <a:effectLst/>
                    <a:latin typeface="Söhne"/>
                  </a:rPr>
                  <a:t>x_target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, </a:t>
                </a:r>
                <a:r>
                  <a:rPr lang="en-US" altLang="ko-KR" sz="1400" i="0" dirty="0" err="1">
                    <a:solidFill>
                      <a:srgbClr val="374151"/>
                    </a:solidFill>
                    <a:effectLst/>
                    <a:latin typeface="Söhne"/>
                  </a:rPr>
                  <a:t>y_target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)</a:t>
                </a: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으로 표현됩니다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. </a:t>
                </a: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이 지점은 경로를 따라 앞으로 설정된 거리에 위치합니다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.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차량과 목표 지점 간의 거리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(L):</a:t>
                </a: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 이 거리는 차량의 속도나 다른 요소에 따라 조정될 수 있습니다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.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ko-KR" altLang="en-US" sz="1400" i="0" dirty="0" err="1">
                    <a:solidFill>
                      <a:srgbClr val="374151"/>
                    </a:solidFill>
                    <a:effectLst/>
                    <a:latin typeface="Söhne"/>
                  </a:rPr>
                  <a:t>조향</a:t>
                </a: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 각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(Steering Angle, δ):</a:t>
                </a: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 차량이 목표 지점을 향해 </a:t>
                </a:r>
                <a:r>
                  <a:rPr lang="ko-KR" altLang="en-US" sz="1400" i="0" dirty="0" err="1">
                    <a:solidFill>
                      <a:srgbClr val="374151"/>
                    </a:solidFill>
                    <a:effectLst/>
                    <a:latin typeface="Söhne"/>
                  </a:rPr>
                  <a:t>조향하기</a:t>
                </a: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 위해 필요한 각도입니다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.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수식은 다음과 같습니다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: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endParaRPr lang="en-US" altLang="ko-KR" sz="1400" dirty="0">
                  <a:solidFill>
                    <a:srgbClr val="374151"/>
                  </a:solidFill>
                  <a:latin typeface="Söhne"/>
                </a:endParaRPr>
              </a:p>
              <a:p>
                <a:pPr algn="l"/>
                <a:endParaRPr lang="en-US" altLang="ko-KR" sz="1400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/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목표 지점까지의 거리 계산</a:t>
                </a:r>
                <a:r>
                  <a:rPr lang="en-US" altLang="ko-KR" i="0" dirty="0">
                    <a:solidFill>
                      <a:srgbClr val="374151"/>
                    </a:solidFill>
                    <a:effectLst/>
                    <a:latin typeface="Söhne"/>
                  </a:rPr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374151"/>
                          </a:solidFill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solidFill>
                            <a:srgbClr val="37415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37415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37415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37415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37415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37415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37415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/>
                <a:r>
                  <a:rPr lang="ko-KR" altLang="en-US" i="0" dirty="0" err="1">
                    <a:solidFill>
                      <a:srgbClr val="374151"/>
                    </a:solidFill>
                    <a:effectLst/>
                    <a:latin typeface="Söhne"/>
                  </a:rPr>
                  <a:t>조향</a:t>
                </a:r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 각 계산</a:t>
                </a:r>
                <a:r>
                  <a:rPr lang="en-US" altLang="ko-KR" i="0" dirty="0">
                    <a:solidFill>
                      <a:srgbClr val="374151"/>
                    </a:solidFill>
                    <a:effectLst/>
                    <a:latin typeface="Söhne"/>
                  </a:rPr>
                  <a:t>:</a:t>
                </a:r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b="0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arctan</m:t>
                    </m:r>
                    <m:r>
                      <a:rPr lang="en-US" altLang="ko-KR" b="0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  <m:func>
                          <m:funcPr>
                            <m:ctrlPr>
                              <a:rPr lang="en-US" altLang="ko-KR" b="0" i="1" smtClean="0">
                                <a:solidFill>
                                  <a:srgbClr val="37415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37415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37415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b="0" i="1" smtClean="0">
                                    <a:solidFill>
                                      <a:srgbClr val="37415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37415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37415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37415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0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차</m:t>
                    </m:r>
                  </m:oMath>
                </a14:m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량의 현재 방향과 목표 지점 사이의 각도 </a:t>
                </a:r>
                <a:endParaRPr lang="en-US" altLang="ko-KR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0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 목표 지점과 차량 사이의 원하는 거리</a:t>
                </a:r>
                <a:endParaRPr lang="en-US" altLang="ko-KR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𝜕</m:t>
                    </m:r>
                    <m:r>
                      <a:rPr lang="ko-KR" altLang="en-US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 차량의 </a:t>
                </a:r>
                <a:r>
                  <a:rPr lang="ko-KR" altLang="en-US" i="0" dirty="0" err="1">
                    <a:solidFill>
                      <a:srgbClr val="374151"/>
                    </a:solidFill>
                    <a:effectLst/>
                    <a:latin typeface="Söhne"/>
                  </a:rPr>
                  <a:t>조향</a:t>
                </a:r>
                <a:endParaRPr lang="en-US" altLang="ko-KR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/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이 공식은 차량이 경로를 따라 이동할 때 </a:t>
                </a:r>
                <a:r>
                  <a:rPr lang="ko-KR" altLang="en-US" i="0" dirty="0" err="1">
                    <a:solidFill>
                      <a:srgbClr val="374151"/>
                    </a:solidFill>
                    <a:effectLst/>
                    <a:latin typeface="Söhne"/>
                  </a:rPr>
                  <a:t>조향</a:t>
                </a:r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 각을 계산하는 데 사용됩니다</a:t>
                </a:r>
                <a:r>
                  <a:rPr lang="en-US" altLang="ko-KR" i="0" dirty="0">
                    <a:solidFill>
                      <a:srgbClr val="374151"/>
                    </a:solidFill>
                    <a:effectLst/>
                    <a:latin typeface="Söhne"/>
                  </a:rPr>
                  <a:t>. </a:t>
                </a:r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목표 지점은 일정하게 경로를 따라 앞으로 이동하므로</a:t>
                </a:r>
                <a:r>
                  <a:rPr lang="en-US" altLang="ko-KR" i="0" dirty="0">
                    <a:solidFill>
                      <a:srgbClr val="374151"/>
                    </a:solidFill>
                    <a:effectLst/>
                    <a:latin typeface="Söhne"/>
                  </a:rPr>
                  <a:t>, </a:t>
                </a:r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차량은 경로를 따라 연속적으로 </a:t>
                </a:r>
                <a:r>
                  <a:rPr lang="ko-KR" altLang="en-US" i="0" dirty="0" err="1">
                    <a:solidFill>
                      <a:srgbClr val="374151"/>
                    </a:solidFill>
                    <a:effectLst/>
                    <a:latin typeface="Söhne"/>
                  </a:rPr>
                  <a:t>조향</a:t>
                </a:r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 각을 조정하게 됩니다</a:t>
                </a:r>
                <a:r>
                  <a:rPr lang="en-US" altLang="ko-KR" i="0" dirty="0">
                    <a:solidFill>
                      <a:srgbClr val="374151"/>
                    </a:solidFill>
                    <a:effectLst/>
                    <a:latin typeface="Söhne"/>
                  </a:rPr>
                  <a:t>.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13FCD9-241E-A017-114A-4CF8EE1C6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49" y="1100942"/>
                <a:ext cx="10410939" cy="5048498"/>
              </a:xfrm>
              <a:prstGeom prst="rect">
                <a:avLst/>
              </a:prstGeom>
              <a:blipFill>
                <a:blip r:embed="rId2"/>
                <a:stretch>
                  <a:fillRect l="-468" t="-725" r="-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35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1F37D9-6222-0674-BC5E-B900C7F49E09}"/>
                  </a:ext>
                </a:extLst>
              </p:cNvPr>
              <p:cNvSpPr txBox="1"/>
              <p:nvPr/>
            </p:nvSpPr>
            <p:spPr>
              <a:xfrm>
                <a:off x="800100" y="247650"/>
                <a:ext cx="796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Look a head Distance in pure pursuit(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1F37D9-6222-0674-BC5E-B900C7F49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247650"/>
                <a:ext cx="7962900" cy="369332"/>
              </a:xfrm>
              <a:prstGeom prst="rect">
                <a:avLst/>
              </a:prstGeom>
              <a:blipFill>
                <a:blip r:embed="rId2"/>
                <a:stretch>
                  <a:fillRect l="-61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75D730C-0E07-56C2-293F-B05362964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966788"/>
            <a:ext cx="5473712" cy="19383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493E56-BEDC-A0E2-9823-01009EEB1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70" y="3067051"/>
            <a:ext cx="4951472" cy="32289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395A02-44A4-4512-9476-614FDE371DEB}"/>
                  </a:ext>
                </a:extLst>
              </p:cNvPr>
              <p:cNvSpPr txBox="1"/>
              <p:nvPr/>
            </p:nvSpPr>
            <p:spPr>
              <a:xfrm>
                <a:off x="6405562" y="1474292"/>
                <a:ext cx="47148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그림과 같이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/>
                  <a:t> 의 크기에 따라서 값을 잘 추종할 것인지와 진동과의 </a:t>
                </a:r>
                <a:r>
                  <a:rPr lang="en-US" altLang="ko-KR" dirty="0"/>
                  <a:t>trade off </a:t>
                </a:r>
                <a:r>
                  <a:rPr lang="ko-KR" altLang="en-US" dirty="0"/>
                  <a:t>현상이 발생할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395A02-44A4-4512-9476-614FDE371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62" y="1474292"/>
                <a:ext cx="4714875" cy="923330"/>
              </a:xfrm>
              <a:prstGeom prst="rect">
                <a:avLst/>
              </a:prstGeom>
              <a:blipFill>
                <a:blip r:embed="rId5"/>
                <a:stretch>
                  <a:fillRect l="-1164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7EC681F-A2F8-4B9B-D307-E4A89F53F754}"/>
              </a:ext>
            </a:extLst>
          </p:cNvPr>
          <p:cNvSpPr txBox="1"/>
          <p:nvPr/>
        </p:nvSpPr>
        <p:spPr>
          <a:xfrm>
            <a:off x="5429250" y="3246955"/>
            <a:ext cx="66675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경로 추적의 정확성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Look-Ahead Distance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가 길면 길수록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차량은 더 먼 경로를 고려하여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조향을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결정하게 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이는 보다 부드러운 경로 추적을 가능하게 하지만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급격한 방향 전환에는 둔감할 수 있습니다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동적 조정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차량의 속도나 주변 환경에 따라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Look-Ahead Distance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를 동적으로 조정할 수 있습니다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일반적으로 속도가 빠를수록 더 멀리 앞을 내다봐야 하며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속도가 느릴 때는 더 짧은 거리를 고려합니다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안정성과 반응성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Look-Ahead Distance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차량의 안정성과 반응성 사이의 균형을 맞추는 데 중요한 역할을 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너무 짧으면 차량이 과도하게 반응할 수 있고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너무 길면 느리게 반응할 수 있습니다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순수 추격 알고리즘에서 이 거리는 경로 상의 목표 지점을 결정하는 데 사용되며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 목표 지점은 차량의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조향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각도를 계산하는 데 중요한 기준이 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따라서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Look-Ahead Distance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차량의 경로 추적 성능에 매우 큰 영향을 미칩니다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8604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351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Söhne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정환 임</dc:creator>
  <cp:lastModifiedBy>정환 임</cp:lastModifiedBy>
  <cp:revision>2</cp:revision>
  <dcterms:created xsi:type="dcterms:W3CDTF">2023-12-26T13:12:41Z</dcterms:created>
  <dcterms:modified xsi:type="dcterms:W3CDTF">2023-12-26T13:31:37Z</dcterms:modified>
</cp:coreProperties>
</file>