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3"/>
  </p:notesMasterIdLst>
  <p:sldIdLst>
    <p:sldId id="256" r:id="rId2"/>
    <p:sldId id="257" r:id="rId3"/>
    <p:sldId id="258" r:id="rId4"/>
    <p:sldId id="259" r:id="rId5"/>
    <p:sldId id="267" r:id="rId6"/>
    <p:sldId id="268" r:id="rId7"/>
    <p:sldId id="269" r:id="rId8"/>
    <p:sldId id="270" r:id="rId9"/>
    <p:sldId id="272" r:id="rId10"/>
    <p:sldId id="283" r:id="rId11"/>
    <p:sldId id="285" r:id="rId12"/>
    <p:sldId id="287" r:id="rId13"/>
    <p:sldId id="286" r:id="rId14"/>
    <p:sldId id="288" r:id="rId15"/>
    <p:sldId id="289" r:id="rId16"/>
    <p:sldId id="260" r:id="rId17"/>
    <p:sldId id="273" r:id="rId18"/>
    <p:sldId id="274" r:id="rId19"/>
    <p:sldId id="281" r:id="rId20"/>
    <p:sldId id="261" r:id="rId21"/>
    <p:sldId id="262" r:id="rId22"/>
    <p:sldId id="263" r:id="rId23"/>
    <p:sldId id="275" r:id="rId24"/>
    <p:sldId id="284" r:id="rId25"/>
    <p:sldId id="264" r:id="rId26"/>
    <p:sldId id="276" r:id="rId27"/>
    <p:sldId id="277" r:id="rId28"/>
    <p:sldId id="280" r:id="rId29"/>
    <p:sldId id="282" r:id="rId30"/>
    <p:sldId id="278" r:id="rId31"/>
    <p:sldId id="279"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D4A1-1F2C-4848-B6E2-2FE9EDA49936}" type="datetimeFigureOut">
              <a:rPr lang="tr-TR" smtClean="0"/>
              <a:t>26.05.2016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6C497-38E0-415C-8758-B095A5A639EA}" type="slidenum">
              <a:rPr lang="tr-TR" smtClean="0"/>
              <a:t>‹#›</a:t>
            </a:fld>
            <a:endParaRPr lang="tr-TR"/>
          </a:p>
        </p:txBody>
      </p:sp>
    </p:spTree>
    <p:extLst>
      <p:ext uri="{BB962C8B-B14F-4D97-AF65-F5344CB8AC3E}">
        <p14:creationId xmlns:p14="http://schemas.microsoft.com/office/powerpoint/2010/main" val="391803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7F6C497-38E0-415C-8758-B095A5A639EA}" type="slidenum">
              <a:rPr lang="tr-TR" smtClean="0"/>
              <a:t>2</a:t>
            </a:fld>
            <a:endParaRPr lang="tr-TR"/>
          </a:p>
        </p:txBody>
      </p:sp>
    </p:spTree>
    <p:extLst>
      <p:ext uri="{BB962C8B-B14F-4D97-AF65-F5344CB8AC3E}">
        <p14:creationId xmlns:p14="http://schemas.microsoft.com/office/powerpoint/2010/main" val="354621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83345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26.05.2016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86628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85326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94077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13242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376551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9405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119014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01991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3394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26.05.2016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525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3FF2A42-A0B4-48CC-8B29-CF1F33A1274F}" type="datetimeFigureOut">
              <a:rPr lang="tr-TR" smtClean="0"/>
              <a:t>26.05.2016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396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3FF2A42-A0B4-48CC-8B29-CF1F33A1274F}" type="datetimeFigureOut">
              <a:rPr lang="tr-TR" smtClean="0"/>
              <a:t>26.05.2016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31002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3FF2A42-A0B4-48CC-8B29-CF1F33A1274F}" type="datetimeFigureOut">
              <a:rPr lang="tr-TR" smtClean="0"/>
              <a:t>26.05.2016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52507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F2A42-A0B4-48CC-8B29-CF1F33A1274F}" type="datetimeFigureOut">
              <a:rPr lang="tr-TR" smtClean="0"/>
              <a:t>26.05.2016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03124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26.05.2016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519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26.05.2016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4702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FF2A42-A0B4-48CC-8B29-CF1F33A1274F}" type="datetimeFigureOut">
              <a:rPr lang="tr-TR" smtClean="0"/>
              <a:t>26.05.2016</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DE4B80-C1FD-4C01-8AC8-B3ADC8D2E8C9}" type="slidenum">
              <a:rPr lang="tr-TR" smtClean="0"/>
              <a:t>‹#›</a:t>
            </a:fld>
            <a:endParaRPr lang="tr-TR"/>
          </a:p>
        </p:txBody>
      </p:sp>
    </p:spTree>
    <p:extLst>
      <p:ext uri="{BB962C8B-B14F-4D97-AF65-F5344CB8AC3E}">
        <p14:creationId xmlns:p14="http://schemas.microsoft.com/office/powerpoint/2010/main" val="10660325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34362" y="2299126"/>
            <a:ext cx="7766936" cy="1646302"/>
          </a:xfrm>
        </p:spPr>
        <p:txBody>
          <a:bodyPr>
            <a:normAutofit fontScale="90000"/>
          </a:bodyPr>
          <a:lstStyle/>
          <a:p>
            <a:pPr algn="ctr"/>
            <a:r>
              <a:rPr lang="tr-TR" dirty="0" smtClean="0"/>
              <a:t>PERSONEL VE PROJE TAKİP SİSTEMİ</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597" y="3122277"/>
            <a:ext cx="3733403" cy="3733403"/>
          </a:xfrm>
          <a:prstGeom prst="rect">
            <a:avLst/>
          </a:prstGeom>
        </p:spPr>
      </p:pic>
    </p:spTree>
    <p:extLst>
      <p:ext uri="{BB962C8B-B14F-4D97-AF65-F5344CB8AC3E}">
        <p14:creationId xmlns:p14="http://schemas.microsoft.com/office/powerpoint/2010/main" val="73989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199" y="173736"/>
            <a:ext cx="6904881" cy="6347881"/>
          </a:xfrm>
          <a:prstGeom prst="rect">
            <a:avLst/>
          </a:prstGeom>
        </p:spPr>
      </p:pic>
    </p:spTree>
    <p:extLst>
      <p:ext uri="{BB962C8B-B14F-4D97-AF65-F5344CB8AC3E}">
        <p14:creationId xmlns:p14="http://schemas.microsoft.com/office/powerpoint/2010/main" val="24344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089" y="0"/>
            <a:ext cx="10018713" cy="1752599"/>
          </a:xfrm>
        </p:spPr>
        <p:txBody>
          <a:bodyPr/>
          <a:lstStyle/>
          <a:p>
            <a:r>
              <a:rPr lang="tr-TR" dirty="0" smtClean="0"/>
              <a:t>FİZİBİLİTE</a:t>
            </a:r>
            <a:endParaRPr lang="en-US" dirty="0"/>
          </a:p>
        </p:txBody>
      </p:sp>
      <p:sp>
        <p:nvSpPr>
          <p:cNvPr id="3" name="Content Placeholder 2"/>
          <p:cNvSpPr>
            <a:spLocks noGrp="1"/>
          </p:cNvSpPr>
          <p:nvPr>
            <p:ph idx="1"/>
          </p:nvPr>
        </p:nvSpPr>
        <p:spPr>
          <a:xfrm>
            <a:off x="1484308" y="1899138"/>
            <a:ext cx="9582277" cy="3774831"/>
          </a:xfrm>
        </p:spPr>
        <p:txBody>
          <a:bodyPr>
            <a:normAutofit lnSpcReduction="10000"/>
          </a:bodyPr>
          <a:lstStyle/>
          <a:p>
            <a:pPr marL="0" indent="0">
              <a:buNone/>
            </a:pPr>
            <a:r>
              <a:rPr lang="en-US" b="1" dirty="0"/>
              <a:t>TEKNİK FİZİBİLİTE İNCELEMESİ </a:t>
            </a:r>
            <a:endParaRPr lang="en-US" dirty="0"/>
          </a:p>
          <a:p>
            <a:r>
              <a:rPr lang="en-US" sz="2600" dirty="0" err="1"/>
              <a:t>Sistemin</a:t>
            </a:r>
            <a:r>
              <a:rPr lang="en-US" sz="2600" dirty="0"/>
              <a:t> </a:t>
            </a:r>
            <a:r>
              <a:rPr lang="en-US" sz="2600" dirty="0" err="1"/>
              <a:t>farklı</a:t>
            </a:r>
            <a:r>
              <a:rPr lang="en-US" sz="2600" dirty="0"/>
              <a:t> </a:t>
            </a:r>
            <a:r>
              <a:rPr lang="en-US" sz="2600" dirty="0" err="1"/>
              <a:t>işletim</a:t>
            </a:r>
            <a:r>
              <a:rPr lang="en-US" sz="2600" dirty="0"/>
              <a:t> </a:t>
            </a:r>
            <a:r>
              <a:rPr lang="en-US" sz="2600" dirty="0" err="1"/>
              <a:t>sistemlerinde</a:t>
            </a:r>
            <a:r>
              <a:rPr lang="en-US" sz="2600" dirty="0"/>
              <a:t> </a:t>
            </a:r>
            <a:r>
              <a:rPr lang="en-US" sz="2600" dirty="0" err="1"/>
              <a:t>çalışabilmesini</a:t>
            </a:r>
            <a:r>
              <a:rPr lang="en-US" sz="2600" dirty="0"/>
              <a:t> </a:t>
            </a:r>
            <a:r>
              <a:rPr lang="en-US" sz="2600" dirty="0" err="1"/>
              <a:t>sağlamak</a:t>
            </a:r>
            <a:r>
              <a:rPr lang="en-US" sz="2600" dirty="0"/>
              <a:t> </a:t>
            </a:r>
            <a:r>
              <a:rPr lang="en-US" sz="2600" dirty="0" err="1"/>
              <a:t>için</a:t>
            </a:r>
            <a:r>
              <a:rPr lang="en-US" sz="2600" dirty="0"/>
              <a:t> </a:t>
            </a:r>
            <a:r>
              <a:rPr lang="en-US" sz="2600" dirty="0" err="1"/>
              <a:t>sistemin</a:t>
            </a:r>
            <a:r>
              <a:rPr lang="en-US" sz="2600" dirty="0"/>
              <a:t> JAVA </a:t>
            </a:r>
            <a:r>
              <a:rPr lang="en-US" sz="2600" dirty="0" err="1"/>
              <a:t>dili</a:t>
            </a:r>
            <a:r>
              <a:rPr lang="en-US" sz="2600" dirty="0"/>
              <a:t> </a:t>
            </a:r>
            <a:r>
              <a:rPr lang="en-US" sz="2600" dirty="0" err="1"/>
              <a:t>ile</a:t>
            </a:r>
            <a:r>
              <a:rPr lang="en-US" sz="2600" dirty="0"/>
              <a:t> </a:t>
            </a:r>
            <a:r>
              <a:rPr lang="en-US" sz="2600" dirty="0" err="1"/>
              <a:t>kodlanması</a:t>
            </a:r>
            <a:r>
              <a:rPr lang="en-US" sz="2600" dirty="0"/>
              <a:t> </a:t>
            </a:r>
            <a:r>
              <a:rPr lang="en-US" sz="2600" dirty="0" err="1"/>
              <a:t>doğru</a:t>
            </a:r>
            <a:r>
              <a:rPr lang="en-US" sz="2600" dirty="0"/>
              <a:t> </a:t>
            </a:r>
            <a:r>
              <a:rPr lang="en-US" sz="2600" dirty="0" err="1"/>
              <a:t>olacaktır</a:t>
            </a:r>
            <a:r>
              <a:rPr lang="en-US" sz="2600" dirty="0"/>
              <a:t>. </a:t>
            </a:r>
            <a:endParaRPr lang="tr-TR" sz="2600" dirty="0" smtClean="0"/>
          </a:p>
          <a:p>
            <a:r>
              <a:rPr lang="en-US" sz="2600" dirty="0" err="1"/>
              <a:t>Sistemin</a:t>
            </a:r>
            <a:r>
              <a:rPr lang="en-US" sz="2600" dirty="0"/>
              <a:t> web </a:t>
            </a:r>
            <a:r>
              <a:rPr lang="en-US" sz="2600" dirty="0" err="1"/>
              <a:t>ortamında</a:t>
            </a:r>
            <a:r>
              <a:rPr lang="en-US" sz="2600" dirty="0"/>
              <a:t> </a:t>
            </a:r>
            <a:r>
              <a:rPr lang="en-US" sz="2600" dirty="0" err="1"/>
              <a:t>çalışabilmesi</a:t>
            </a:r>
            <a:r>
              <a:rPr lang="en-US" sz="2600" dirty="0"/>
              <a:t> </a:t>
            </a:r>
            <a:r>
              <a:rPr lang="en-US" sz="2600" dirty="0" err="1"/>
              <a:t>için</a:t>
            </a:r>
            <a:r>
              <a:rPr lang="en-US" sz="2600" dirty="0"/>
              <a:t> </a:t>
            </a:r>
            <a:r>
              <a:rPr lang="en-US" sz="2600" dirty="0" err="1"/>
              <a:t>ise</a:t>
            </a:r>
            <a:r>
              <a:rPr lang="en-US" sz="2600" dirty="0"/>
              <a:t> web </a:t>
            </a:r>
            <a:r>
              <a:rPr lang="en-US" sz="2600" dirty="0" err="1"/>
              <a:t>tasarımcımızın</a:t>
            </a:r>
            <a:r>
              <a:rPr lang="en-US" sz="2600" dirty="0"/>
              <a:t> </a:t>
            </a:r>
            <a:r>
              <a:rPr lang="en-US" sz="2600" dirty="0" err="1"/>
              <a:t>daha</a:t>
            </a:r>
            <a:r>
              <a:rPr lang="en-US" sz="2600" dirty="0"/>
              <a:t> </a:t>
            </a:r>
            <a:r>
              <a:rPr lang="en-US" sz="2600" dirty="0" err="1"/>
              <a:t>fazla</a:t>
            </a:r>
            <a:r>
              <a:rPr lang="en-US" sz="2600" dirty="0"/>
              <a:t> hakim </a:t>
            </a:r>
            <a:r>
              <a:rPr lang="en-US" sz="2600" dirty="0" err="1"/>
              <a:t>olduğu</a:t>
            </a:r>
            <a:r>
              <a:rPr lang="en-US" sz="2600" dirty="0"/>
              <a:t> PHP </a:t>
            </a:r>
            <a:r>
              <a:rPr lang="en-US" sz="2600" dirty="0" err="1"/>
              <a:t>tercih</a:t>
            </a:r>
            <a:r>
              <a:rPr lang="en-US" sz="2600" dirty="0"/>
              <a:t> </a:t>
            </a:r>
            <a:r>
              <a:rPr lang="en-US" sz="2600" dirty="0" err="1"/>
              <a:t>edilmektedir</a:t>
            </a:r>
            <a:r>
              <a:rPr lang="en-US" sz="2600" dirty="0"/>
              <a:t>. </a:t>
            </a:r>
            <a:r>
              <a:rPr lang="en-US" sz="2600" dirty="0" err="1"/>
              <a:t>Ayrıca</a:t>
            </a:r>
            <a:r>
              <a:rPr lang="en-US" sz="2600" dirty="0"/>
              <a:t> </a:t>
            </a:r>
            <a:r>
              <a:rPr lang="en-US" sz="2600" dirty="0" err="1"/>
              <a:t>tasarım</a:t>
            </a:r>
            <a:r>
              <a:rPr lang="en-US" sz="2600" dirty="0"/>
              <a:t> HTML, CSS </a:t>
            </a:r>
            <a:r>
              <a:rPr lang="en-US" sz="2600" dirty="0" err="1"/>
              <a:t>ve</a:t>
            </a:r>
            <a:r>
              <a:rPr lang="en-US" sz="2600" dirty="0"/>
              <a:t> JAVASCRIPT </a:t>
            </a:r>
            <a:r>
              <a:rPr lang="en-US" sz="2600" dirty="0" err="1"/>
              <a:t>ile</a:t>
            </a:r>
            <a:r>
              <a:rPr lang="en-US" sz="2600" dirty="0"/>
              <a:t> </a:t>
            </a:r>
            <a:r>
              <a:rPr lang="en-US" sz="2600" dirty="0" err="1"/>
              <a:t>güçlendirilmesi</a:t>
            </a:r>
            <a:r>
              <a:rPr lang="en-US" sz="2600" dirty="0"/>
              <a:t> </a:t>
            </a:r>
            <a:r>
              <a:rPr lang="en-US" sz="2600" dirty="0" err="1"/>
              <a:t>gerekmektedir</a:t>
            </a:r>
            <a:r>
              <a:rPr lang="en-US" sz="2600" dirty="0"/>
              <a:t>. </a:t>
            </a:r>
            <a:endParaRPr lang="tr-TR" sz="2600" dirty="0" smtClean="0"/>
          </a:p>
          <a:p>
            <a:r>
              <a:rPr lang="en-US" sz="2600" dirty="0" err="1"/>
              <a:t>Veri</a:t>
            </a:r>
            <a:r>
              <a:rPr lang="en-US" sz="2600" dirty="0"/>
              <a:t> </a:t>
            </a:r>
            <a:r>
              <a:rPr lang="en-US" sz="2600" dirty="0" err="1"/>
              <a:t>tabanı</a:t>
            </a:r>
            <a:r>
              <a:rPr lang="en-US" sz="2600" dirty="0"/>
              <a:t> </a:t>
            </a:r>
            <a:r>
              <a:rPr lang="en-US" sz="2600" dirty="0" err="1"/>
              <a:t>için</a:t>
            </a:r>
            <a:r>
              <a:rPr lang="en-US" sz="2600" dirty="0"/>
              <a:t> hem web </a:t>
            </a:r>
            <a:r>
              <a:rPr lang="en-US" sz="2600" dirty="0" err="1"/>
              <a:t>ortamı</a:t>
            </a:r>
            <a:r>
              <a:rPr lang="en-US" sz="2600" dirty="0"/>
              <a:t> </a:t>
            </a:r>
            <a:r>
              <a:rPr lang="en-US" sz="2600" dirty="0" err="1"/>
              <a:t>ile</a:t>
            </a:r>
            <a:r>
              <a:rPr lang="en-US" sz="2600" dirty="0"/>
              <a:t> hem </a:t>
            </a:r>
            <a:r>
              <a:rPr lang="en-US" sz="2600" dirty="0" err="1"/>
              <a:t>masaüstü</a:t>
            </a:r>
            <a:r>
              <a:rPr lang="en-US" sz="2600" dirty="0"/>
              <a:t> </a:t>
            </a:r>
            <a:r>
              <a:rPr lang="en-US" sz="2600" dirty="0" err="1"/>
              <a:t>ortamı</a:t>
            </a:r>
            <a:r>
              <a:rPr lang="en-US" sz="2600" dirty="0"/>
              <a:t> </a:t>
            </a:r>
            <a:r>
              <a:rPr lang="en-US" sz="2600" dirty="0" err="1"/>
              <a:t>ile</a:t>
            </a:r>
            <a:r>
              <a:rPr lang="en-US" sz="2600" dirty="0"/>
              <a:t> </a:t>
            </a:r>
            <a:r>
              <a:rPr lang="en-US" sz="2600" dirty="0" err="1"/>
              <a:t>uyumlu</a:t>
            </a:r>
            <a:r>
              <a:rPr lang="en-US" sz="2600" dirty="0"/>
              <a:t> </a:t>
            </a:r>
            <a:r>
              <a:rPr lang="en-US" sz="2600" dirty="0" err="1"/>
              <a:t>olması</a:t>
            </a:r>
            <a:r>
              <a:rPr lang="en-US" sz="2600" dirty="0"/>
              <a:t> </a:t>
            </a:r>
            <a:r>
              <a:rPr lang="en-US" sz="2600" dirty="0" err="1"/>
              <a:t>ayrıca</a:t>
            </a:r>
            <a:r>
              <a:rPr lang="en-US" sz="2600" dirty="0"/>
              <a:t> </a:t>
            </a:r>
            <a:r>
              <a:rPr lang="en-US" sz="2600" dirty="0" err="1"/>
              <a:t>ücretsiz</a:t>
            </a:r>
            <a:r>
              <a:rPr lang="en-US" sz="2600" dirty="0"/>
              <a:t> </a:t>
            </a:r>
            <a:r>
              <a:rPr lang="en-US" sz="2600" dirty="0" err="1"/>
              <a:t>olması</a:t>
            </a:r>
            <a:r>
              <a:rPr lang="en-US" sz="2600" dirty="0"/>
              <a:t> </a:t>
            </a:r>
            <a:r>
              <a:rPr lang="en-US" sz="2600" dirty="0" err="1"/>
              <a:t>nedeniyle</a:t>
            </a:r>
            <a:r>
              <a:rPr lang="en-US" sz="2600" dirty="0"/>
              <a:t> MySQL </a:t>
            </a:r>
            <a:r>
              <a:rPr lang="en-US" sz="2600" dirty="0" err="1"/>
              <a:t>kullanılması</a:t>
            </a:r>
            <a:r>
              <a:rPr lang="en-US" sz="2600" dirty="0"/>
              <a:t> </a:t>
            </a:r>
            <a:r>
              <a:rPr lang="en-US" sz="2600" dirty="0" err="1"/>
              <a:t>tercih</a:t>
            </a:r>
            <a:r>
              <a:rPr lang="en-US" sz="2600" dirty="0"/>
              <a:t> </a:t>
            </a:r>
            <a:r>
              <a:rPr lang="en-US" sz="2600" dirty="0" err="1"/>
              <a:t>edilmektedir</a:t>
            </a:r>
            <a:r>
              <a:rPr lang="en-US" sz="2600" dirty="0"/>
              <a:t>. </a:t>
            </a:r>
            <a:endParaRPr lang="en-US" sz="2600" dirty="0"/>
          </a:p>
        </p:txBody>
      </p:sp>
    </p:spTree>
    <p:extLst>
      <p:ext uri="{BB962C8B-B14F-4D97-AF65-F5344CB8AC3E}">
        <p14:creationId xmlns:p14="http://schemas.microsoft.com/office/powerpoint/2010/main" val="2618558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814" y="0"/>
            <a:ext cx="10018713" cy="1752599"/>
          </a:xfrm>
        </p:spPr>
        <p:txBody>
          <a:bodyPr/>
          <a:lstStyle/>
          <a:p>
            <a:r>
              <a:rPr lang="tr-TR" dirty="0"/>
              <a:t>FİZİBİLİTE</a:t>
            </a:r>
            <a:endParaRPr lang="en-US" dirty="0"/>
          </a:p>
        </p:txBody>
      </p:sp>
      <p:sp>
        <p:nvSpPr>
          <p:cNvPr id="3" name="Content Placeholder 2"/>
          <p:cNvSpPr>
            <a:spLocks noGrp="1"/>
          </p:cNvSpPr>
          <p:nvPr>
            <p:ph idx="1"/>
          </p:nvPr>
        </p:nvSpPr>
        <p:spPr>
          <a:xfrm>
            <a:off x="1383214" y="2029691"/>
            <a:ext cx="10656386" cy="4357254"/>
          </a:xfrm>
        </p:spPr>
        <p:txBody>
          <a:bodyPr>
            <a:normAutofit lnSpcReduction="10000"/>
          </a:bodyPr>
          <a:lstStyle/>
          <a:p>
            <a:pPr marL="0" indent="0">
              <a:buNone/>
            </a:pPr>
            <a:r>
              <a:rPr lang="tr-TR" b="1" dirty="0" smtClean="0"/>
              <a:t>EKONOMİK FİZİBİLİTE</a:t>
            </a:r>
          </a:p>
          <a:p>
            <a:r>
              <a:rPr lang="en-US" dirty="0" err="1" smtClean="0"/>
              <a:t>Projenin</a:t>
            </a:r>
            <a:r>
              <a:rPr lang="en-US" dirty="0" smtClean="0"/>
              <a:t> </a:t>
            </a:r>
            <a:r>
              <a:rPr lang="en-US" dirty="0" err="1"/>
              <a:t>gerçekleşme</a:t>
            </a:r>
            <a:r>
              <a:rPr lang="en-US" dirty="0"/>
              <a:t> </a:t>
            </a:r>
            <a:r>
              <a:rPr lang="en-US" dirty="0" err="1"/>
              <a:t>aşamasında</a:t>
            </a:r>
            <a:r>
              <a:rPr lang="en-US" dirty="0"/>
              <a:t> </a:t>
            </a:r>
            <a:r>
              <a:rPr lang="en-US" dirty="0" err="1"/>
              <a:t>olabilecek</a:t>
            </a:r>
            <a:r>
              <a:rPr lang="en-US" dirty="0"/>
              <a:t> </a:t>
            </a:r>
            <a:r>
              <a:rPr lang="en-US" dirty="0" err="1"/>
              <a:t>bütün</a:t>
            </a:r>
            <a:r>
              <a:rPr lang="en-US" dirty="0"/>
              <a:t> </a:t>
            </a:r>
            <a:r>
              <a:rPr lang="en-US" dirty="0" err="1"/>
              <a:t>maliyetler</a:t>
            </a:r>
            <a:r>
              <a:rPr lang="en-US" dirty="0"/>
              <a:t> </a:t>
            </a:r>
            <a:r>
              <a:rPr lang="en-US" dirty="0" err="1"/>
              <a:t>aşağıda</a:t>
            </a:r>
            <a:r>
              <a:rPr lang="en-US" dirty="0"/>
              <a:t> </a:t>
            </a:r>
            <a:r>
              <a:rPr lang="en-US" dirty="0" err="1"/>
              <a:t>verilmiştir</a:t>
            </a:r>
            <a:r>
              <a:rPr lang="en-US" dirty="0"/>
              <a:t>. </a:t>
            </a:r>
            <a:r>
              <a:rPr lang="en-US" dirty="0" err="1"/>
              <a:t>Şirketin</a:t>
            </a:r>
            <a:r>
              <a:rPr lang="en-US" dirty="0"/>
              <a:t> </a:t>
            </a:r>
            <a:r>
              <a:rPr lang="en-US" dirty="0" err="1"/>
              <a:t>aylık</a:t>
            </a:r>
            <a:r>
              <a:rPr lang="en-US" dirty="0"/>
              <a:t> </a:t>
            </a:r>
            <a:r>
              <a:rPr lang="en-US" dirty="0" err="1"/>
              <a:t>sabit</a:t>
            </a:r>
            <a:r>
              <a:rPr lang="en-US" dirty="0"/>
              <a:t> </a:t>
            </a:r>
            <a:r>
              <a:rPr lang="en-US" dirty="0" err="1"/>
              <a:t>gideri</a:t>
            </a:r>
            <a:r>
              <a:rPr lang="en-US" dirty="0"/>
              <a:t> </a:t>
            </a:r>
            <a:r>
              <a:rPr lang="en-US" dirty="0" err="1"/>
              <a:t>alta</a:t>
            </a:r>
            <a:r>
              <a:rPr lang="en-US" dirty="0"/>
              <a:t> </a:t>
            </a:r>
            <a:r>
              <a:rPr lang="en-US" dirty="0" err="1"/>
              <a:t>verildiği</a:t>
            </a:r>
            <a:r>
              <a:rPr lang="en-US" dirty="0"/>
              <a:t> </a:t>
            </a:r>
            <a:r>
              <a:rPr lang="en-US" dirty="0" err="1"/>
              <a:t>gibi</a:t>
            </a:r>
            <a:r>
              <a:rPr lang="en-US" dirty="0"/>
              <a:t> </a:t>
            </a:r>
            <a:r>
              <a:rPr lang="en-US" dirty="0" err="1"/>
              <a:t>hesaplandığında</a:t>
            </a:r>
            <a:r>
              <a:rPr lang="en-US" dirty="0"/>
              <a:t> </a:t>
            </a:r>
            <a:r>
              <a:rPr lang="en-US" dirty="0" err="1"/>
              <a:t>toplam</a:t>
            </a:r>
            <a:r>
              <a:rPr lang="en-US" dirty="0"/>
              <a:t> 32.000 </a:t>
            </a:r>
            <a:r>
              <a:rPr lang="en-US" dirty="0" err="1"/>
              <a:t>TL’dir</a:t>
            </a:r>
            <a:r>
              <a:rPr lang="en-US" dirty="0"/>
              <a:t>. </a:t>
            </a:r>
          </a:p>
          <a:p>
            <a:r>
              <a:rPr lang="en-US" dirty="0" smtClean="0"/>
              <a:t> </a:t>
            </a:r>
            <a:r>
              <a:rPr lang="en-US" dirty="0" err="1"/>
              <a:t>Proje</a:t>
            </a:r>
            <a:r>
              <a:rPr lang="en-US" dirty="0"/>
              <a:t> </a:t>
            </a:r>
            <a:r>
              <a:rPr lang="en-US" dirty="0" err="1"/>
              <a:t>yöneticisi</a:t>
            </a:r>
            <a:r>
              <a:rPr lang="en-US" dirty="0"/>
              <a:t> </a:t>
            </a:r>
            <a:r>
              <a:rPr lang="en-US" dirty="0" err="1"/>
              <a:t>maaşı</a:t>
            </a:r>
            <a:r>
              <a:rPr lang="en-US" dirty="0"/>
              <a:t>: 5.000TL </a:t>
            </a:r>
          </a:p>
          <a:p>
            <a:r>
              <a:rPr lang="en-US" dirty="0" smtClean="0"/>
              <a:t> </a:t>
            </a:r>
            <a:r>
              <a:rPr lang="en-US" dirty="0" err="1"/>
              <a:t>Sistem</a:t>
            </a:r>
            <a:r>
              <a:rPr lang="en-US" dirty="0"/>
              <a:t> </a:t>
            </a:r>
            <a:r>
              <a:rPr lang="en-US" dirty="0" err="1"/>
              <a:t>analisti</a:t>
            </a:r>
            <a:r>
              <a:rPr lang="en-US" dirty="0"/>
              <a:t> </a:t>
            </a:r>
            <a:r>
              <a:rPr lang="en-US" dirty="0" err="1"/>
              <a:t>maaşı</a:t>
            </a:r>
            <a:r>
              <a:rPr lang="en-US" dirty="0"/>
              <a:t>: 3.500TL </a:t>
            </a:r>
          </a:p>
          <a:p>
            <a:r>
              <a:rPr lang="tr-TR" dirty="0" smtClean="0"/>
              <a:t> </a:t>
            </a:r>
            <a:r>
              <a:rPr lang="en-US" dirty="0" err="1" smtClean="0"/>
              <a:t>Yazılımcı</a:t>
            </a:r>
            <a:r>
              <a:rPr lang="en-US" dirty="0" smtClean="0"/>
              <a:t> </a:t>
            </a:r>
            <a:r>
              <a:rPr lang="en-US" dirty="0" err="1"/>
              <a:t>maaşı</a:t>
            </a:r>
            <a:r>
              <a:rPr lang="en-US" dirty="0"/>
              <a:t>: 3.000 TL </a:t>
            </a:r>
          </a:p>
          <a:p>
            <a:r>
              <a:rPr lang="en-US" dirty="0" smtClean="0"/>
              <a:t> </a:t>
            </a:r>
            <a:r>
              <a:rPr lang="en-US" dirty="0"/>
              <a:t>Web </a:t>
            </a:r>
            <a:r>
              <a:rPr lang="en-US" dirty="0" err="1"/>
              <a:t>tasarımcı</a:t>
            </a:r>
            <a:r>
              <a:rPr lang="en-US" dirty="0"/>
              <a:t> </a:t>
            </a:r>
            <a:r>
              <a:rPr lang="en-US" dirty="0" err="1"/>
              <a:t>maaşı</a:t>
            </a:r>
            <a:r>
              <a:rPr lang="en-US" dirty="0"/>
              <a:t>: 3.000TL </a:t>
            </a:r>
          </a:p>
          <a:p>
            <a:r>
              <a:rPr lang="en-US" dirty="0" smtClean="0"/>
              <a:t> </a:t>
            </a:r>
            <a:r>
              <a:rPr lang="en-US" dirty="0" err="1"/>
              <a:t>Veri</a:t>
            </a:r>
            <a:r>
              <a:rPr lang="en-US" dirty="0"/>
              <a:t> </a:t>
            </a:r>
            <a:r>
              <a:rPr lang="en-US" dirty="0" err="1"/>
              <a:t>tabanı</a:t>
            </a:r>
            <a:r>
              <a:rPr lang="en-US" dirty="0"/>
              <a:t> </a:t>
            </a:r>
            <a:r>
              <a:rPr lang="en-US" dirty="0" err="1"/>
              <a:t>tasarımcı</a:t>
            </a:r>
            <a:r>
              <a:rPr lang="en-US" dirty="0"/>
              <a:t> </a:t>
            </a:r>
            <a:r>
              <a:rPr lang="en-US" dirty="0" err="1"/>
              <a:t>maaşı</a:t>
            </a:r>
            <a:r>
              <a:rPr lang="en-US" dirty="0"/>
              <a:t>: 2.500TL </a:t>
            </a:r>
          </a:p>
          <a:p>
            <a:r>
              <a:rPr lang="en-US" dirty="0" smtClean="0"/>
              <a:t> </a:t>
            </a:r>
            <a:r>
              <a:rPr lang="en-US" dirty="0" err="1"/>
              <a:t>Şirket</a:t>
            </a:r>
            <a:r>
              <a:rPr lang="en-US" dirty="0"/>
              <a:t> </a:t>
            </a:r>
            <a:r>
              <a:rPr lang="en-US" dirty="0" err="1"/>
              <a:t>kira</a:t>
            </a:r>
            <a:r>
              <a:rPr lang="en-US" dirty="0"/>
              <a:t> </a:t>
            </a:r>
            <a:r>
              <a:rPr lang="en-US" dirty="0" err="1"/>
              <a:t>ve</a:t>
            </a:r>
            <a:r>
              <a:rPr lang="en-US" dirty="0"/>
              <a:t> </a:t>
            </a:r>
            <a:r>
              <a:rPr lang="en-US" dirty="0" err="1"/>
              <a:t>fatura</a:t>
            </a:r>
            <a:r>
              <a:rPr lang="en-US" dirty="0"/>
              <a:t> </a:t>
            </a:r>
            <a:r>
              <a:rPr lang="en-US" dirty="0" err="1"/>
              <a:t>gideri</a:t>
            </a:r>
            <a:r>
              <a:rPr lang="en-US" dirty="0"/>
              <a:t>: 15.000TL </a:t>
            </a:r>
          </a:p>
          <a:p>
            <a:endParaRPr lang="en-US" dirty="0"/>
          </a:p>
        </p:txBody>
      </p:sp>
    </p:spTree>
    <p:extLst>
      <p:ext uri="{BB962C8B-B14F-4D97-AF65-F5344CB8AC3E}">
        <p14:creationId xmlns:p14="http://schemas.microsoft.com/office/powerpoint/2010/main" val="3563737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038" y="0"/>
            <a:ext cx="10018713" cy="1752599"/>
          </a:xfrm>
        </p:spPr>
        <p:txBody>
          <a:bodyPr/>
          <a:lstStyle/>
          <a:p>
            <a:r>
              <a:rPr lang="tr-TR" dirty="0" smtClean="0"/>
              <a:t>FİZİBİLİTE</a:t>
            </a:r>
            <a:endParaRPr lang="en-US" dirty="0"/>
          </a:p>
        </p:txBody>
      </p:sp>
      <p:sp>
        <p:nvSpPr>
          <p:cNvPr id="3" name="Content Placeholder 2"/>
          <p:cNvSpPr>
            <a:spLocks noGrp="1"/>
          </p:cNvSpPr>
          <p:nvPr>
            <p:ph idx="1"/>
          </p:nvPr>
        </p:nvSpPr>
        <p:spPr>
          <a:xfrm>
            <a:off x="1082529" y="1849581"/>
            <a:ext cx="11109471" cy="4440383"/>
          </a:xfrm>
        </p:spPr>
        <p:txBody>
          <a:bodyPr>
            <a:normAutofit lnSpcReduction="10000"/>
          </a:bodyPr>
          <a:lstStyle/>
          <a:p>
            <a:pPr marL="0" indent="0">
              <a:buNone/>
            </a:pPr>
            <a:r>
              <a:rPr lang="en-US" b="1" dirty="0"/>
              <a:t>SOSYAL FİZİBİLİTE İNCELEMESİ </a:t>
            </a:r>
            <a:endParaRPr lang="en-US" dirty="0"/>
          </a:p>
          <a:p>
            <a:r>
              <a:rPr lang="en-US" dirty="0" err="1"/>
              <a:t>Şirket</a:t>
            </a:r>
            <a:r>
              <a:rPr lang="en-US" dirty="0"/>
              <a:t> </a:t>
            </a:r>
            <a:r>
              <a:rPr lang="en-US" dirty="0" err="1"/>
              <a:t>içi</a:t>
            </a:r>
            <a:r>
              <a:rPr lang="en-US" dirty="0"/>
              <a:t> </a:t>
            </a:r>
            <a:r>
              <a:rPr lang="en-US" dirty="0" err="1"/>
              <a:t>organizasyonda</a:t>
            </a:r>
            <a:r>
              <a:rPr lang="en-US" dirty="0"/>
              <a:t> </a:t>
            </a:r>
            <a:r>
              <a:rPr lang="en-US" dirty="0" err="1"/>
              <a:t>yaşanan</a:t>
            </a:r>
            <a:r>
              <a:rPr lang="en-US" dirty="0"/>
              <a:t> </a:t>
            </a:r>
            <a:r>
              <a:rPr lang="en-US" dirty="0" err="1"/>
              <a:t>sorunlara</a:t>
            </a:r>
            <a:r>
              <a:rPr lang="en-US" dirty="0"/>
              <a:t> </a:t>
            </a:r>
            <a:r>
              <a:rPr lang="en-US" dirty="0" err="1"/>
              <a:t>karşı</a:t>
            </a:r>
            <a:r>
              <a:rPr lang="en-US" dirty="0"/>
              <a:t> </a:t>
            </a:r>
            <a:r>
              <a:rPr lang="en-US" dirty="0" err="1"/>
              <a:t>çözüm</a:t>
            </a:r>
            <a:r>
              <a:rPr lang="en-US" dirty="0"/>
              <a:t> </a:t>
            </a:r>
            <a:r>
              <a:rPr lang="en-US" dirty="0" err="1"/>
              <a:t>olarak</a:t>
            </a:r>
            <a:r>
              <a:rPr lang="en-US" dirty="0"/>
              <a:t> </a:t>
            </a:r>
            <a:r>
              <a:rPr lang="en-US" dirty="0" err="1"/>
              <a:t>önerilmiş</a:t>
            </a:r>
            <a:r>
              <a:rPr lang="en-US" dirty="0"/>
              <a:t> </a:t>
            </a:r>
            <a:r>
              <a:rPr lang="en-US" dirty="0" err="1"/>
              <a:t>sistemimizden</a:t>
            </a:r>
            <a:r>
              <a:rPr lang="en-US" dirty="0"/>
              <a:t> </a:t>
            </a:r>
            <a:r>
              <a:rPr lang="en-US" dirty="0" err="1"/>
              <a:t>doğrudan</a:t>
            </a:r>
            <a:r>
              <a:rPr lang="en-US" dirty="0"/>
              <a:t> </a:t>
            </a:r>
            <a:r>
              <a:rPr lang="en-US" dirty="0" err="1"/>
              <a:t>etkilenecek</a:t>
            </a:r>
            <a:r>
              <a:rPr lang="en-US" dirty="0"/>
              <a:t> </a:t>
            </a:r>
            <a:r>
              <a:rPr lang="en-US" dirty="0" err="1"/>
              <a:t>olan</a:t>
            </a:r>
            <a:r>
              <a:rPr lang="en-US" dirty="0"/>
              <a:t> </a:t>
            </a:r>
            <a:r>
              <a:rPr lang="en-US" dirty="0" err="1"/>
              <a:t>şirket</a:t>
            </a:r>
            <a:r>
              <a:rPr lang="en-US" dirty="0"/>
              <a:t> </a:t>
            </a:r>
            <a:r>
              <a:rPr lang="en-US" dirty="0" err="1"/>
              <a:t>çalışanları</a:t>
            </a:r>
            <a:r>
              <a:rPr lang="en-US" dirty="0"/>
              <a:t> </a:t>
            </a:r>
            <a:r>
              <a:rPr lang="en-US" dirty="0" err="1"/>
              <a:t>için</a:t>
            </a:r>
            <a:r>
              <a:rPr lang="en-US" dirty="0"/>
              <a:t>, </a:t>
            </a:r>
            <a:r>
              <a:rPr lang="en-US" dirty="0" err="1"/>
              <a:t>kendilerini</a:t>
            </a:r>
            <a:r>
              <a:rPr lang="en-US" dirty="0"/>
              <a:t> </a:t>
            </a:r>
            <a:r>
              <a:rPr lang="en-US" dirty="0" err="1"/>
              <a:t>verilen</a:t>
            </a:r>
            <a:r>
              <a:rPr lang="en-US" dirty="0"/>
              <a:t> </a:t>
            </a:r>
            <a:r>
              <a:rPr lang="en-US" dirty="0" err="1"/>
              <a:t>iş</a:t>
            </a:r>
            <a:r>
              <a:rPr lang="en-US" dirty="0"/>
              <a:t> </a:t>
            </a:r>
            <a:r>
              <a:rPr lang="en-US" dirty="0" err="1"/>
              <a:t>atamalarının</a:t>
            </a:r>
            <a:r>
              <a:rPr lang="en-US" dirty="0"/>
              <a:t> organize </a:t>
            </a:r>
            <a:r>
              <a:rPr lang="en-US" dirty="0" err="1"/>
              <a:t>ve</a:t>
            </a:r>
            <a:r>
              <a:rPr lang="en-US" dirty="0"/>
              <a:t> </a:t>
            </a:r>
            <a:r>
              <a:rPr lang="en-US" dirty="0" err="1"/>
              <a:t>sistematik</a:t>
            </a:r>
            <a:r>
              <a:rPr lang="en-US" dirty="0"/>
              <a:t> </a:t>
            </a:r>
            <a:r>
              <a:rPr lang="en-US" dirty="0" err="1"/>
              <a:t>bir</a:t>
            </a:r>
            <a:r>
              <a:rPr lang="en-US" dirty="0"/>
              <a:t> </a:t>
            </a:r>
            <a:r>
              <a:rPr lang="en-US" dirty="0" err="1"/>
              <a:t>şekilde</a:t>
            </a:r>
            <a:r>
              <a:rPr lang="en-US" dirty="0"/>
              <a:t> </a:t>
            </a:r>
            <a:r>
              <a:rPr lang="en-US" dirty="0" err="1"/>
              <a:t>yapılması</a:t>
            </a:r>
            <a:r>
              <a:rPr lang="en-US" dirty="0"/>
              <a:t> </a:t>
            </a:r>
            <a:r>
              <a:rPr lang="en-US" dirty="0" err="1"/>
              <a:t>sonucunda</a:t>
            </a:r>
            <a:r>
              <a:rPr lang="en-US" dirty="0"/>
              <a:t>, </a:t>
            </a:r>
            <a:r>
              <a:rPr lang="en-US" dirty="0" err="1"/>
              <a:t>daha</a:t>
            </a:r>
            <a:r>
              <a:rPr lang="en-US" dirty="0"/>
              <a:t> </a:t>
            </a:r>
            <a:r>
              <a:rPr lang="en-US" dirty="0" err="1"/>
              <a:t>verimli</a:t>
            </a:r>
            <a:r>
              <a:rPr lang="en-US" dirty="0"/>
              <a:t> </a:t>
            </a:r>
            <a:r>
              <a:rPr lang="en-US" dirty="0" err="1"/>
              <a:t>bir</a:t>
            </a:r>
            <a:r>
              <a:rPr lang="en-US" dirty="0"/>
              <a:t> </a:t>
            </a:r>
            <a:r>
              <a:rPr lang="en-US" dirty="0" err="1"/>
              <a:t>çalışma</a:t>
            </a:r>
            <a:r>
              <a:rPr lang="en-US" dirty="0"/>
              <a:t> </a:t>
            </a:r>
            <a:r>
              <a:rPr lang="en-US" dirty="0" err="1"/>
              <a:t>ortamının</a:t>
            </a:r>
            <a:r>
              <a:rPr lang="en-US" dirty="0"/>
              <a:t> </a:t>
            </a:r>
            <a:r>
              <a:rPr lang="en-US" dirty="0" err="1"/>
              <a:t>oluşacağı</a:t>
            </a:r>
            <a:r>
              <a:rPr lang="en-US" dirty="0"/>
              <a:t> </a:t>
            </a:r>
            <a:r>
              <a:rPr lang="en-US" dirty="0" err="1"/>
              <a:t>gözlemlenmiştir</a:t>
            </a:r>
            <a:r>
              <a:rPr lang="en-US" dirty="0"/>
              <a:t>. Bu da </a:t>
            </a:r>
            <a:r>
              <a:rPr lang="en-US" dirty="0" err="1"/>
              <a:t>çalışanlar</a:t>
            </a:r>
            <a:r>
              <a:rPr lang="en-US" dirty="0"/>
              <a:t> </a:t>
            </a:r>
            <a:r>
              <a:rPr lang="en-US" dirty="0" err="1"/>
              <a:t>için</a:t>
            </a:r>
            <a:r>
              <a:rPr lang="en-US" dirty="0"/>
              <a:t> ne </a:t>
            </a:r>
            <a:r>
              <a:rPr lang="en-US" dirty="0" err="1"/>
              <a:t>kadar</a:t>
            </a:r>
            <a:r>
              <a:rPr lang="en-US" dirty="0"/>
              <a:t> </a:t>
            </a:r>
            <a:r>
              <a:rPr lang="en-US" dirty="0" err="1"/>
              <a:t>gerekli</a:t>
            </a:r>
            <a:r>
              <a:rPr lang="en-US" dirty="0"/>
              <a:t> </a:t>
            </a:r>
            <a:r>
              <a:rPr lang="en-US" dirty="0" err="1"/>
              <a:t>bir</a:t>
            </a:r>
            <a:r>
              <a:rPr lang="en-US" dirty="0"/>
              <a:t> </a:t>
            </a:r>
            <a:r>
              <a:rPr lang="en-US" dirty="0" err="1"/>
              <a:t>sistem</a:t>
            </a:r>
            <a:r>
              <a:rPr lang="en-US" dirty="0"/>
              <a:t> </a:t>
            </a:r>
            <a:r>
              <a:rPr lang="en-US" dirty="0" err="1"/>
              <a:t>olduğunu</a:t>
            </a:r>
            <a:r>
              <a:rPr lang="en-US" dirty="0"/>
              <a:t> </a:t>
            </a:r>
            <a:r>
              <a:rPr lang="en-US" dirty="0" err="1"/>
              <a:t>ortaya</a:t>
            </a:r>
            <a:r>
              <a:rPr lang="en-US" dirty="0"/>
              <a:t> </a:t>
            </a:r>
            <a:r>
              <a:rPr lang="en-US" dirty="0" err="1"/>
              <a:t>koymaktadır</a:t>
            </a:r>
            <a:r>
              <a:rPr lang="en-US" dirty="0"/>
              <a:t>. Hem </a:t>
            </a:r>
            <a:r>
              <a:rPr lang="en-US" dirty="0" err="1"/>
              <a:t>yönetici</a:t>
            </a:r>
            <a:r>
              <a:rPr lang="en-US" dirty="0"/>
              <a:t> hem de </a:t>
            </a:r>
            <a:r>
              <a:rPr lang="en-US" dirty="0" err="1"/>
              <a:t>çalışanların</a:t>
            </a:r>
            <a:r>
              <a:rPr lang="en-US" dirty="0"/>
              <a:t> </a:t>
            </a:r>
            <a:r>
              <a:rPr lang="en-US" dirty="0" err="1"/>
              <a:t>bu</a:t>
            </a:r>
            <a:r>
              <a:rPr lang="en-US" dirty="0"/>
              <a:t> </a:t>
            </a:r>
            <a:r>
              <a:rPr lang="en-US" dirty="0" err="1"/>
              <a:t>uyumu</a:t>
            </a:r>
            <a:r>
              <a:rPr lang="en-US" dirty="0"/>
              <a:t> </a:t>
            </a:r>
            <a:r>
              <a:rPr lang="en-US" dirty="0" err="1"/>
              <a:t>şirket</a:t>
            </a:r>
            <a:r>
              <a:rPr lang="en-US" dirty="0"/>
              <a:t> </a:t>
            </a:r>
            <a:r>
              <a:rPr lang="en-US" dirty="0" err="1"/>
              <a:t>içi</a:t>
            </a:r>
            <a:r>
              <a:rPr lang="en-US" dirty="0"/>
              <a:t> </a:t>
            </a:r>
            <a:r>
              <a:rPr lang="en-US" dirty="0" err="1"/>
              <a:t>motivasyonu</a:t>
            </a:r>
            <a:r>
              <a:rPr lang="en-US" dirty="0"/>
              <a:t> </a:t>
            </a:r>
            <a:r>
              <a:rPr lang="en-US" dirty="0" err="1"/>
              <a:t>ve</a:t>
            </a:r>
            <a:r>
              <a:rPr lang="en-US" dirty="0"/>
              <a:t> </a:t>
            </a:r>
            <a:r>
              <a:rPr lang="en-US" dirty="0" err="1"/>
              <a:t>verimi</a:t>
            </a:r>
            <a:r>
              <a:rPr lang="en-US" dirty="0"/>
              <a:t> </a:t>
            </a:r>
            <a:r>
              <a:rPr lang="en-US" dirty="0" err="1"/>
              <a:t>arttırması</a:t>
            </a:r>
            <a:r>
              <a:rPr lang="en-US" dirty="0"/>
              <a:t> </a:t>
            </a:r>
            <a:r>
              <a:rPr lang="en-US" dirty="0" err="1"/>
              <a:t>beklenmektedir</a:t>
            </a:r>
            <a:r>
              <a:rPr lang="en-US" dirty="0"/>
              <a:t>. </a:t>
            </a:r>
            <a:r>
              <a:rPr lang="en-US" dirty="0" err="1"/>
              <a:t>Yönetici</a:t>
            </a:r>
            <a:r>
              <a:rPr lang="en-US" dirty="0"/>
              <a:t> </a:t>
            </a:r>
            <a:r>
              <a:rPr lang="en-US" dirty="0" err="1"/>
              <a:t>tarafından</a:t>
            </a:r>
            <a:r>
              <a:rPr lang="en-US" dirty="0"/>
              <a:t> </a:t>
            </a:r>
            <a:r>
              <a:rPr lang="en-US" dirty="0" err="1"/>
              <a:t>düşünüldüğünde</a:t>
            </a:r>
            <a:r>
              <a:rPr lang="en-US" dirty="0"/>
              <a:t>, </a:t>
            </a:r>
            <a:r>
              <a:rPr lang="en-US" dirty="0" err="1"/>
              <a:t>çalışanların</a:t>
            </a:r>
            <a:r>
              <a:rPr lang="en-US" dirty="0"/>
              <a:t> </a:t>
            </a:r>
            <a:r>
              <a:rPr lang="en-US" dirty="0" err="1"/>
              <a:t>tek</a:t>
            </a:r>
            <a:r>
              <a:rPr lang="en-US" dirty="0"/>
              <a:t> </a:t>
            </a:r>
            <a:r>
              <a:rPr lang="en-US" dirty="0" err="1"/>
              <a:t>bir</a:t>
            </a:r>
            <a:r>
              <a:rPr lang="en-US" dirty="0"/>
              <a:t> </a:t>
            </a:r>
            <a:r>
              <a:rPr lang="en-US" dirty="0" err="1"/>
              <a:t>ortamdan</a:t>
            </a:r>
            <a:r>
              <a:rPr lang="en-US" dirty="0"/>
              <a:t> </a:t>
            </a:r>
            <a:r>
              <a:rPr lang="en-US" dirty="0" err="1"/>
              <a:t>takip</a:t>
            </a:r>
            <a:r>
              <a:rPr lang="en-US" dirty="0"/>
              <a:t> </a:t>
            </a:r>
            <a:r>
              <a:rPr lang="en-US" dirty="0" err="1"/>
              <a:t>ve</a:t>
            </a:r>
            <a:r>
              <a:rPr lang="en-US" dirty="0"/>
              <a:t> </a:t>
            </a:r>
            <a:r>
              <a:rPr lang="en-US" dirty="0" err="1"/>
              <a:t>kontrol</a:t>
            </a:r>
            <a:r>
              <a:rPr lang="en-US" dirty="0"/>
              <a:t> </a:t>
            </a:r>
            <a:r>
              <a:rPr lang="en-US" dirty="0" err="1"/>
              <a:t>edilebilmesi</a:t>
            </a:r>
            <a:r>
              <a:rPr lang="en-US" dirty="0"/>
              <a:t> </a:t>
            </a:r>
            <a:r>
              <a:rPr lang="en-US" dirty="0" err="1"/>
              <a:t>işlerin</a:t>
            </a:r>
            <a:r>
              <a:rPr lang="en-US" dirty="0"/>
              <a:t> </a:t>
            </a:r>
            <a:r>
              <a:rPr lang="en-US" dirty="0" err="1"/>
              <a:t>daha</a:t>
            </a:r>
            <a:r>
              <a:rPr lang="en-US" dirty="0"/>
              <a:t> organize </a:t>
            </a:r>
            <a:r>
              <a:rPr lang="en-US" dirty="0" err="1"/>
              <a:t>ve</a:t>
            </a:r>
            <a:r>
              <a:rPr lang="en-US" dirty="0"/>
              <a:t> </a:t>
            </a:r>
            <a:r>
              <a:rPr lang="en-US" dirty="0" err="1"/>
              <a:t>kontrollü</a:t>
            </a:r>
            <a:r>
              <a:rPr lang="en-US" dirty="0"/>
              <a:t> </a:t>
            </a:r>
            <a:r>
              <a:rPr lang="en-US" dirty="0" err="1"/>
              <a:t>şekilde</a:t>
            </a:r>
            <a:r>
              <a:rPr lang="en-US" dirty="0"/>
              <a:t> </a:t>
            </a:r>
            <a:r>
              <a:rPr lang="en-US" dirty="0" err="1"/>
              <a:t>gerçekleşmesini</a:t>
            </a:r>
            <a:r>
              <a:rPr lang="en-US" dirty="0"/>
              <a:t> </a:t>
            </a:r>
            <a:r>
              <a:rPr lang="en-US" dirty="0" err="1"/>
              <a:t>sağlayacaktır</a:t>
            </a:r>
            <a:r>
              <a:rPr lang="en-US" dirty="0"/>
              <a:t>. </a:t>
            </a:r>
            <a:r>
              <a:rPr lang="en-US" dirty="0" err="1"/>
              <a:t>Böylelikle</a:t>
            </a:r>
            <a:r>
              <a:rPr lang="en-US" dirty="0"/>
              <a:t> </a:t>
            </a:r>
            <a:r>
              <a:rPr lang="en-US" dirty="0" err="1"/>
              <a:t>yöneticisin</a:t>
            </a:r>
            <a:r>
              <a:rPr lang="en-US" dirty="0"/>
              <a:t> </a:t>
            </a:r>
            <a:r>
              <a:rPr lang="en-US" dirty="0" err="1"/>
              <a:t>iş</a:t>
            </a:r>
            <a:r>
              <a:rPr lang="en-US" dirty="0"/>
              <a:t> </a:t>
            </a:r>
            <a:r>
              <a:rPr lang="en-US" dirty="0" err="1"/>
              <a:t>takibi</a:t>
            </a:r>
            <a:r>
              <a:rPr lang="en-US" dirty="0"/>
              <a:t> </a:t>
            </a:r>
            <a:r>
              <a:rPr lang="en-US" dirty="0" err="1"/>
              <a:t>üzerindeki</a:t>
            </a:r>
            <a:r>
              <a:rPr lang="en-US" dirty="0"/>
              <a:t> </a:t>
            </a:r>
            <a:r>
              <a:rPr lang="en-US" dirty="0" err="1"/>
              <a:t>iş</a:t>
            </a:r>
            <a:r>
              <a:rPr lang="en-US" dirty="0"/>
              <a:t> </a:t>
            </a:r>
            <a:r>
              <a:rPr lang="en-US" dirty="0" err="1"/>
              <a:t>yükü</a:t>
            </a:r>
            <a:r>
              <a:rPr lang="en-US" dirty="0"/>
              <a:t> </a:t>
            </a:r>
            <a:r>
              <a:rPr lang="en-US" dirty="0" err="1"/>
              <a:t>azaltılmıştır</a:t>
            </a:r>
            <a:r>
              <a:rPr lang="en-US" dirty="0"/>
              <a:t>. </a:t>
            </a:r>
            <a:r>
              <a:rPr lang="en-US" dirty="0" err="1"/>
              <a:t>Proje</a:t>
            </a:r>
            <a:r>
              <a:rPr lang="en-US" dirty="0"/>
              <a:t> </a:t>
            </a:r>
            <a:r>
              <a:rPr lang="en-US" dirty="0" err="1"/>
              <a:t>ile</a:t>
            </a:r>
            <a:r>
              <a:rPr lang="en-US" dirty="0"/>
              <a:t> </a:t>
            </a:r>
            <a:r>
              <a:rPr lang="en-US" dirty="0" err="1"/>
              <a:t>birlikte</a:t>
            </a:r>
            <a:r>
              <a:rPr lang="en-US" dirty="0"/>
              <a:t> </a:t>
            </a:r>
            <a:r>
              <a:rPr lang="en-US" dirty="0" err="1"/>
              <a:t>sistematik</a:t>
            </a:r>
            <a:r>
              <a:rPr lang="en-US" dirty="0"/>
              <a:t> </a:t>
            </a:r>
            <a:r>
              <a:rPr lang="en-US" dirty="0" err="1"/>
              <a:t>ve</a:t>
            </a:r>
            <a:r>
              <a:rPr lang="en-US" dirty="0"/>
              <a:t> </a:t>
            </a:r>
            <a:r>
              <a:rPr lang="en-US" dirty="0" err="1"/>
              <a:t>kontrol</a:t>
            </a:r>
            <a:r>
              <a:rPr lang="en-US" dirty="0"/>
              <a:t> </a:t>
            </a:r>
            <a:r>
              <a:rPr lang="en-US" dirty="0" err="1"/>
              <a:t>edilebilir</a:t>
            </a:r>
            <a:r>
              <a:rPr lang="en-US" dirty="0"/>
              <a:t> </a:t>
            </a:r>
            <a:r>
              <a:rPr lang="en-US" dirty="0" err="1"/>
              <a:t>bir</a:t>
            </a:r>
            <a:r>
              <a:rPr lang="en-US" dirty="0"/>
              <a:t> </a:t>
            </a:r>
            <a:r>
              <a:rPr lang="en-US" dirty="0" err="1"/>
              <a:t>şirket</a:t>
            </a:r>
            <a:r>
              <a:rPr lang="en-US" dirty="0"/>
              <a:t> </a:t>
            </a:r>
            <a:r>
              <a:rPr lang="en-US" dirty="0" err="1"/>
              <a:t>içi</a:t>
            </a:r>
            <a:r>
              <a:rPr lang="en-US" dirty="0"/>
              <a:t> </a:t>
            </a:r>
            <a:r>
              <a:rPr lang="en-US" dirty="0" err="1"/>
              <a:t>yönetimin</a:t>
            </a:r>
            <a:r>
              <a:rPr lang="en-US" dirty="0"/>
              <a:t> </a:t>
            </a:r>
            <a:r>
              <a:rPr lang="en-US" dirty="0" err="1"/>
              <a:t>sağlanması</a:t>
            </a:r>
            <a:r>
              <a:rPr lang="en-US" dirty="0"/>
              <a:t> </a:t>
            </a:r>
            <a:r>
              <a:rPr lang="en-US" dirty="0" err="1"/>
              <a:t>düşünülmektedir</a:t>
            </a:r>
            <a:r>
              <a:rPr lang="en-US" dirty="0"/>
              <a:t>. </a:t>
            </a:r>
            <a:r>
              <a:rPr lang="en-US" dirty="0" err="1"/>
              <a:t>İşte</a:t>
            </a:r>
            <a:r>
              <a:rPr lang="en-US" dirty="0"/>
              <a:t> </a:t>
            </a:r>
            <a:r>
              <a:rPr lang="en-US" dirty="0" err="1"/>
              <a:t>bu</a:t>
            </a:r>
            <a:r>
              <a:rPr lang="en-US" dirty="0"/>
              <a:t> </a:t>
            </a:r>
            <a:r>
              <a:rPr lang="en-US" dirty="0" err="1"/>
              <a:t>nedenlerden</a:t>
            </a:r>
            <a:r>
              <a:rPr lang="en-US" dirty="0"/>
              <a:t> </a:t>
            </a:r>
            <a:r>
              <a:rPr lang="en-US" dirty="0" err="1"/>
              <a:t>dolayı</a:t>
            </a:r>
            <a:r>
              <a:rPr lang="en-US" dirty="0"/>
              <a:t> </a:t>
            </a:r>
            <a:r>
              <a:rPr lang="en-US" dirty="0" err="1"/>
              <a:t>sistemin</a:t>
            </a:r>
            <a:r>
              <a:rPr lang="en-US" dirty="0"/>
              <a:t> </a:t>
            </a:r>
            <a:r>
              <a:rPr lang="en-US" dirty="0" err="1"/>
              <a:t>gerekliliği</a:t>
            </a:r>
            <a:r>
              <a:rPr lang="en-US" dirty="0"/>
              <a:t> </a:t>
            </a:r>
            <a:r>
              <a:rPr lang="en-US" dirty="0" err="1"/>
              <a:t>ve</a:t>
            </a:r>
            <a:r>
              <a:rPr lang="en-US" dirty="0"/>
              <a:t> </a:t>
            </a:r>
            <a:r>
              <a:rPr lang="en-US" dirty="0" err="1"/>
              <a:t>gerçek</a:t>
            </a:r>
            <a:r>
              <a:rPr lang="en-US" dirty="0"/>
              <a:t> </a:t>
            </a:r>
            <a:r>
              <a:rPr lang="en-US" dirty="0" err="1"/>
              <a:t>hayatta</a:t>
            </a:r>
            <a:r>
              <a:rPr lang="en-US" dirty="0"/>
              <a:t> </a:t>
            </a:r>
            <a:r>
              <a:rPr lang="en-US" dirty="0" err="1"/>
              <a:t>gerçekleştirme</a:t>
            </a:r>
            <a:r>
              <a:rPr lang="en-US" dirty="0"/>
              <a:t> </a:t>
            </a:r>
            <a:r>
              <a:rPr lang="en-US" dirty="0" err="1"/>
              <a:t>olasılığı</a:t>
            </a:r>
            <a:r>
              <a:rPr lang="en-US" dirty="0"/>
              <a:t> -</a:t>
            </a:r>
            <a:r>
              <a:rPr lang="en-US" dirty="0" err="1"/>
              <a:t>olabilirliği</a:t>
            </a:r>
            <a:r>
              <a:rPr lang="en-US" dirty="0"/>
              <a:t>- </a:t>
            </a:r>
            <a:r>
              <a:rPr lang="en-US" dirty="0" err="1"/>
              <a:t>artmaktadır</a:t>
            </a:r>
            <a:r>
              <a:rPr lang="en-US" dirty="0"/>
              <a:t>.</a:t>
            </a:r>
            <a:endParaRPr lang="en-US" dirty="0"/>
          </a:p>
        </p:txBody>
      </p:sp>
    </p:spTree>
    <p:extLst>
      <p:ext uri="{BB962C8B-B14F-4D97-AF65-F5344CB8AC3E}">
        <p14:creationId xmlns:p14="http://schemas.microsoft.com/office/powerpoint/2010/main" val="2147436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580" y="0"/>
            <a:ext cx="10018713" cy="1752599"/>
          </a:xfrm>
        </p:spPr>
        <p:txBody>
          <a:bodyPr/>
          <a:lstStyle/>
          <a:p>
            <a:r>
              <a:rPr lang="tr-TR" dirty="0" smtClean="0"/>
              <a:t>FİZİBİLİTE</a:t>
            </a:r>
            <a:endParaRPr lang="en-US" dirty="0"/>
          </a:p>
        </p:txBody>
      </p:sp>
      <p:sp>
        <p:nvSpPr>
          <p:cNvPr id="3" name="Content Placeholder 2"/>
          <p:cNvSpPr>
            <a:spLocks noGrp="1"/>
          </p:cNvSpPr>
          <p:nvPr>
            <p:ph idx="1"/>
          </p:nvPr>
        </p:nvSpPr>
        <p:spPr>
          <a:xfrm>
            <a:off x="1186436" y="1752599"/>
            <a:ext cx="10582999" cy="4565073"/>
          </a:xfrm>
        </p:spPr>
        <p:txBody>
          <a:bodyPr>
            <a:normAutofit/>
          </a:bodyPr>
          <a:lstStyle/>
          <a:p>
            <a:pPr marL="0" indent="0">
              <a:buNone/>
            </a:pPr>
            <a:r>
              <a:rPr lang="en-US" b="1" dirty="0"/>
              <a:t>YÖNETİM FİZİBİLİTESİ İNCELEMESİ </a:t>
            </a:r>
            <a:endParaRPr lang="en-US" dirty="0"/>
          </a:p>
          <a:p>
            <a:r>
              <a:rPr lang="en-US" dirty="0" err="1"/>
              <a:t>Sistemin</a:t>
            </a:r>
            <a:r>
              <a:rPr lang="en-US" dirty="0"/>
              <a:t> </a:t>
            </a:r>
            <a:r>
              <a:rPr lang="en-US" dirty="0" err="1"/>
              <a:t>direkt</a:t>
            </a:r>
            <a:r>
              <a:rPr lang="en-US" dirty="0"/>
              <a:t> </a:t>
            </a:r>
            <a:r>
              <a:rPr lang="en-US" dirty="0" err="1"/>
              <a:t>kullanıcısı</a:t>
            </a:r>
            <a:r>
              <a:rPr lang="en-US" dirty="0"/>
              <a:t> </a:t>
            </a:r>
            <a:r>
              <a:rPr lang="en-US" dirty="0" err="1"/>
              <a:t>olan</a:t>
            </a:r>
            <a:r>
              <a:rPr lang="en-US" dirty="0"/>
              <a:t> </a:t>
            </a:r>
            <a:r>
              <a:rPr lang="en-US" dirty="0" err="1"/>
              <a:t>yöneticinin</a:t>
            </a:r>
            <a:r>
              <a:rPr lang="en-US" dirty="0"/>
              <a:t>, </a:t>
            </a:r>
            <a:r>
              <a:rPr lang="en-US" dirty="0" err="1"/>
              <a:t>işlerini</a:t>
            </a:r>
            <a:r>
              <a:rPr lang="en-US" dirty="0"/>
              <a:t> </a:t>
            </a:r>
            <a:r>
              <a:rPr lang="en-US" dirty="0" err="1"/>
              <a:t>daha</a:t>
            </a:r>
            <a:r>
              <a:rPr lang="en-US" dirty="0"/>
              <a:t> </a:t>
            </a:r>
            <a:r>
              <a:rPr lang="en-US" dirty="0" err="1"/>
              <a:t>hızlı</a:t>
            </a:r>
            <a:r>
              <a:rPr lang="en-US" dirty="0"/>
              <a:t> </a:t>
            </a:r>
            <a:r>
              <a:rPr lang="en-US" dirty="0" err="1"/>
              <a:t>ve</a:t>
            </a:r>
            <a:r>
              <a:rPr lang="en-US" dirty="0"/>
              <a:t> </a:t>
            </a:r>
            <a:r>
              <a:rPr lang="en-US" dirty="0" err="1"/>
              <a:t>istediği</a:t>
            </a:r>
            <a:r>
              <a:rPr lang="en-US" dirty="0"/>
              <a:t> </a:t>
            </a:r>
            <a:r>
              <a:rPr lang="en-US" dirty="0" err="1"/>
              <a:t>herhangi</a:t>
            </a:r>
            <a:r>
              <a:rPr lang="en-US" dirty="0"/>
              <a:t> </a:t>
            </a:r>
            <a:r>
              <a:rPr lang="en-US" dirty="0" err="1"/>
              <a:t>bir</a:t>
            </a:r>
            <a:r>
              <a:rPr lang="en-US" dirty="0"/>
              <a:t> </a:t>
            </a:r>
            <a:r>
              <a:rPr lang="en-US" dirty="0" err="1"/>
              <a:t>yerden</a:t>
            </a:r>
            <a:r>
              <a:rPr lang="en-US" dirty="0"/>
              <a:t> </a:t>
            </a:r>
            <a:r>
              <a:rPr lang="en-US" dirty="0" err="1"/>
              <a:t>istediği</a:t>
            </a:r>
            <a:r>
              <a:rPr lang="en-US" dirty="0"/>
              <a:t> </a:t>
            </a:r>
            <a:r>
              <a:rPr lang="en-US" dirty="0" err="1"/>
              <a:t>zamanda</a:t>
            </a:r>
            <a:r>
              <a:rPr lang="en-US" dirty="0"/>
              <a:t> </a:t>
            </a:r>
            <a:r>
              <a:rPr lang="en-US" dirty="0" err="1"/>
              <a:t>erişebilmesi</a:t>
            </a:r>
            <a:r>
              <a:rPr lang="en-US" dirty="0"/>
              <a:t> </a:t>
            </a:r>
            <a:r>
              <a:rPr lang="en-US" dirty="0" err="1"/>
              <a:t>ve</a:t>
            </a:r>
            <a:r>
              <a:rPr lang="en-US" dirty="0"/>
              <a:t> </a:t>
            </a:r>
            <a:r>
              <a:rPr lang="en-US" dirty="0" err="1"/>
              <a:t>sistem</a:t>
            </a:r>
            <a:r>
              <a:rPr lang="en-US" dirty="0"/>
              <a:t> </a:t>
            </a:r>
            <a:r>
              <a:rPr lang="en-US" dirty="0" err="1"/>
              <a:t>yönetiminin</a:t>
            </a:r>
            <a:r>
              <a:rPr lang="en-US" dirty="0"/>
              <a:t> </a:t>
            </a:r>
            <a:r>
              <a:rPr lang="en-US" dirty="0" err="1"/>
              <a:t>tek</a:t>
            </a:r>
            <a:r>
              <a:rPr lang="en-US" dirty="0"/>
              <a:t> </a:t>
            </a:r>
            <a:r>
              <a:rPr lang="en-US" dirty="0" err="1"/>
              <a:t>bir</a:t>
            </a:r>
            <a:r>
              <a:rPr lang="en-US" dirty="0"/>
              <a:t> </a:t>
            </a:r>
            <a:r>
              <a:rPr lang="en-US" dirty="0" err="1"/>
              <a:t>elden</a:t>
            </a:r>
            <a:r>
              <a:rPr lang="en-US" dirty="0"/>
              <a:t> </a:t>
            </a:r>
            <a:r>
              <a:rPr lang="en-US" dirty="0" err="1"/>
              <a:t>yönetilmesi</a:t>
            </a:r>
            <a:r>
              <a:rPr lang="en-US" dirty="0"/>
              <a:t> </a:t>
            </a:r>
            <a:r>
              <a:rPr lang="en-US" dirty="0" err="1"/>
              <a:t>sebebiyle</a:t>
            </a:r>
            <a:r>
              <a:rPr lang="en-US" dirty="0"/>
              <a:t> </a:t>
            </a:r>
            <a:r>
              <a:rPr lang="en-US" dirty="0" err="1"/>
              <a:t>projeye</a:t>
            </a:r>
            <a:r>
              <a:rPr lang="en-US" dirty="0"/>
              <a:t> </a:t>
            </a:r>
            <a:r>
              <a:rPr lang="en-US" dirty="0" err="1"/>
              <a:t>üst</a:t>
            </a:r>
            <a:r>
              <a:rPr lang="en-US" dirty="0"/>
              <a:t> </a:t>
            </a:r>
            <a:r>
              <a:rPr lang="en-US" dirty="0" err="1"/>
              <a:t>yönetimin</a:t>
            </a:r>
            <a:r>
              <a:rPr lang="en-US" dirty="0"/>
              <a:t> tam </a:t>
            </a:r>
            <a:r>
              <a:rPr lang="en-US" dirty="0" err="1"/>
              <a:t>destek</a:t>
            </a:r>
            <a:r>
              <a:rPr lang="en-US" dirty="0"/>
              <a:t> </a:t>
            </a:r>
            <a:r>
              <a:rPr lang="en-US" dirty="0" err="1"/>
              <a:t>vermesi</a:t>
            </a:r>
            <a:r>
              <a:rPr lang="en-US" dirty="0"/>
              <a:t> </a:t>
            </a:r>
            <a:r>
              <a:rPr lang="en-US" dirty="0" err="1"/>
              <a:t>beklenmektedir</a:t>
            </a:r>
            <a:r>
              <a:rPr lang="en-US" dirty="0"/>
              <a:t>. </a:t>
            </a:r>
            <a:r>
              <a:rPr lang="en-US" dirty="0" err="1"/>
              <a:t>Projenin</a:t>
            </a:r>
            <a:r>
              <a:rPr lang="en-US" dirty="0"/>
              <a:t> </a:t>
            </a:r>
            <a:r>
              <a:rPr lang="en-US" dirty="0" err="1"/>
              <a:t>geliştirmeye</a:t>
            </a:r>
            <a:r>
              <a:rPr lang="en-US" dirty="0"/>
              <a:t> </a:t>
            </a:r>
            <a:r>
              <a:rPr lang="en-US" dirty="0" err="1"/>
              <a:t>açık</a:t>
            </a:r>
            <a:r>
              <a:rPr lang="en-US" dirty="0"/>
              <a:t> </a:t>
            </a:r>
            <a:r>
              <a:rPr lang="en-US" dirty="0" err="1"/>
              <a:t>olması</a:t>
            </a:r>
            <a:r>
              <a:rPr lang="en-US" dirty="0"/>
              <a:t> </a:t>
            </a:r>
            <a:r>
              <a:rPr lang="en-US" dirty="0" err="1"/>
              <a:t>ve</a:t>
            </a:r>
            <a:r>
              <a:rPr lang="en-US" dirty="0"/>
              <a:t> </a:t>
            </a:r>
            <a:r>
              <a:rPr lang="en-US" dirty="0" err="1"/>
              <a:t>iş</a:t>
            </a:r>
            <a:r>
              <a:rPr lang="en-US" dirty="0"/>
              <a:t> </a:t>
            </a:r>
            <a:r>
              <a:rPr lang="en-US" dirty="0" err="1"/>
              <a:t>dünyasında</a:t>
            </a:r>
            <a:r>
              <a:rPr lang="en-US" dirty="0"/>
              <a:t> </a:t>
            </a:r>
            <a:r>
              <a:rPr lang="en-US" dirty="0" err="1"/>
              <a:t>çalışan</a:t>
            </a:r>
            <a:r>
              <a:rPr lang="en-US" dirty="0"/>
              <a:t> </a:t>
            </a:r>
            <a:r>
              <a:rPr lang="en-US" dirty="0" err="1"/>
              <a:t>birçok</a:t>
            </a:r>
            <a:r>
              <a:rPr lang="en-US" dirty="0"/>
              <a:t> </a:t>
            </a:r>
            <a:r>
              <a:rPr lang="en-US" dirty="0" err="1"/>
              <a:t>şirkete</a:t>
            </a:r>
            <a:r>
              <a:rPr lang="en-US" dirty="0"/>
              <a:t> de </a:t>
            </a:r>
            <a:r>
              <a:rPr lang="en-US" dirty="0" err="1"/>
              <a:t>entegre</a:t>
            </a:r>
            <a:r>
              <a:rPr lang="en-US" dirty="0"/>
              <a:t> </a:t>
            </a:r>
            <a:r>
              <a:rPr lang="en-US" dirty="0" err="1"/>
              <a:t>edilebilmesi</a:t>
            </a:r>
            <a:r>
              <a:rPr lang="en-US" dirty="0"/>
              <a:t>, </a:t>
            </a:r>
            <a:r>
              <a:rPr lang="en-US" dirty="0" err="1"/>
              <a:t>üst</a:t>
            </a:r>
            <a:r>
              <a:rPr lang="en-US" dirty="0"/>
              <a:t> </a:t>
            </a:r>
            <a:r>
              <a:rPr lang="en-US" dirty="0" err="1"/>
              <a:t>yönetimin</a:t>
            </a:r>
            <a:r>
              <a:rPr lang="en-US" dirty="0"/>
              <a:t> </a:t>
            </a:r>
            <a:r>
              <a:rPr lang="en-US" dirty="0" err="1"/>
              <a:t>proje</a:t>
            </a:r>
            <a:r>
              <a:rPr lang="en-US" dirty="0"/>
              <a:t> </a:t>
            </a:r>
            <a:r>
              <a:rPr lang="en-US" dirty="0" err="1"/>
              <a:t>bakış</a:t>
            </a:r>
            <a:r>
              <a:rPr lang="en-US" dirty="0"/>
              <a:t> </a:t>
            </a:r>
            <a:r>
              <a:rPr lang="en-US" dirty="0" err="1"/>
              <a:t>açısını</a:t>
            </a:r>
            <a:r>
              <a:rPr lang="en-US" dirty="0"/>
              <a:t> </a:t>
            </a:r>
            <a:r>
              <a:rPr lang="en-US" dirty="0" err="1"/>
              <a:t>olumlu</a:t>
            </a:r>
            <a:r>
              <a:rPr lang="en-US" dirty="0"/>
              <a:t> </a:t>
            </a:r>
            <a:r>
              <a:rPr lang="en-US" dirty="0" err="1"/>
              <a:t>yönde</a:t>
            </a:r>
            <a:r>
              <a:rPr lang="en-US" dirty="0"/>
              <a:t> </a:t>
            </a:r>
            <a:r>
              <a:rPr lang="en-US" dirty="0" err="1"/>
              <a:t>etkilemektedir</a:t>
            </a:r>
            <a:r>
              <a:rPr lang="en-US" dirty="0"/>
              <a:t>. </a:t>
            </a:r>
            <a:r>
              <a:rPr lang="en-US" dirty="0" err="1"/>
              <a:t>Zamandan</a:t>
            </a:r>
            <a:r>
              <a:rPr lang="en-US" dirty="0"/>
              <a:t> da </a:t>
            </a:r>
            <a:r>
              <a:rPr lang="en-US" dirty="0" err="1"/>
              <a:t>tasarruf</a:t>
            </a:r>
            <a:r>
              <a:rPr lang="en-US" dirty="0"/>
              <a:t> </a:t>
            </a:r>
            <a:r>
              <a:rPr lang="en-US" dirty="0" err="1"/>
              <a:t>edecek</a:t>
            </a:r>
            <a:r>
              <a:rPr lang="en-US" dirty="0"/>
              <a:t> </a:t>
            </a:r>
            <a:r>
              <a:rPr lang="en-US" dirty="0" err="1"/>
              <a:t>olan</a:t>
            </a:r>
            <a:r>
              <a:rPr lang="en-US" dirty="0"/>
              <a:t> </a:t>
            </a:r>
            <a:r>
              <a:rPr lang="en-US" dirty="0" err="1"/>
              <a:t>yönetici</a:t>
            </a:r>
            <a:r>
              <a:rPr lang="en-US" dirty="0"/>
              <a:t>, </a:t>
            </a:r>
            <a:r>
              <a:rPr lang="en-US" dirty="0" err="1"/>
              <a:t>şirketindeki</a:t>
            </a:r>
            <a:r>
              <a:rPr lang="en-US" dirty="0"/>
              <a:t> </a:t>
            </a:r>
            <a:r>
              <a:rPr lang="en-US" dirty="0" err="1"/>
              <a:t>projelerin</a:t>
            </a:r>
            <a:r>
              <a:rPr lang="en-US" dirty="0"/>
              <a:t> </a:t>
            </a:r>
            <a:r>
              <a:rPr lang="en-US" dirty="0" err="1"/>
              <a:t>ve</a:t>
            </a:r>
            <a:r>
              <a:rPr lang="en-US" dirty="0"/>
              <a:t> </a:t>
            </a:r>
            <a:r>
              <a:rPr lang="en-US" dirty="0" err="1"/>
              <a:t>çalışanların</a:t>
            </a:r>
            <a:r>
              <a:rPr lang="en-US" dirty="0"/>
              <a:t> </a:t>
            </a:r>
            <a:r>
              <a:rPr lang="en-US" dirty="0" err="1"/>
              <a:t>durumlarından</a:t>
            </a:r>
            <a:r>
              <a:rPr lang="en-US" dirty="0"/>
              <a:t> </a:t>
            </a:r>
            <a:r>
              <a:rPr lang="en-US" dirty="0" err="1"/>
              <a:t>en</a:t>
            </a:r>
            <a:r>
              <a:rPr lang="en-US" dirty="0"/>
              <a:t> </a:t>
            </a:r>
            <a:r>
              <a:rPr lang="en-US" dirty="0" err="1"/>
              <a:t>etkin</a:t>
            </a:r>
            <a:r>
              <a:rPr lang="en-US" dirty="0"/>
              <a:t> </a:t>
            </a:r>
            <a:r>
              <a:rPr lang="en-US" dirty="0" err="1"/>
              <a:t>şekilde</a:t>
            </a:r>
            <a:r>
              <a:rPr lang="en-US" dirty="0"/>
              <a:t> </a:t>
            </a:r>
            <a:r>
              <a:rPr lang="en-US" dirty="0" err="1"/>
              <a:t>haberdar</a:t>
            </a:r>
            <a:r>
              <a:rPr lang="en-US" dirty="0"/>
              <a:t> </a:t>
            </a:r>
            <a:r>
              <a:rPr lang="en-US" dirty="0" err="1"/>
              <a:t>olabilecek</a:t>
            </a:r>
            <a:r>
              <a:rPr lang="en-US" dirty="0"/>
              <a:t> </a:t>
            </a:r>
            <a:r>
              <a:rPr lang="en-US" dirty="0" err="1"/>
              <a:t>gerektiği</a:t>
            </a:r>
            <a:r>
              <a:rPr lang="en-US" dirty="0"/>
              <a:t> </a:t>
            </a:r>
            <a:r>
              <a:rPr lang="en-US" dirty="0" err="1"/>
              <a:t>durumlarda</a:t>
            </a:r>
            <a:r>
              <a:rPr lang="en-US" dirty="0"/>
              <a:t> </a:t>
            </a:r>
            <a:r>
              <a:rPr lang="en-US" dirty="0" err="1"/>
              <a:t>değişiklikler</a:t>
            </a:r>
            <a:r>
              <a:rPr lang="en-US" dirty="0"/>
              <a:t> </a:t>
            </a:r>
            <a:r>
              <a:rPr lang="en-US" dirty="0" err="1"/>
              <a:t>yapabilecektir</a:t>
            </a:r>
            <a:r>
              <a:rPr lang="en-US" dirty="0"/>
              <a:t>. </a:t>
            </a:r>
            <a:r>
              <a:rPr lang="en-US" dirty="0" err="1"/>
              <a:t>Bilgi</a:t>
            </a:r>
            <a:r>
              <a:rPr lang="en-US" dirty="0"/>
              <a:t> </a:t>
            </a:r>
            <a:r>
              <a:rPr lang="en-US" dirty="0" err="1"/>
              <a:t>paylaşımının</a:t>
            </a:r>
            <a:r>
              <a:rPr lang="en-US" dirty="0"/>
              <a:t> </a:t>
            </a:r>
            <a:r>
              <a:rPr lang="en-US" dirty="0" err="1"/>
              <a:t>ve</a:t>
            </a:r>
            <a:r>
              <a:rPr lang="en-US" dirty="0"/>
              <a:t> </a:t>
            </a:r>
            <a:r>
              <a:rPr lang="en-US" dirty="0" err="1"/>
              <a:t>bilgiye</a:t>
            </a:r>
            <a:r>
              <a:rPr lang="en-US" dirty="0"/>
              <a:t> </a:t>
            </a:r>
            <a:r>
              <a:rPr lang="en-US" dirty="0" err="1"/>
              <a:t>erişimin</a:t>
            </a:r>
            <a:r>
              <a:rPr lang="en-US" dirty="0"/>
              <a:t> </a:t>
            </a:r>
            <a:r>
              <a:rPr lang="en-US" dirty="0" err="1"/>
              <a:t>hızlı</a:t>
            </a:r>
            <a:r>
              <a:rPr lang="en-US" dirty="0"/>
              <a:t> </a:t>
            </a:r>
            <a:r>
              <a:rPr lang="en-US" dirty="0" err="1"/>
              <a:t>ve</a:t>
            </a:r>
            <a:r>
              <a:rPr lang="en-US" dirty="0"/>
              <a:t> </a:t>
            </a:r>
            <a:r>
              <a:rPr lang="en-US" dirty="0" err="1"/>
              <a:t>kolay</a:t>
            </a:r>
            <a:r>
              <a:rPr lang="en-US" dirty="0"/>
              <a:t> </a:t>
            </a:r>
            <a:r>
              <a:rPr lang="en-US" dirty="0" err="1"/>
              <a:t>olması</a:t>
            </a:r>
            <a:r>
              <a:rPr lang="en-US" dirty="0"/>
              <a:t> </a:t>
            </a:r>
            <a:r>
              <a:rPr lang="en-US" dirty="0" err="1"/>
              <a:t>nedeniyle</a:t>
            </a:r>
            <a:r>
              <a:rPr lang="en-US" dirty="0"/>
              <a:t> </a:t>
            </a:r>
            <a:r>
              <a:rPr lang="en-US" dirty="0" err="1"/>
              <a:t>sistemin</a:t>
            </a:r>
            <a:r>
              <a:rPr lang="en-US" dirty="0"/>
              <a:t> </a:t>
            </a:r>
            <a:r>
              <a:rPr lang="en-US" dirty="0" err="1"/>
              <a:t>varlığının</a:t>
            </a:r>
            <a:r>
              <a:rPr lang="en-US" dirty="0"/>
              <a:t> </a:t>
            </a:r>
            <a:r>
              <a:rPr lang="en-US" dirty="0" err="1"/>
              <a:t>uzun</a:t>
            </a:r>
            <a:r>
              <a:rPr lang="en-US" dirty="0"/>
              <a:t> </a:t>
            </a:r>
            <a:r>
              <a:rPr lang="en-US" dirty="0" err="1"/>
              <a:t>süre</a:t>
            </a:r>
            <a:r>
              <a:rPr lang="en-US" dirty="0"/>
              <a:t> </a:t>
            </a:r>
            <a:r>
              <a:rPr lang="en-US" dirty="0" err="1"/>
              <a:t>devam</a:t>
            </a:r>
            <a:r>
              <a:rPr lang="en-US" dirty="0"/>
              <a:t> </a:t>
            </a:r>
            <a:r>
              <a:rPr lang="en-US" dirty="0" err="1"/>
              <a:t>ettireceği</a:t>
            </a:r>
            <a:r>
              <a:rPr lang="en-US" dirty="0"/>
              <a:t> </a:t>
            </a:r>
            <a:r>
              <a:rPr lang="en-US" dirty="0" err="1"/>
              <a:t>düşünülmektedir</a:t>
            </a:r>
            <a:r>
              <a:rPr lang="en-US" dirty="0"/>
              <a:t>.</a:t>
            </a:r>
            <a:endParaRPr lang="en-US" dirty="0"/>
          </a:p>
        </p:txBody>
      </p:sp>
    </p:spTree>
    <p:extLst>
      <p:ext uri="{BB962C8B-B14F-4D97-AF65-F5344CB8AC3E}">
        <p14:creationId xmlns:p14="http://schemas.microsoft.com/office/powerpoint/2010/main" val="1948668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765" y="0"/>
            <a:ext cx="10018713" cy="1752599"/>
          </a:xfrm>
        </p:spPr>
        <p:txBody>
          <a:bodyPr/>
          <a:lstStyle/>
          <a:p>
            <a:r>
              <a:rPr lang="tr-TR" dirty="0" smtClean="0"/>
              <a:t>FİZİBİLİTE</a:t>
            </a:r>
            <a:endParaRPr lang="en-US" dirty="0"/>
          </a:p>
        </p:txBody>
      </p:sp>
      <p:sp>
        <p:nvSpPr>
          <p:cNvPr id="3" name="Content Placeholder 2"/>
          <p:cNvSpPr>
            <a:spLocks noGrp="1"/>
          </p:cNvSpPr>
          <p:nvPr>
            <p:ph idx="1"/>
          </p:nvPr>
        </p:nvSpPr>
        <p:spPr>
          <a:xfrm>
            <a:off x="1345765" y="2438399"/>
            <a:ext cx="10018713" cy="3124201"/>
          </a:xfrm>
        </p:spPr>
        <p:txBody>
          <a:bodyPr>
            <a:normAutofit lnSpcReduction="10000"/>
          </a:bodyPr>
          <a:lstStyle/>
          <a:p>
            <a:pPr marL="0" indent="0">
              <a:buNone/>
            </a:pPr>
            <a:r>
              <a:rPr lang="en-US" b="1" dirty="0"/>
              <a:t>YASAL FİZİBİLİTE İNCELEMESİ </a:t>
            </a:r>
            <a:endParaRPr lang="en-US" dirty="0"/>
          </a:p>
          <a:p>
            <a:r>
              <a:rPr lang="en-US" dirty="0" err="1"/>
              <a:t>Maliyetin</a:t>
            </a:r>
            <a:r>
              <a:rPr lang="en-US" dirty="0"/>
              <a:t> </a:t>
            </a:r>
            <a:r>
              <a:rPr lang="en-US" dirty="0" err="1"/>
              <a:t>en</a:t>
            </a:r>
            <a:r>
              <a:rPr lang="en-US" dirty="0"/>
              <a:t> </a:t>
            </a:r>
            <a:r>
              <a:rPr lang="en-US" dirty="0" err="1"/>
              <a:t>aza</a:t>
            </a:r>
            <a:r>
              <a:rPr lang="en-US" dirty="0"/>
              <a:t> </a:t>
            </a:r>
            <a:r>
              <a:rPr lang="en-US" dirty="0" err="1"/>
              <a:t>indirgenmesi</a:t>
            </a:r>
            <a:r>
              <a:rPr lang="en-US" dirty="0"/>
              <a:t> </a:t>
            </a:r>
            <a:r>
              <a:rPr lang="en-US" dirty="0" err="1"/>
              <a:t>bakımından</a:t>
            </a:r>
            <a:r>
              <a:rPr lang="en-US" dirty="0"/>
              <a:t> </a:t>
            </a:r>
            <a:r>
              <a:rPr lang="en-US" dirty="0" err="1"/>
              <a:t>sistem</a:t>
            </a:r>
            <a:r>
              <a:rPr lang="en-US" dirty="0"/>
              <a:t> </a:t>
            </a:r>
            <a:r>
              <a:rPr lang="en-US" dirty="0" err="1"/>
              <a:t>oluşturulurken</a:t>
            </a:r>
            <a:r>
              <a:rPr lang="en-US" dirty="0"/>
              <a:t> </a:t>
            </a:r>
            <a:r>
              <a:rPr lang="en-US" dirty="0" err="1"/>
              <a:t>ücretsiz</a:t>
            </a:r>
            <a:r>
              <a:rPr lang="en-US" dirty="0"/>
              <a:t> </a:t>
            </a:r>
            <a:r>
              <a:rPr lang="en-US" dirty="0" err="1"/>
              <a:t>uygulamalar</a:t>
            </a:r>
            <a:r>
              <a:rPr lang="en-US" dirty="0"/>
              <a:t> </a:t>
            </a:r>
            <a:r>
              <a:rPr lang="en-US" dirty="0" err="1"/>
              <a:t>kullanılması</a:t>
            </a:r>
            <a:r>
              <a:rPr lang="en-US" dirty="0"/>
              <a:t> </a:t>
            </a:r>
            <a:r>
              <a:rPr lang="en-US" dirty="0" err="1"/>
              <a:t>tercih</a:t>
            </a:r>
            <a:r>
              <a:rPr lang="en-US" dirty="0"/>
              <a:t> </a:t>
            </a:r>
            <a:r>
              <a:rPr lang="en-US" dirty="0" err="1"/>
              <a:t>edilmiştir</a:t>
            </a:r>
            <a:r>
              <a:rPr lang="en-US" dirty="0"/>
              <a:t>. </a:t>
            </a:r>
            <a:r>
              <a:rPr lang="en-US" dirty="0" err="1"/>
              <a:t>Ancak</a:t>
            </a:r>
            <a:r>
              <a:rPr lang="en-US" dirty="0"/>
              <a:t> </a:t>
            </a:r>
            <a:r>
              <a:rPr lang="en-US" dirty="0" err="1"/>
              <a:t>gerekli</a:t>
            </a:r>
            <a:r>
              <a:rPr lang="en-US" dirty="0"/>
              <a:t> </a:t>
            </a:r>
            <a:r>
              <a:rPr lang="en-US" dirty="0" err="1"/>
              <a:t>uygulamalar</a:t>
            </a:r>
            <a:r>
              <a:rPr lang="en-US" dirty="0"/>
              <a:t> </a:t>
            </a:r>
            <a:r>
              <a:rPr lang="en-US" dirty="0" err="1"/>
              <a:t>için</a:t>
            </a:r>
            <a:r>
              <a:rPr lang="en-US" dirty="0"/>
              <a:t> </a:t>
            </a:r>
            <a:r>
              <a:rPr lang="en-US" dirty="0" err="1"/>
              <a:t>gerekli</a:t>
            </a:r>
            <a:r>
              <a:rPr lang="en-US" dirty="0"/>
              <a:t> </a:t>
            </a:r>
            <a:r>
              <a:rPr lang="en-US" dirty="0" err="1"/>
              <a:t>lisanslar</a:t>
            </a:r>
            <a:r>
              <a:rPr lang="en-US" dirty="0"/>
              <a:t> </a:t>
            </a:r>
            <a:r>
              <a:rPr lang="en-US" dirty="0" err="1"/>
              <a:t>alınmalıdır</a:t>
            </a:r>
            <a:r>
              <a:rPr lang="en-US" dirty="0"/>
              <a:t>. </a:t>
            </a:r>
            <a:r>
              <a:rPr lang="en-US" dirty="0" err="1"/>
              <a:t>Müşteri</a:t>
            </a:r>
            <a:r>
              <a:rPr lang="en-US" dirty="0"/>
              <a:t> </a:t>
            </a:r>
            <a:r>
              <a:rPr lang="en-US" dirty="0" err="1"/>
              <a:t>ile</a:t>
            </a:r>
            <a:r>
              <a:rPr lang="en-US" dirty="0"/>
              <a:t> </a:t>
            </a:r>
            <a:r>
              <a:rPr lang="en-US" dirty="0" err="1"/>
              <a:t>olan</a:t>
            </a:r>
            <a:r>
              <a:rPr lang="en-US" dirty="0"/>
              <a:t> her </a:t>
            </a:r>
            <a:r>
              <a:rPr lang="en-US" dirty="0" err="1"/>
              <a:t>türlü</a:t>
            </a:r>
            <a:r>
              <a:rPr lang="en-US" dirty="0"/>
              <a:t> para </a:t>
            </a:r>
            <a:r>
              <a:rPr lang="en-US" dirty="0" err="1"/>
              <a:t>akışı</a:t>
            </a:r>
            <a:r>
              <a:rPr lang="en-US" dirty="0"/>
              <a:t> </a:t>
            </a:r>
            <a:r>
              <a:rPr lang="en-US" dirty="0" err="1"/>
              <a:t>belgelendirilerek</a:t>
            </a:r>
            <a:r>
              <a:rPr lang="en-US" dirty="0"/>
              <a:t> </a:t>
            </a:r>
            <a:r>
              <a:rPr lang="en-US" dirty="0" err="1"/>
              <a:t>ticaret</a:t>
            </a:r>
            <a:r>
              <a:rPr lang="en-US" dirty="0"/>
              <a:t> </a:t>
            </a:r>
            <a:r>
              <a:rPr lang="en-US" dirty="0" err="1"/>
              <a:t>hukukuna</a:t>
            </a:r>
            <a:r>
              <a:rPr lang="en-US" dirty="0"/>
              <a:t> </a:t>
            </a:r>
            <a:r>
              <a:rPr lang="en-US" dirty="0" err="1"/>
              <a:t>uygun</a:t>
            </a:r>
            <a:r>
              <a:rPr lang="en-US" dirty="0"/>
              <a:t> </a:t>
            </a:r>
            <a:r>
              <a:rPr lang="en-US" dirty="0" err="1"/>
              <a:t>olarak</a:t>
            </a:r>
            <a:r>
              <a:rPr lang="en-US" dirty="0"/>
              <a:t> </a:t>
            </a:r>
            <a:r>
              <a:rPr lang="en-US" dirty="0" err="1"/>
              <a:t>yapılacaktır</a:t>
            </a:r>
            <a:r>
              <a:rPr lang="en-US" dirty="0"/>
              <a:t>. </a:t>
            </a:r>
            <a:r>
              <a:rPr lang="en-US" dirty="0" err="1"/>
              <a:t>Müşteri</a:t>
            </a:r>
            <a:r>
              <a:rPr lang="en-US" dirty="0"/>
              <a:t> </a:t>
            </a:r>
            <a:r>
              <a:rPr lang="en-US" dirty="0" err="1"/>
              <a:t>ile</a:t>
            </a:r>
            <a:r>
              <a:rPr lang="en-US" dirty="0"/>
              <a:t> </a:t>
            </a:r>
            <a:r>
              <a:rPr lang="en-US" dirty="0" err="1"/>
              <a:t>yapılan</a:t>
            </a:r>
            <a:r>
              <a:rPr lang="en-US" dirty="0"/>
              <a:t> her </a:t>
            </a:r>
            <a:r>
              <a:rPr lang="en-US" dirty="0" err="1"/>
              <a:t>türlü</a:t>
            </a:r>
            <a:r>
              <a:rPr lang="en-US" dirty="0"/>
              <a:t> </a:t>
            </a:r>
            <a:r>
              <a:rPr lang="en-US" dirty="0" err="1"/>
              <a:t>görüşme</a:t>
            </a:r>
            <a:r>
              <a:rPr lang="en-US" dirty="0"/>
              <a:t> </a:t>
            </a:r>
            <a:r>
              <a:rPr lang="en-US" dirty="0" err="1"/>
              <a:t>ve</a:t>
            </a:r>
            <a:r>
              <a:rPr lang="en-US" dirty="0"/>
              <a:t> </a:t>
            </a:r>
            <a:r>
              <a:rPr lang="en-US" dirty="0" err="1"/>
              <a:t>anlaşma</a:t>
            </a:r>
            <a:r>
              <a:rPr lang="en-US" dirty="0"/>
              <a:t> </a:t>
            </a:r>
            <a:r>
              <a:rPr lang="en-US" dirty="0" err="1"/>
              <a:t>belgelendirilmesi</a:t>
            </a:r>
            <a:r>
              <a:rPr lang="en-US" dirty="0"/>
              <a:t> </a:t>
            </a:r>
            <a:r>
              <a:rPr lang="en-US" dirty="0" err="1"/>
              <a:t>gerekmektedir</a:t>
            </a:r>
            <a:r>
              <a:rPr lang="en-US" dirty="0"/>
              <a:t>. </a:t>
            </a:r>
            <a:r>
              <a:rPr lang="en-US" dirty="0" err="1"/>
              <a:t>Sistem</a:t>
            </a:r>
            <a:r>
              <a:rPr lang="en-US" dirty="0"/>
              <a:t> </a:t>
            </a:r>
            <a:r>
              <a:rPr lang="en-US" dirty="0" err="1"/>
              <a:t>yasalara</a:t>
            </a:r>
            <a:r>
              <a:rPr lang="en-US" dirty="0"/>
              <a:t> </a:t>
            </a:r>
            <a:r>
              <a:rPr lang="en-US" dirty="0" err="1"/>
              <a:t>uygun</a:t>
            </a:r>
            <a:r>
              <a:rPr lang="en-US" dirty="0"/>
              <a:t> </a:t>
            </a:r>
            <a:r>
              <a:rPr lang="en-US" dirty="0" err="1"/>
              <a:t>olarak</a:t>
            </a:r>
            <a:r>
              <a:rPr lang="en-US" dirty="0"/>
              <a:t> her </a:t>
            </a:r>
            <a:r>
              <a:rPr lang="en-US" dirty="0" err="1"/>
              <a:t>türlü</a:t>
            </a:r>
            <a:r>
              <a:rPr lang="en-US" dirty="0"/>
              <a:t> patent </a:t>
            </a:r>
            <a:r>
              <a:rPr lang="en-US" dirty="0" err="1"/>
              <a:t>ve</a:t>
            </a:r>
            <a:r>
              <a:rPr lang="en-US" dirty="0"/>
              <a:t> </a:t>
            </a:r>
            <a:r>
              <a:rPr lang="en-US" dirty="0" err="1"/>
              <a:t>lisans</a:t>
            </a:r>
            <a:r>
              <a:rPr lang="en-US" dirty="0"/>
              <a:t> </a:t>
            </a:r>
            <a:r>
              <a:rPr lang="en-US" dirty="0" err="1"/>
              <a:t>işlemleri</a:t>
            </a:r>
            <a:r>
              <a:rPr lang="en-US" dirty="0"/>
              <a:t> </a:t>
            </a:r>
            <a:r>
              <a:rPr lang="en-US" dirty="0" err="1"/>
              <a:t>yapılarak</a:t>
            </a:r>
            <a:r>
              <a:rPr lang="en-US" dirty="0"/>
              <a:t> </a:t>
            </a:r>
            <a:r>
              <a:rPr lang="en-US" dirty="0" err="1"/>
              <a:t>gerçekleştirilecektir</a:t>
            </a:r>
            <a:r>
              <a:rPr lang="en-US" dirty="0"/>
              <a:t>.</a:t>
            </a:r>
            <a:endParaRPr lang="en-US" dirty="0"/>
          </a:p>
        </p:txBody>
      </p:sp>
    </p:spTree>
    <p:extLst>
      <p:ext uri="{BB962C8B-B14F-4D97-AF65-F5344CB8AC3E}">
        <p14:creationId xmlns:p14="http://schemas.microsoft.com/office/powerpoint/2010/main" val="3506204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r="10319"/>
          <a:stretch/>
        </p:blipFill>
        <p:spPr>
          <a:xfrm>
            <a:off x="0" y="1752598"/>
            <a:ext cx="12192000" cy="4407571"/>
          </a:xfrm>
          <a:prstGeom prst="rect">
            <a:avLst/>
          </a:prstGeom>
        </p:spPr>
      </p:pic>
    </p:spTree>
    <p:extLst>
      <p:ext uri="{BB962C8B-B14F-4D97-AF65-F5344CB8AC3E}">
        <p14:creationId xmlns:p14="http://schemas.microsoft.com/office/powerpoint/2010/main" val="3027358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043"/>
          <a:stretch/>
        </p:blipFill>
        <p:spPr>
          <a:xfrm>
            <a:off x="6863" y="1752599"/>
            <a:ext cx="12185137" cy="4424868"/>
          </a:xfrm>
          <a:prstGeom prst="rect">
            <a:avLst/>
          </a:prstGeom>
        </p:spPr>
      </p:pic>
    </p:spTree>
    <p:extLst>
      <p:ext uri="{BB962C8B-B14F-4D97-AF65-F5344CB8AC3E}">
        <p14:creationId xmlns:p14="http://schemas.microsoft.com/office/powerpoint/2010/main" val="1507177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274"/>
          <a:stretch/>
        </p:blipFill>
        <p:spPr>
          <a:xfrm>
            <a:off x="0" y="1752599"/>
            <a:ext cx="12192000" cy="4862493"/>
          </a:xfrm>
          <a:prstGeom prst="rect">
            <a:avLst/>
          </a:prstGeom>
        </p:spPr>
      </p:pic>
    </p:spTree>
    <p:extLst>
      <p:ext uri="{BB962C8B-B14F-4D97-AF65-F5344CB8AC3E}">
        <p14:creationId xmlns:p14="http://schemas.microsoft.com/office/powerpoint/2010/main" val="3302152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err="1" smtClean="0"/>
              <a:t>Pert</a:t>
            </a:r>
            <a:r>
              <a:rPr lang="tr-TR" dirty="0" smtClean="0"/>
              <a:t>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320580"/>
            <a:ext cx="10018713" cy="5275193"/>
          </a:xfrm>
          <a:prstGeom prst="rect">
            <a:avLst/>
          </a:prstGeom>
        </p:spPr>
      </p:pic>
    </p:spTree>
    <p:extLst>
      <p:ext uri="{BB962C8B-B14F-4D97-AF65-F5344CB8AC3E}">
        <p14:creationId xmlns:p14="http://schemas.microsoft.com/office/powerpoint/2010/main" val="3749257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0"/>
            <a:ext cx="10018713" cy="1752599"/>
          </a:xfrm>
        </p:spPr>
        <p:txBody>
          <a:bodyPr/>
          <a:lstStyle/>
          <a:p>
            <a:r>
              <a:rPr lang="tr-TR" dirty="0" smtClean="0"/>
              <a:t>Personel ve Proje Takip Sistemi</a:t>
            </a:r>
            <a:endParaRPr lang="tr-TR" dirty="0"/>
          </a:p>
        </p:txBody>
      </p:sp>
      <p:sp>
        <p:nvSpPr>
          <p:cNvPr id="3" name="İçerik Yer Tutucusu 2"/>
          <p:cNvSpPr>
            <a:spLocks noGrp="1"/>
          </p:cNvSpPr>
          <p:nvPr>
            <p:ph idx="1"/>
          </p:nvPr>
        </p:nvSpPr>
        <p:spPr>
          <a:xfrm>
            <a:off x="1173414" y="1825751"/>
            <a:ext cx="10018713" cy="3124201"/>
          </a:xfrm>
        </p:spPr>
        <p:txBody>
          <a:bodyPr/>
          <a:lstStyle/>
          <a:p>
            <a:pPr algn="just"/>
            <a:r>
              <a:rPr lang="tr-TR" dirty="0"/>
              <a:t>VORTECH şirketi araç takip ve </a:t>
            </a:r>
            <a:r>
              <a:rPr lang="tr-TR" dirty="0" err="1"/>
              <a:t>navigasyon</a:t>
            </a:r>
            <a:r>
              <a:rPr lang="tr-TR" dirty="0"/>
              <a:t> üzerine ürün geliştiren ve pazarlayan bir şirkettir. Şirket içi organizasyon ve departmanlarda çalışanların uyumu için bir personel ve proje takip sistemine ihtiyaçları vardır. </a:t>
            </a:r>
            <a:r>
              <a:rPr lang="tr-TR" dirty="0" smtClean="0"/>
              <a:t>Bu </a:t>
            </a:r>
            <a:r>
              <a:rPr lang="tr-TR" dirty="0"/>
              <a:t>proje, İnsan Kaynakları Yönetimi sistemlerinden, ERP ve CRM sistemlerinden esinlenerek yapılmıştır. VORTECH şirketi bu projeyi yaptırmak için NEBULA SOFTWARE </a:t>
            </a:r>
            <a:r>
              <a:rPr lang="tr-TR" dirty="0" err="1"/>
              <a:t>DEVELOPMENT’dan</a:t>
            </a:r>
            <a:r>
              <a:rPr lang="tr-TR" dirty="0"/>
              <a:t> görüşme talep etmiştir. </a:t>
            </a:r>
            <a:endParaRPr lang="tr-TR" dirty="0" smtClean="0"/>
          </a:p>
          <a:p>
            <a:pPr algn="just"/>
            <a:r>
              <a:rPr lang="tr-TR" dirty="0" smtClean="0"/>
              <a:t>Bu </a:t>
            </a:r>
            <a:r>
              <a:rPr lang="tr-TR" dirty="0"/>
              <a:t>senaryo doğrultusunda proje çalışmalarımız başlamıştır. </a:t>
            </a:r>
          </a:p>
          <a:p>
            <a:pPr algn="just"/>
            <a:endParaRPr lang="tr-TR" dirty="0"/>
          </a:p>
        </p:txBody>
      </p:sp>
    </p:spTree>
    <p:extLst>
      <p:ext uri="{BB962C8B-B14F-4D97-AF65-F5344CB8AC3E}">
        <p14:creationId xmlns:p14="http://schemas.microsoft.com/office/powerpoint/2010/main" val="268357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64" y="2318986"/>
            <a:ext cx="7895004" cy="2301439"/>
          </a:xfrm>
          <a:prstGeom prst="rect">
            <a:avLst/>
          </a:prstGeom>
        </p:spPr>
      </p:pic>
    </p:spTree>
    <p:extLst>
      <p:ext uri="{BB962C8B-B14F-4D97-AF65-F5344CB8AC3E}">
        <p14:creationId xmlns:p14="http://schemas.microsoft.com/office/powerpoint/2010/main" val="3384601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1.Düzey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52" y="2040067"/>
            <a:ext cx="7239627" cy="2895851"/>
          </a:xfrm>
          <a:prstGeom prst="rect">
            <a:avLst/>
          </a:prstGeom>
        </p:spPr>
      </p:pic>
    </p:spTree>
    <p:extLst>
      <p:ext uri="{BB962C8B-B14F-4D97-AF65-F5344CB8AC3E}">
        <p14:creationId xmlns:p14="http://schemas.microsoft.com/office/powerpoint/2010/main" val="126039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507" y="1218711"/>
            <a:ext cx="6904318" cy="5639289"/>
          </a:xfrm>
          <a:prstGeom prst="rect">
            <a:avLst/>
          </a:prstGeom>
        </p:spPr>
      </p:pic>
    </p:spTree>
    <p:extLst>
      <p:ext uri="{BB962C8B-B14F-4D97-AF65-F5344CB8AC3E}">
        <p14:creationId xmlns:p14="http://schemas.microsoft.com/office/powerpoint/2010/main" val="1191849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731" y="1752599"/>
            <a:ext cx="7033870" cy="4107536"/>
          </a:xfrm>
          <a:prstGeom prst="rect">
            <a:avLst/>
          </a:prstGeom>
        </p:spPr>
      </p:pic>
    </p:spTree>
    <p:extLst>
      <p:ext uri="{BB962C8B-B14F-4D97-AF65-F5344CB8AC3E}">
        <p14:creationId xmlns:p14="http://schemas.microsoft.com/office/powerpoint/2010/main" val="410873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5471"/>
            <a:ext cx="10018713" cy="1752599"/>
          </a:xfrm>
        </p:spPr>
        <p:txBody>
          <a:bodyPr/>
          <a:lstStyle/>
          <a:p>
            <a:r>
              <a:rPr lang="tr-TR" dirty="0" smtClean="0"/>
              <a:t>ER Diyagramı</a:t>
            </a:r>
            <a:endParaRPr lang="en-US" dirty="0"/>
          </a:p>
        </p:txBody>
      </p:sp>
      <p:pic>
        <p:nvPicPr>
          <p:cNvPr id="4" name="Picture 3"/>
          <p:cNvPicPr>
            <a:picLocks noChangeAspect="1"/>
          </p:cNvPicPr>
          <p:nvPr/>
        </p:nvPicPr>
        <p:blipFill>
          <a:blip r:embed="rId2"/>
          <a:stretch>
            <a:fillRect/>
          </a:stretch>
        </p:blipFill>
        <p:spPr>
          <a:xfrm>
            <a:off x="1348422" y="1731816"/>
            <a:ext cx="9842487" cy="4336476"/>
          </a:xfrm>
          <a:prstGeom prst="rect">
            <a:avLst/>
          </a:prstGeom>
        </p:spPr>
      </p:pic>
    </p:spTree>
    <p:extLst>
      <p:ext uri="{BB962C8B-B14F-4D97-AF65-F5344CB8AC3E}">
        <p14:creationId xmlns:p14="http://schemas.microsoft.com/office/powerpoint/2010/main" val="81420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Yapı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92" y="1287297"/>
            <a:ext cx="10234547" cy="5570703"/>
          </a:xfrm>
          <a:prstGeom prst="rect">
            <a:avLst/>
          </a:prstGeom>
        </p:spPr>
      </p:pic>
    </p:spTree>
    <p:extLst>
      <p:ext uri="{BB962C8B-B14F-4D97-AF65-F5344CB8AC3E}">
        <p14:creationId xmlns:p14="http://schemas.microsoft.com/office/powerpoint/2010/main" val="491572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08775" y="0"/>
            <a:ext cx="10018713" cy="1327355"/>
          </a:xfrm>
        </p:spPr>
        <p:txBody>
          <a:bodyPr/>
          <a:lstStyle/>
          <a:p>
            <a:r>
              <a:rPr lang="tr-TR" dirty="0" err="1" smtClean="0"/>
              <a:t>Use</a:t>
            </a:r>
            <a:r>
              <a:rPr lang="tr-TR" dirty="0" smtClean="0"/>
              <a:t>-Case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861" y="663677"/>
            <a:ext cx="9061012" cy="6031699"/>
          </a:xfrm>
          <a:prstGeom prst="rect">
            <a:avLst/>
          </a:prstGeom>
        </p:spPr>
      </p:pic>
    </p:spTree>
    <p:extLst>
      <p:ext uri="{BB962C8B-B14F-4D97-AF65-F5344CB8AC3E}">
        <p14:creationId xmlns:p14="http://schemas.microsoft.com/office/powerpoint/2010/main" val="4188012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145" y="1752599"/>
            <a:ext cx="5246161" cy="2991612"/>
          </a:xfrm>
          <a:prstGeom prst="rect">
            <a:avLst/>
          </a:prstGeom>
        </p:spPr>
      </p:pic>
    </p:spTree>
    <p:extLst>
      <p:ext uri="{BB962C8B-B14F-4D97-AF65-F5344CB8AC3E}">
        <p14:creationId xmlns:p14="http://schemas.microsoft.com/office/powerpoint/2010/main" val="1419454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099" y="1405127"/>
            <a:ext cx="6561389" cy="5067739"/>
          </a:xfrm>
          <a:prstGeom prst="rect">
            <a:avLst/>
          </a:prstGeom>
        </p:spPr>
      </p:pic>
    </p:spTree>
    <p:extLst>
      <p:ext uri="{BB962C8B-B14F-4D97-AF65-F5344CB8AC3E}">
        <p14:creationId xmlns:p14="http://schemas.microsoft.com/office/powerpoint/2010/main" val="1747040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1"/>
            <a:ext cx="10018713" cy="1051238"/>
          </a:xfrm>
        </p:spPr>
        <p:txBody>
          <a:bodyPr/>
          <a:lstStyle/>
          <a:p>
            <a:r>
              <a:rPr lang="tr-TR" dirty="0" err="1" smtClean="0"/>
              <a:t>Sequence</a:t>
            </a:r>
            <a:r>
              <a:rPr lang="tr-TR" dirty="0" smtClean="0"/>
              <a:t> Diyagramı</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51035" y="718306"/>
            <a:ext cx="7320668" cy="6247482"/>
          </a:xfrm>
        </p:spPr>
      </p:pic>
    </p:spTree>
    <p:extLst>
      <p:ext uri="{BB962C8B-B14F-4D97-AF65-F5344CB8AC3E}">
        <p14:creationId xmlns:p14="http://schemas.microsoft.com/office/powerpoint/2010/main" val="3984393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444"/>
            <a:ext cx="10018713" cy="1752599"/>
          </a:xfrm>
        </p:spPr>
        <p:txBody>
          <a:bodyPr/>
          <a:lstStyle/>
          <a:p>
            <a:r>
              <a:rPr lang="tr-TR" dirty="0" smtClean="0"/>
              <a:t>Proje Ekip Yapısı ve Organizasyon Şeması</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14" y="1253268"/>
            <a:ext cx="10228656" cy="5340793"/>
          </a:xfrm>
          <a:prstGeom prst="rect">
            <a:avLst/>
          </a:prstGeom>
        </p:spPr>
      </p:pic>
    </p:spTree>
    <p:extLst>
      <p:ext uri="{BB962C8B-B14F-4D97-AF65-F5344CB8AC3E}">
        <p14:creationId xmlns:p14="http://schemas.microsoft.com/office/powerpoint/2010/main" val="3423700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Müşteri Değerlendirmesi</a:t>
            </a:r>
            <a:endParaRPr lang="tr-TR" dirty="0"/>
          </a:p>
        </p:txBody>
      </p:sp>
      <p:sp>
        <p:nvSpPr>
          <p:cNvPr id="5" name="İçerik Yer Tutucusu 4"/>
          <p:cNvSpPr>
            <a:spLocks noGrp="1"/>
          </p:cNvSpPr>
          <p:nvPr>
            <p:ph idx="1"/>
          </p:nvPr>
        </p:nvSpPr>
        <p:spPr>
          <a:xfrm>
            <a:off x="1246566" y="2273807"/>
            <a:ext cx="10018713" cy="3124201"/>
          </a:xfrm>
        </p:spPr>
        <p:txBody>
          <a:bodyPr/>
          <a:lstStyle/>
          <a:p>
            <a:pPr algn="just"/>
            <a:r>
              <a:rPr lang="tr-TR" dirty="0"/>
              <a:t>Zaman planına uygun hareket edilmiş ve sistem tarafımıza belirtilen süre içerisinde teslim edilmiştir. Sistem kullanımını kolaylaştıran ve sistemin neler yapabileceğini, sistemin hangi bilgileri sakladığı ve sistemde yapılabilecek işlemlere nereden ulaşılabileceğine dair güzel bir ana sayfa hazırlanmış olduğu görüldü. Sistem tasarımında kullanılan renkler birbirleriyle uyumlu olduğu görülmüştür. Sol taraftaki menü ve şirket logomuz güzel yerlere yerleştirmiştir. Kullanıcı ara yüzü istenildiği gibi basit ve gereksiz ayrıntılardan arındırılmış. Fonksiyonellik açısından istediğimiz istekleri yerine getirilmiştir. </a:t>
            </a:r>
          </a:p>
        </p:txBody>
      </p:sp>
    </p:spTree>
    <p:extLst>
      <p:ext uri="{BB962C8B-B14F-4D97-AF65-F5344CB8AC3E}">
        <p14:creationId xmlns:p14="http://schemas.microsoft.com/office/powerpoint/2010/main" val="3829857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TEŞEKKÜRLER</a:t>
            </a:r>
            <a:endParaRPr lang="tr-TR" dirty="0"/>
          </a:p>
        </p:txBody>
      </p:sp>
      <p:sp>
        <p:nvSpPr>
          <p:cNvPr id="3" name="İçerik Yer Tutucusu 2"/>
          <p:cNvSpPr>
            <a:spLocks noGrp="1"/>
          </p:cNvSpPr>
          <p:nvPr>
            <p:ph idx="1"/>
          </p:nvPr>
        </p:nvSpPr>
        <p:spPr>
          <a:xfrm>
            <a:off x="1484310" y="2337815"/>
            <a:ext cx="10018713" cy="3124201"/>
          </a:xfrm>
        </p:spPr>
        <p:txBody>
          <a:bodyPr/>
          <a:lstStyle/>
          <a:p>
            <a:r>
              <a:rPr lang="tr-TR" dirty="0"/>
              <a:t>Selim </a:t>
            </a:r>
            <a:r>
              <a:rPr lang="tr-TR" dirty="0" err="1"/>
              <a:t>Sirac</a:t>
            </a:r>
            <a:r>
              <a:rPr lang="tr-TR" dirty="0"/>
              <a:t> GÜLER</a:t>
            </a:r>
          </a:p>
          <a:p>
            <a:r>
              <a:rPr lang="tr-TR" dirty="0" smtClean="0"/>
              <a:t>Burak İDİ</a:t>
            </a:r>
          </a:p>
          <a:p>
            <a:r>
              <a:rPr lang="tr-TR" dirty="0" smtClean="0"/>
              <a:t>Ferhat Fikri MİNDER</a:t>
            </a:r>
          </a:p>
          <a:p>
            <a:r>
              <a:rPr lang="tr-TR" dirty="0" smtClean="0"/>
              <a:t>Cemal TAŞKIRAN</a:t>
            </a:r>
          </a:p>
          <a:p>
            <a:r>
              <a:rPr lang="tr-TR" dirty="0" smtClean="0"/>
              <a:t>Burak ÖZTÜRK</a:t>
            </a:r>
            <a:endParaRPr lang="tr-TR" dirty="0"/>
          </a:p>
        </p:txBody>
      </p:sp>
    </p:spTree>
    <p:extLst>
      <p:ext uri="{BB962C8B-B14F-4D97-AF65-F5344CB8AC3E}">
        <p14:creationId xmlns:p14="http://schemas.microsoft.com/office/powerpoint/2010/main" val="1752523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11401"/>
          </a:xfrm>
        </p:spPr>
        <p:txBody>
          <a:bodyPr/>
          <a:lstStyle/>
          <a:p>
            <a:pPr algn="just"/>
            <a:r>
              <a:rPr lang="tr-TR" dirty="0" smtClean="0"/>
              <a:t>1. Toplantı ( 03.03.2016 ) : Proje yöneticisi, sistem analisti ve müşteri arasında gerçekleştirildi. Müşterinin taleplerini öğrenebilmek adına müşteriye sorular yöneltildi. İstenilen sistemin daha iyi anlaşılması, piyasa araştırması ve ön inceleme yapmak için müşteriden bir haftalık zaman istenildi. Gelecek toplantı tarihi 10.03.2016 olarak belirlendi.</a:t>
            </a:r>
            <a:endParaRPr lang="tr-TR" dirty="0"/>
          </a:p>
        </p:txBody>
      </p:sp>
    </p:spTree>
    <p:extLst>
      <p:ext uri="{BB962C8B-B14F-4D97-AF65-F5344CB8AC3E}">
        <p14:creationId xmlns:p14="http://schemas.microsoft.com/office/powerpoint/2010/main" val="306463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09" y="1752600"/>
            <a:ext cx="10018713" cy="2223656"/>
          </a:xfrm>
        </p:spPr>
        <p:txBody>
          <a:bodyPr/>
          <a:lstStyle/>
          <a:p>
            <a:pPr algn="just"/>
            <a:r>
              <a:rPr lang="tr-TR" dirty="0" smtClean="0"/>
              <a:t>1. Şirket İçi Toplantı ( 8.03.2016 ) : Proje yöneticisi, sistem analisti, web tasarımcısı ve yazılımcı arasında gerçekleştirildi. Proje yöneticisi ve sistem analisti diğer ekip çalışanlarına müşterinin isteklerini anlattılar. Sistemin değerlendirmesi yapıldı. Müşteri için tahmini bir ücret teklifi hazırlandı ve sistem hakkında kararlar alındı.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764" y="3688464"/>
            <a:ext cx="5539259" cy="2966336"/>
          </a:xfrm>
          <a:prstGeom prst="rect">
            <a:avLst/>
          </a:prstGeom>
        </p:spPr>
      </p:pic>
    </p:spTree>
    <p:extLst>
      <p:ext uri="{BB962C8B-B14F-4D97-AF65-F5344CB8AC3E}">
        <p14:creationId xmlns:p14="http://schemas.microsoft.com/office/powerpoint/2010/main" val="3149709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600"/>
            <a:ext cx="10018713" cy="2944092"/>
          </a:xfrm>
        </p:spPr>
        <p:txBody>
          <a:bodyPr/>
          <a:lstStyle/>
          <a:p>
            <a:pPr algn="just"/>
            <a:r>
              <a:rPr lang="tr-TR" dirty="0"/>
              <a:t>2</a:t>
            </a:r>
            <a:r>
              <a:rPr lang="tr-TR" dirty="0" smtClean="0"/>
              <a:t>. Toplantı ( 10.03.2016 ) : Proje yöneticisi, sistem analisti ve müşteri arasında gerçekleştirildi. Oluşturulan tahmini sistem hakkında konuşuldu. Şirket içi toplantı sonucu oluşan taslak müşteriye sunuldu.  Projenin fiyatı ve süresi hakkında konuşuldu. Proje süresini uzatan mobil uygulamanın gerekliliği hakkında konuşuldu. Genel sistem yapısının müşteri tarafından beğenildiği gözlemlendi. Detaylı fizibilite çalışması ardından müşteri ile ileri bir tarihte yeni bir görüşme yapılmasına karar verildi.</a:t>
            </a:r>
            <a:endParaRPr lang="tr-TR" dirty="0"/>
          </a:p>
        </p:txBody>
      </p:sp>
    </p:spTree>
    <p:extLst>
      <p:ext uri="{BB962C8B-B14F-4D97-AF65-F5344CB8AC3E}">
        <p14:creationId xmlns:p14="http://schemas.microsoft.com/office/powerpoint/2010/main" val="4139330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265219"/>
          </a:xfrm>
        </p:spPr>
        <p:txBody>
          <a:bodyPr/>
          <a:lstStyle/>
          <a:p>
            <a:pPr algn="just"/>
            <a:r>
              <a:rPr lang="tr-TR" dirty="0" smtClean="0"/>
              <a:t>2. Şirket İçi Toplantı ( 14.03.2016 ) : Proje yöneticisi ve sistem analisti arasında gerçekleştirildi. Fizibilite raporu göz önüne alınarak mobil uygulamanın projeden çıkartılmasına, proje süresi ve bütçenin buna göre ayarlanmasına karar verilmiştir. Alınan kararlar sonucunda proje süresi ve bütçe belirlenmiştir.</a:t>
            </a:r>
            <a:endParaRPr lang="tr-TR" dirty="0"/>
          </a:p>
        </p:txBody>
      </p:sp>
    </p:spTree>
    <p:extLst>
      <p:ext uri="{BB962C8B-B14F-4D97-AF65-F5344CB8AC3E}">
        <p14:creationId xmlns:p14="http://schemas.microsoft.com/office/powerpoint/2010/main" val="191638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292928"/>
          </a:xfrm>
        </p:spPr>
        <p:txBody>
          <a:bodyPr/>
          <a:lstStyle/>
          <a:p>
            <a:pPr algn="just"/>
            <a:r>
              <a:rPr lang="tr-TR" dirty="0" smtClean="0"/>
              <a:t>3. Toplantı ( 17.03.2016 ) : Proje yöneticisi, sistem analisti ve müşteri arasında gerçekleştirildi. Müşteriye teklifin son hali sunuldu. Proje süresi belirlendi ve projenin bir an önce başlamasına karar verildi. Müşteri teklifi kabul etse de sürenin biraz daha kısaltılasını talep etti. Karşılıklı olarak imzalar atıldı. Proje sürecine resmen başlanıldı.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659" y="3766630"/>
            <a:ext cx="3125364" cy="2811969"/>
          </a:xfrm>
          <a:prstGeom prst="rect">
            <a:avLst/>
          </a:prstGeom>
        </p:spPr>
      </p:pic>
    </p:spTree>
    <p:extLst>
      <p:ext uri="{BB962C8B-B14F-4D97-AF65-F5344CB8AC3E}">
        <p14:creationId xmlns:p14="http://schemas.microsoft.com/office/powerpoint/2010/main" val="138027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48346"/>
          </a:xfrm>
        </p:spPr>
        <p:txBody>
          <a:bodyPr/>
          <a:lstStyle/>
          <a:p>
            <a:pPr algn="just"/>
            <a:r>
              <a:rPr lang="tr-TR" dirty="0"/>
              <a:t>3</a:t>
            </a:r>
            <a:r>
              <a:rPr lang="tr-TR" dirty="0" smtClean="0"/>
              <a:t>. Şirket İçi Toplantı ( 21.03.2016 ) : Proje yöneticisi, sistem analisti, web tasarımcısı ve yazılımcı arasında gerçekleştirildi. Proje yöneticisi görev dağılımını gerçekleştirdi. Projenin zamanında yetişebilmesi için çalışmalara hemen başlanılmasına karar verildi. Projenin kritik noktaları belirlenerek sistem tasarımına başlanıldı.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622" y="3428566"/>
            <a:ext cx="7137401" cy="3429434"/>
          </a:xfrm>
          <a:prstGeom prst="rect">
            <a:avLst/>
          </a:prstGeom>
        </p:spPr>
      </p:pic>
    </p:spTree>
    <p:extLst>
      <p:ext uri="{BB962C8B-B14F-4D97-AF65-F5344CB8AC3E}">
        <p14:creationId xmlns:p14="http://schemas.microsoft.com/office/powerpoint/2010/main" val="360497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TM03457496[[fn=Paralaks]]</Template>
  <TotalTime>239</TotalTime>
  <Words>973</Words>
  <Application>Microsoft Office PowerPoint</Application>
  <PresentationFormat>Widescreen</PresentationFormat>
  <Paragraphs>63</Paragraphs>
  <Slides>31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Paralaks</vt:lpstr>
      <vt:lpstr>PERSONEL VE PROJE TAKİP SİSTEMİ</vt:lpstr>
      <vt:lpstr>Personel ve Proje Takip Sistemi</vt:lpstr>
      <vt:lpstr>Proje Ekip Yapısı ve Organizasyon Şeması</vt:lpstr>
      <vt:lpstr>Toplantı Raporları</vt:lpstr>
      <vt:lpstr>Toplantı Raporları</vt:lpstr>
      <vt:lpstr>Toplantı Raporları</vt:lpstr>
      <vt:lpstr>Toplantı Raporları</vt:lpstr>
      <vt:lpstr>Toplantı Raporları</vt:lpstr>
      <vt:lpstr>Toplantı Raporları</vt:lpstr>
      <vt:lpstr>PowerPoint Presentation</vt:lpstr>
      <vt:lpstr>FİZİBİLİTE</vt:lpstr>
      <vt:lpstr>FİZİBİLİTE</vt:lpstr>
      <vt:lpstr>FİZİBİLİTE</vt:lpstr>
      <vt:lpstr>FİZİBİLİTE</vt:lpstr>
      <vt:lpstr>FİZİBİLİTE</vt:lpstr>
      <vt:lpstr>Proje Gantt Diyagramı</vt:lpstr>
      <vt:lpstr>Proje Gantt Diyagramı</vt:lpstr>
      <vt:lpstr>Proje Gantt Diyagramı</vt:lpstr>
      <vt:lpstr>Pert Diyagramı</vt:lpstr>
      <vt:lpstr>Taslak Veri Akış Diyagramı</vt:lpstr>
      <vt:lpstr>1.Düzey Veri Akış Diyagramı</vt:lpstr>
      <vt:lpstr>2.Düzey Veri Akış Diyagramı</vt:lpstr>
      <vt:lpstr>2.Düzey Veri Akış Diyagramı</vt:lpstr>
      <vt:lpstr>ER Diyagramı</vt:lpstr>
      <vt:lpstr>Yapı Diyagramı</vt:lpstr>
      <vt:lpstr>Use-Case Diyagramı</vt:lpstr>
      <vt:lpstr>Taslak UML Diyagramı</vt:lpstr>
      <vt:lpstr>UML Diyagramı</vt:lpstr>
      <vt:lpstr>Sequence Diyagramı</vt:lpstr>
      <vt:lpstr>Müşteri Değerlendirmesi</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PERSONEL VE PROJE TAKİP SİSTEMİ</dc:title>
  <dc:creator>Burak İDİ</dc:creator>
  <cp:lastModifiedBy>Cemal Taskiran</cp:lastModifiedBy>
  <cp:revision>26</cp:revision>
  <dcterms:created xsi:type="dcterms:W3CDTF">2016-05-08T13:56:34Z</dcterms:created>
  <dcterms:modified xsi:type="dcterms:W3CDTF">2016-05-26T08:43:25Z</dcterms:modified>
</cp:coreProperties>
</file>