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79" r:id="rId4"/>
    <p:sldId id="258" r:id="rId5"/>
    <p:sldId id="259" r:id="rId6"/>
    <p:sldId id="260" r:id="rId7"/>
    <p:sldId id="280" r:id="rId8"/>
    <p:sldId id="269" r:id="rId9"/>
    <p:sldId id="262" r:id="rId10"/>
    <p:sldId id="261" r:id="rId11"/>
    <p:sldId id="270" r:id="rId12"/>
    <p:sldId id="271" r:id="rId13"/>
    <p:sldId id="264" r:id="rId14"/>
    <p:sldId id="263" r:id="rId15"/>
    <p:sldId id="266" r:id="rId16"/>
    <p:sldId id="267" r:id="rId17"/>
    <p:sldId id="268" r:id="rId18"/>
    <p:sldId id="281" r:id="rId19"/>
    <p:sldId id="265" r:id="rId20"/>
    <p:sldId id="272" r:id="rId21"/>
    <p:sldId id="274" r:id="rId22"/>
    <p:sldId id="277" r:id="rId23"/>
    <p:sldId id="275" r:id="rId24"/>
    <p:sldId id="273"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75" autoAdjust="0"/>
  </p:normalViewPr>
  <p:slideViewPr>
    <p:cSldViewPr snapToGrid="0">
      <p:cViewPr varScale="1">
        <p:scale>
          <a:sx n="70" d="100"/>
          <a:sy n="70"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48EE3-861C-4158-AA64-E9BC4289E81A}" type="datetimeFigureOut">
              <a:rPr lang="en-US" smtClean="0"/>
              <a:t>12/6/2017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8154A-DD23-4561-94F7-417B281E8941}" type="slidenum">
              <a:rPr lang="en-US" smtClean="0"/>
              <a:t>‹#›</a:t>
            </a:fld>
            <a:endParaRPr lang="en-US"/>
          </a:p>
        </p:txBody>
      </p:sp>
    </p:spTree>
    <p:extLst>
      <p:ext uri="{BB962C8B-B14F-4D97-AF65-F5344CB8AC3E}">
        <p14:creationId xmlns:p14="http://schemas.microsoft.com/office/powerpoint/2010/main" val="73494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1</a:t>
            </a:fld>
            <a:endParaRPr lang="en-US"/>
          </a:p>
        </p:txBody>
      </p:sp>
    </p:spTree>
    <p:extLst>
      <p:ext uri="{BB962C8B-B14F-4D97-AF65-F5344CB8AC3E}">
        <p14:creationId xmlns:p14="http://schemas.microsoft.com/office/powerpoint/2010/main" val="19155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log-structured NVMM is a user-space library by which applications can allocate or free NVM space and access NVM data through transactions.</a:t>
            </a:r>
          </a:p>
          <a:p>
            <a:pPr marL="171450" indent="-171450">
              <a:buFont typeface="Arial" panose="020B0604020202020204" pitchFamily="34" charset="0"/>
              <a:buChar char="•"/>
            </a:pPr>
            <a:r>
              <a:rPr lang="en-US" dirty="0"/>
              <a:t>This library manages part of the physical NVM that is assigned to a certain application. We assume OS decides which NVM part is assigned. Our library just maps whatever given NVM to the process memory space.</a:t>
            </a:r>
          </a:p>
          <a:p>
            <a:pPr marL="171450" indent="-171450">
              <a:buFont typeface="Arial" panose="020B0604020202020204" pitchFamily="34" charset="0"/>
              <a:buChar char="•"/>
            </a:pPr>
            <a:r>
              <a:rPr lang="en-US" dirty="0"/>
              <a:t>Then, the whole NVM space is organized as a large append-only log. There is no separate log and home areas.</a:t>
            </a:r>
          </a:p>
          <a:p>
            <a:pPr marL="171450" indent="-171450">
              <a:buFont typeface="Arial" panose="020B0604020202020204" pitchFamily="34" charset="0"/>
              <a:buChar char="•"/>
            </a:pPr>
            <a:r>
              <a:rPr lang="en-US" dirty="0"/>
              <a:t>When there is an allocation or write, the new data is always added to the end of the log. </a:t>
            </a:r>
          </a:p>
          <a:p>
            <a:pPr marL="171450" indent="-171450">
              <a:buFont typeface="Arial" panose="020B0604020202020204" pitchFamily="34" charset="0"/>
              <a:buChar char="•"/>
            </a:pPr>
            <a:r>
              <a:rPr lang="en-US" dirty="0"/>
              <a:t>An address translation mechanism translates an address in application view to the real address in the log. So, every NVM access has to call an address translate function. Internally, our library maintains an address mapping structure to perform the translation. In our system, we put address mappings in DRAM for better performance. If the address mappings are lost due to a crash, they can be rebuilt from the log. So, access or update to address mappings does not involve NVM.</a:t>
            </a:r>
          </a:p>
        </p:txBody>
      </p:sp>
      <p:sp>
        <p:nvSpPr>
          <p:cNvPr id="4" name="Slide Number Placeholder 3"/>
          <p:cNvSpPr>
            <a:spLocks noGrp="1"/>
          </p:cNvSpPr>
          <p:nvPr>
            <p:ph type="sldNum" sz="quarter" idx="10"/>
          </p:nvPr>
        </p:nvSpPr>
        <p:spPr/>
        <p:txBody>
          <a:bodyPr/>
          <a:lstStyle/>
          <a:p>
            <a:fld id="{6A58154A-DD23-4561-94F7-417B281E8941}" type="slidenum">
              <a:rPr lang="en-US" smtClean="0"/>
              <a:t>10</a:t>
            </a:fld>
            <a:endParaRPr lang="en-US"/>
          </a:p>
        </p:txBody>
      </p:sp>
    </p:spTree>
    <p:extLst>
      <p:ext uri="{BB962C8B-B14F-4D97-AF65-F5344CB8AC3E}">
        <p14:creationId xmlns:p14="http://schemas.microsoft.com/office/powerpoint/2010/main" val="1965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memory fragmentation, we completely avoid internal fragmentation because all data is compactly appended to the log. There is just no fragment between them.</a:t>
            </a:r>
          </a:p>
          <a:p>
            <a:pPr marL="171450" indent="-171450">
              <a:buFont typeface="Arial" panose="020B0604020202020204" pitchFamily="34" charset="0"/>
              <a:buChar char="•"/>
            </a:pPr>
            <a:r>
              <a:rPr lang="en-US" dirty="0"/>
              <a:t>Meanwhile, external fragmentation still exists. For example, suppose A is updated and the new value is appended to the log. Then the old value is free, making a fragment. We deal with such external fragmentation by log cleaning. Here is what we do.</a:t>
            </a:r>
          </a:p>
          <a:p>
            <a:pPr marL="171450" indent="-171450">
              <a:buFont typeface="Arial" panose="020B0604020202020204" pitchFamily="34" charset="0"/>
              <a:buChar char="•"/>
            </a:pPr>
            <a:r>
              <a:rPr lang="en-US" dirty="0"/>
              <a:t>The huge log physically consists of a linked list of chunks. Periodically, we scan some chunks and collect valid data to a new chunk.</a:t>
            </a:r>
          </a:p>
          <a:p>
            <a:pPr marL="171450" indent="-171450">
              <a:buFont typeface="Arial" panose="020B0604020202020204" pitchFamily="34" charset="0"/>
              <a:buChar char="•"/>
            </a:pPr>
            <a:r>
              <a:rPr lang="en-US" dirty="0"/>
              <a:t>Then, the original chunks can be reused.  So, fragments are gone. After those data movements, we need to update the address mappings accordingly. Essentially, it is the address mapping facility that enables removal of external fragmentation. Overall, our library can effectively overcome the fragmentation issue and reduce memory waste.</a:t>
            </a:r>
          </a:p>
        </p:txBody>
      </p:sp>
      <p:sp>
        <p:nvSpPr>
          <p:cNvPr id="4" name="Slide Number Placeholder 3"/>
          <p:cNvSpPr>
            <a:spLocks noGrp="1"/>
          </p:cNvSpPr>
          <p:nvPr>
            <p:ph type="sldNum" sz="quarter" idx="10"/>
          </p:nvPr>
        </p:nvSpPr>
        <p:spPr/>
        <p:txBody>
          <a:bodyPr/>
          <a:lstStyle/>
          <a:p>
            <a:fld id="{6A58154A-DD23-4561-94F7-417B281E8941}" type="slidenum">
              <a:rPr lang="en-US" smtClean="0"/>
              <a:t>11</a:t>
            </a:fld>
            <a:endParaRPr lang="en-US"/>
          </a:p>
        </p:txBody>
      </p:sp>
    </p:spTree>
    <p:extLst>
      <p:ext uri="{BB962C8B-B14F-4D97-AF65-F5344CB8AC3E}">
        <p14:creationId xmlns:p14="http://schemas.microsoft.com/office/powerpoint/2010/main" val="162509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the second problem, maintaining crash consistency, we no longer need to write data twice, because we don't have separate log and home areas. The whole NVM is just a log.</a:t>
            </a:r>
          </a:p>
          <a:p>
            <a:pPr marL="171450" indent="-171450">
              <a:buFont typeface="Arial" panose="020B0604020202020204" pitchFamily="34" charset="0"/>
              <a:buChar char="•"/>
            </a:pPr>
            <a:r>
              <a:rPr lang="en-US" dirty="0"/>
              <a:t>Take the transaction for example. Initially, A and B are mapped to some addresses in the log. To update them, we append their new values to the log along with some metadata. The metadata includes a checksum of the new values. Suppose a crash interrupts the transaction. We can verify the checksum on recovery. If it is invalid, we simply truncate the log and discard new values. In this way, we write A and B only once but still guarantees crash consistency. In most cases, we can save a significant amount of write traffic, leading to high throughput and low wear-out. In summary, the log-structured approach solves the two problems. But applying it to the main memory is not as easy as it sounds.</a:t>
            </a:r>
          </a:p>
        </p:txBody>
      </p:sp>
      <p:sp>
        <p:nvSpPr>
          <p:cNvPr id="4" name="Slide Number Placeholder 3"/>
          <p:cNvSpPr>
            <a:spLocks noGrp="1"/>
          </p:cNvSpPr>
          <p:nvPr>
            <p:ph type="sldNum" sz="quarter" idx="10"/>
          </p:nvPr>
        </p:nvSpPr>
        <p:spPr/>
        <p:txBody>
          <a:bodyPr/>
          <a:lstStyle/>
          <a:p>
            <a:fld id="{6A58154A-DD23-4561-94F7-417B281E8941}" type="slidenum">
              <a:rPr lang="en-US" smtClean="0"/>
              <a:t>12</a:t>
            </a:fld>
            <a:endParaRPr lang="en-US"/>
          </a:p>
        </p:txBody>
      </p:sp>
    </p:spTree>
    <p:extLst>
      <p:ext uri="{BB962C8B-B14F-4D97-AF65-F5344CB8AC3E}">
        <p14:creationId xmlns:p14="http://schemas.microsoft.com/office/powerpoint/2010/main" val="378494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13</a:t>
            </a:fld>
            <a:endParaRPr lang="en-US"/>
          </a:p>
        </p:txBody>
      </p:sp>
    </p:spTree>
    <p:extLst>
      <p:ext uri="{BB962C8B-B14F-4D97-AF65-F5344CB8AC3E}">
        <p14:creationId xmlns:p14="http://schemas.microsoft.com/office/powerpoint/2010/main" val="198261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Although the log-structured approach has been used in filesystems and databases. NVM brings two unique challenges.</a:t>
            </a:r>
          </a:p>
          <a:p>
            <a:pPr marL="171450" indent="-171450">
              <a:buFont typeface="Arial" panose="020B0604020202020204" pitchFamily="34" charset="0"/>
              <a:buChar char="•"/>
            </a:pPr>
            <a:r>
              <a:rPr lang="en-US" dirty="0"/>
              <a:t>First, every NVM access needs address translation, so the frequency is very high, orders of magnitude higher than disk I/</a:t>
            </a:r>
            <a:r>
              <a:rPr lang="en-US" dirty="0" err="1"/>
              <a:t>Os</a:t>
            </a:r>
            <a:r>
              <a:rPr lang="en-US" dirty="0"/>
              <a:t>. That </a:t>
            </a:r>
            <a:r>
              <a:rPr lang="en-US" dirty="0" err="1"/>
              <a:t>requries</a:t>
            </a:r>
            <a:r>
              <a:rPr lang="en-US" dirty="0"/>
              <a:t> very high performance of address translation.</a:t>
            </a:r>
          </a:p>
          <a:p>
            <a:pPr marL="171450" indent="-171450">
              <a:buFont typeface="Arial" panose="020B0604020202020204" pitchFamily="34" charset="0"/>
              <a:buChar char="•"/>
            </a:pPr>
            <a:r>
              <a:rPr lang="en-US" dirty="0"/>
              <a:t>Second, in main memory, the allocation granularity is not equivalent to the access granularity. That means we cannot directly use O(1) data structures like hash table to do the address mapping. In main memory, an application can allocate an area at some address, but access any arbitrary address in that area. So, which address should we use to index that area? Definitely, we cannot map every memory address.</a:t>
            </a:r>
          </a:p>
          <a:p>
            <a:pPr marL="171450" indent="-171450">
              <a:buFont typeface="Arial" panose="020B0604020202020204" pitchFamily="34" charset="0"/>
              <a:buChar char="•"/>
            </a:pPr>
            <a:r>
              <a:rPr lang="en-US" dirty="0"/>
              <a:t>Therefore, the only viable way to map memory addresses is to use a tree data structure. In such a tree, each node holds the starting address and the size of an allocated area. We only need to index the staring address of an allocated area. Different from hash table, a tree maintains the order of indexed addresses. So we can find nearby addresses. For example, an application allocates a 24B area at the address 0xABC0. If the application queries the address 0xABC8, we can go down the tree and find the node 0xABC0 that contains the target address. So, a tree enables using the allocation granularity to serve arbitrary access.</a:t>
            </a:r>
          </a:p>
          <a:p>
            <a:pPr marL="171450" indent="-171450">
              <a:buFont typeface="Arial" panose="020B0604020202020204" pitchFamily="34" charset="0"/>
              <a:buChar char="•"/>
            </a:pPr>
            <a:r>
              <a:rPr lang="en-US" dirty="0"/>
              <a:t>In summary, we need a tree structure for address mapping and the tree has to be very performant.</a:t>
            </a:r>
          </a:p>
        </p:txBody>
      </p:sp>
      <p:sp>
        <p:nvSpPr>
          <p:cNvPr id="4" name="Slide Number Placeholder 3"/>
          <p:cNvSpPr>
            <a:spLocks noGrp="1"/>
          </p:cNvSpPr>
          <p:nvPr>
            <p:ph type="sldNum" sz="quarter" idx="10"/>
          </p:nvPr>
        </p:nvSpPr>
        <p:spPr/>
        <p:txBody>
          <a:bodyPr/>
          <a:lstStyle/>
          <a:p>
            <a:fld id="{6A58154A-DD23-4561-94F7-417B281E8941}" type="slidenum">
              <a:rPr lang="en-US" smtClean="0"/>
              <a:t>14</a:t>
            </a:fld>
            <a:endParaRPr lang="en-US"/>
          </a:p>
        </p:txBody>
      </p:sp>
    </p:spTree>
    <p:extLst>
      <p:ext uri="{BB962C8B-B14F-4D97-AF65-F5344CB8AC3E}">
        <p14:creationId xmlns:p14="http://schemas.microsoft.com/office/powerpoint/2010/main" val="2699497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designed four techniques to achieve good enough performance. The first one is two-layer mapping.</a:t>
            </a:r>
          </a:p>
          <a:p>
            <a:pPr marL="171450" indent="-171450">
              <a:buFont typeface="Arial" panose="020B0604020202020204" pitchFamily="34" charset="0"/>
              <a:buChar char="•"/>
            </a:pPr>
            <a:r>
              <a:rPr lang="en-US" dirty="0"/>
              <a:t>The height of a tree determines the average tree operation overhead, so we cut the tree. Particularly, we divide the NVM space into fixed-length partitions, so just O(1) cycles are necessary to find the partition for an address. This is the first layer of mapping.</a:t>
            </a:r>
          </a:p>
          <a:p>
            <a:pPr marL="171450" indent="-171450">
              <a:buFont typeface="Arial" panose="020B0604020202020204" pitchFamily="34" charset="0"/>
              <a:buChar char="•"/>
            </a:pPr>
            <a:r>
              <a:rPr lang="en-US" dirty="0"/>
              <a:t>Then, for each partition, we use a small tree as the second-layer mapping. Since the partition size is very small, typically 4KB, such a partition-local tree has a largely reduced height.</a:t>
            </a:r>
          </a:p>
          <a:p>
            <a:pPr marL="171450" indent="-171450">
              <a:buFont typeface="Arial" panose="020B0604020202020204" pitchFamily="34" charset="0"/>
              <a:buChar char="•"/>
            </a:pPr>
            <a:r>
              <a:rPr lang="en-US" dirty="0"/>
              <a:t>According to our evaluation with various workloads, this optimization improves transaction throughput by almost 40% on average.</a:t>
            </a:r>
          </a:p>
        </p:txBody>
      </p:sp>
      <p:sp>
        <p:nvSpPr>
          <p:cNvPr id="4" name="Slide Number Placeholder 3"/>
          <p:cNvSpPr>
            <a:spLocks noGrp="1"/>
          </p:cNvSpPr>
          <p:nvPr>
            <p:ph type="sldNum" sz="quarter" idx="10"/>
          </p:nvPr>
        </p:nvSpPr>
        <p:spPr/>
        <p:txBody>
          <a:bodyPr/>
          <a:lstStyle/>
          <a:p>
            <a:fld id="{6A58154A-DD23-4561-94F7-417B281E8941}" type="slidenum">
              <a:rPr lang="en-US" smtClean="0"/>
              <a:t>15</a:t>
            </a:fld>
            <a:endParaRPr lang="en-US"/>
          </a:p>
        </p:txBody>
      </p:sp>
    </p:spTree>
    <p:extLst>
      <p:ext uri="{BB962C8B-B14F-4D97-AF65-F5344CB8AC3E}">
        <p14:creationId xmlns:p14="http://schemas.microsoft.com/office/powerpoint/2010/main" val="135665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second optimization is using the skip list for the tree. A problem with a regular strictly balanced tree like a B-tree is that it requires complex tree balancing operations. As a result, every access to the tree has to hold a lock, which easily becomes the bottleneck.</a:t>
            </a:r>
          </a:p>
          <a:p>
            <a:pPr marL="171450" indent="-171450">
              <a:buFont typeface="Arial" panose="020B0604020202020204" pitchFamily="34" charset="0"/>
              <a:buChar char="•"/>
            </a:pPr>
            <a:r>
              <a:rPr lang="en-US" dirty="0"/>
              <a:t>In contrast, the skip list is a probabilistic tree structure without balancing operations. A skip list consists of several singly linked lists of nodes to form a tree structure. I don't go to details here but what we can achieve is lock-free lookup operations.</a:t>
            </a:r>
          </a:p>
          <a:p>
            <a:pPr marL="171450" indent="-171450">
              <a:buFont typeface="Arial" panose="020B0604020202020204" pitchFamily="34" charset="0"/>
              <a:buChar char="•"/>
            </a:pPr>
            <a:r>
              <a:rPr lang="en-US" dirty="0"/>
              <a:t>Our observation is that avoiding lock for very frequent lookup operations improves the transaction throughput by almost 50% with four threads.</a:t>
            </a:r>
          </a:p>
        </p:txBody>
      </p:sp>
      <p:sp>
        <p:nvSpPr>
          <p:cNvPr id="4" name="Slide Number Placeholder 3"/>
          <p:cNvSpPr>
            <a:spLocks noGrp="1"/>
          </p:cNvSpPr>
          <p:nvPr>
            <p:ph type="sldNum" sz="quarter" idx="10"/>
          </p:nvPr>
        </p:nvSpPr>
        <p:spPr/>
        <p:txBody>
          <a:bodyPr/>
          <a:lstStyle/>
          <a:p>
            <a:fld id="{6A58154A-DD23-4561-94F7-417B281E8941}" type="slidenum">
              <a:rPr lang="en-US" smtClean="0"/>
              <a:t>16</a:t>
            </a:fld>
            <a:endParaRPr lang="en-US"/>
          </a:p>
        </p:txBody>
      </p:sp>
    </p:spTree>
    <p:extLst>
      <p:ext uri="{BB962C8B-B14F-4D97-AF65-F5344CB8AC3E}">
        <p14:creationId xmlns:p14="http://schemas.microsoft.com/office/powerpoint/2010/main" val="3253800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17</a:t>
            </a:fld>
            <a:endParaRPr lang="en-US"/>
          </a:p>
        </p:txBody>
      </p:sp>
    </p:spTree>
    <p:extLst>
      <p:ext uri="{BB962C8B-B14F-4D97-AF65-F5344CB8AC3E}">
        <p14:creationId xmlns:p14="http://schemas.microsoft.com/office/powerpoint/2010/main" val="1293978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 the fourth optimization is hot tree node cache. It is a thread-local hash table that stores references to recently accessed tree nodes.</a:t>
            </a:r>
          </a:p>
          <a:p>
            <a:pPr marL="171450" indent="-171450">
              <a:buFont typeface="Arial" panose="020B0604020202020204" pitchFamily="34" charset="0"/>
              <a:buChar char="•"/>
            </a:pPr>
            <a:r>
              <a:rPr lang="en-US" dirty="0"/>
              <a:t>We make a special design for this hash table. Regularly, we don't want collision in a hash table. But in this case, we deliberately increase the collision. Recall the reason why we need a tree structure instead of a hash table for address mapping. It is the same problem here. Addresses nearby a cached address are not hit in a regular hash table.</a:t>
            </a:r>
          </a:p>
          <a:p>
            <a:pPr marL="171450" indent="-171450">
              <a:buFont typeface="Arial" panose="020B0604020202020204" pitchFamily="34" charset="0"/>
              <a:buChar char="•"/>
            </a:pPr>
            <a:r>
              <a:rPr lang="en-US" dirty="0"/>
              <a:t>So, we came up with a simple solution: use high-order bits of an address as its hash value. Nearby addresses of a cached address tend to be a collision and encounter the cached node. Overall, the tree node cache improves transaction throughput by over 30% on average.</a:t>
            </a:r>
          </a:p>
        </p:txBody>
      </p:sp>
      <p:sp>
        <p:nvSpPr>
          <p:cNvPr id="4" name="Slide Number Placeholder 3"/>
          <p:cNvSpPr>
            <a:spLocks noGrp="1"/>
          </p:cNvSpPr>
          <p:nvPr>
            <p:ph type="sldNum" sz="quarter" idx="10"/>
          </p:nvPr>
        </p:nvSpPr>
        <p:spPr/>
        <p:txBody>
          <a:bodyPr/>
          <a:lstStyle/>
          <a:p>
            <a:fld id="{6A58154A-DD23-4561-94F7-417B281E8941}" type="slidenum">
              <a:rPr lang="en-US" smtClean="0"/>
              <a:t>18</a:t>
            </a:fld>
            <a:endParaRPr lang="en-US"/>
          </a:p>
        </p:txBody>
      </p:sp>
    </p:spTree>
    <p:extLst>
      <p:ext uri="{BB962C8B-B14F-4D97-AF65-F5344CB8AC3E}">
        <p14:creationId xmlns:p14="http://schemas.microsoft.com/office/powerpoint/2010/main" val="3926151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19</a:t>
            </a:fld>
            <a:endParaRPr lang="en-US"/>
          </a:p>
        </p:txBody>
      </p:sp>
    </p:spTree>
    <p:extLst>
      <p:ext uri="{BB962C8B-B14F-4D97-AF65-F5344CB8AC3E}">
        <p14:creationId xmlns:p14="http://schemas.microsoft.com/office/powerpoint/2010/main" val="326232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a:t>
            </a:fld>
            <a:endParaRPr lang="en-US"/>
          </a:p>
        </p:txBody>
      </p:sp>
    </p:spTree>
    <p:extLst>
      <p:ext uri="{BB962C8B-B14F-4D97-AF65-F5344CB8AC3E}">
        <p14:creationId xmlns:p14="http://schemas.microsoft.com/office/powerpoint/2010/main" val="3988007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20</a:t>
            </a:fld>
            <a:endParaRPr lang="en-US"/>
          </a:p>
        </p:txBody>
      </p:sp>
    </p:spTree>
    <p:extLst>
      <p:ext uri="{BB962C8B-B14F-4D97-AF65-F5344CB8AC3E}">
        <p14:creationId xmlns:p14="http://schemas.microsoft.com/office/powerpoint/2010/main" val="101213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21</a:t>
            </a:fld>
            <a:endParaRPr lang="en-US"/>
          </a:p>
        </p:txBody>
      </p:sp>
    </p:spTree>
    <p:extLst>
      <p:ext uri="{BB962C8B-B14F-4D97-AF65-F5344CB8AC3E}">
        <p14:creationId xmlns:p14="http://schemas.microsoft.com/office/powerpoint/2010/main" val="1608152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22</a:t>
            </a:fld>
            <a:endParaRPr lang="en-US"/>
          </a:p>
        </p:txBody>
      </p:sp>
    </p:spTree>
    <p:extLst>
      <p:ext uri="{BB962C8B-B14F-4D97-AF65-F5344CB8AC3E}">
        <p14:creationId xmlns:p14="http://schemas.microsoft.com/office/powerpoint/2010/main" val="239291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23</a:t>
            </a:fld>
            <a:endParaRPr lang="en-US"/>
          </a:p>
        </p:txBody>
      </p:sp>
    </p:spTree>
    <p:extLst>
      <p:ext uri="{BB962C8B-B14F-4D97-AF65-F5344CB8AC3E}">
        <p14:creationId xmlns:p14="http://schemas.microsoft.com/office/powerpoint/2010/main" val="1523332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24</a:t>
            </a:fld>
            <a:endParaRPr lang="en-US"/>
          </a:p>
        </p:txBody>
      </p:sp>
    </p:spTree>
    <p:extLst>
      <p:ext uri="{BB962C8B-B14F-4D97-AF65-F5344CB8AC3E}">
        <p14:creationId xmlns:p14="http://schemas.microsoft.com/office/powerpoint/2010/main" val="1677589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58154A-DD23-4561-94F7-417B281E8941}" type="slidenum">
              <a:rPr lang="en-US" smtClean="0"/>
              <a:t>25</a:t>
            </a:fld>
            <a:endParaRPr lang="en-US"/>
          </a:p>
        </p:txBody>
      </p:sp>
    </p:spTree>
    <p:extLst>
      <p:ext uri="{BB962C8B-B14F-4D97-AF65-F5344CB8AC3E}">
        <p14:creationId xmlns:p14="http://schemas.microsoft.com/office/powerpoint/2010/main" val="2822400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58154A-DD23-4561-94F7-417B281E8941}" type="slidenum">
              <a:rPr lang="en-US" smtClean="0"/>
              <a:t>26</a:t>
            </a:fld>
            <a:endParaRPr lang="en-US"/>
          </a:p>
        </p:txBody>
      </p:sp>
    </p:spTree>
    <p:extLst>
      <p:ext uri="{BB962C8B-B14F-4D97-AF65-F5344CB8AC3E}">
        <p14:creationId xmlns:p14="http://schemas.microsoft.com/office/powerpoint/2010/main" val="141870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3</a:t>
            </a:fld>
            <a:endParaRPr lang="en-US"/>
          </a:p>
        </p:txBody>
      </p:sp>
    </p:spTree>
    <p:extLst>
      <p:ext uri="{BB962C8B-B14F-4D97-AF65-F5344CB8AC3E}">
        <p14:creationId xmlns:p14="http://schemas.microsoft.com/office/powerpoint/2010/main" val="22999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4</a:t>
            </a:fld>
            <a:endParaRPr lang="en-US"/>
          </a:p>
        </p:txBody>
      </p:sp>
    </p:spTree>
    <p:extLst>
      <p:ext uri="{BB962C8B-B14F-4D97-AF65-F5344CB8AC3E}">
        <p14:creationId xmlns:p14="http://schemas.microsoft.com/office/powerpoint/2010/main" val="123158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5</a:t>
            </a:fld>
            <a:endParaRPr lang="en-US"/>
          </a:p>
        </p:txBody>
      </p:sp>
    </p:spTree>
    <p:extLst>
      <p:ext uri="{BB962C8B-B14F-4D97-AF65-F5344CB8AC3E}">
        <p14:creationId xmlns:p14="http://schemas.microsoft.com/office/powerpoint/2010/main" val="46572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6</a:t>
            </a:fld>
            <a:endParaRPr lang="en-US"/>
          </a:p>
        </p:txBody>
      </p:sp>
    </p:spTree>
    <p:extLst>
      <p:ext uri="{BB962C8B-B14F-4D97-AF65-F5344CB8AC3E}">
        <p14:creationId xmlns:p14="http://schemas.microsoft.com/office/powerpoint/2010/main" val="303804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NVM, fragmentation is a more severe issue. DRAM can accept a reasonable level of fragmentation because data occupation tends to be temporary.</a:t>
            </a:r>
          </a:p>
          <a:p>
            <a:pPr marL="171450" indent="-171450">
              <a:buFont typeface="Arial" panose="020B0604020202020204" pitchFamily="34" charset="0"/>
              <a:buChar char="•"/>
            </a:pPr>
            <a:r>
              <a:rPr lang="en-US" dirty="0"/>
              <a:t>It is OK to waste some space for a short while. But for NVM, data occupation is supposed to be permanent.</a:t>
            </a:r>
          </a:p>
        </p:txBody>
      </p:sp>
      <p:sp>
        <p:nvSpPr>
          <p:cNvPr id="4" name="Slide Number Placeholder 3"/>
          <p:cNvSpPr>
            <a:spLocks noGrp="1"/>
          </p:cNvSpPr>
          <p:nvPr>
            <p:ph type="sldNum" sz="quarter" idx="10"/>
          </p:nvPr>
        </p:nvSpPr>
        <p:spPr/>
        <p:txBody>
          <a:bodyPr/>
          <a:lstStyle/>
          <a:p>
            <a:fld id="{6A58154A-DD23-4561-94F7-417B281E8941}" type="slidenum">
              <a:rPr lang="en-US" smtClean="0"/>
              <a:t>7</a:t>
            </a:fld>
            <a:endParaRPr lang="en-US"/>
          </a:p>
        </p:txBody>
      </p:sp>
    </p:spTree>
    <p:extLst>
      <p:ext uri="{BB962C8B-B14F-4D97-AF65-F5344CB8AC3E}">
        <p14:creationId xmlns:p14="http://schemas.microsoft.com/office/powerpoint/2010/main" val="14840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 transaction is interrupted by a crash, it must either roll back to the beginning state, or roll forward to the end state. To maintain such crash consistency, we cannot directly update A and B in-place.</a:t>
            </a:r>
          </a:p>
          <a:p>
            <a:pPr marL="171450" indent="-171450">
              <a:buFont typeface="Arial" panose="020B0604020202020204" pitchFamily="34" charset="0"/>
              <a:buChar char="•"/>
            </a:pPr>
            <a:r>
              <a:rPr lang="en-US" dirty="0"/>
              <a:t>Instead, we have to first log the new values in a special logging area.</a:t>
            </a:r>
          </a:p>
          <a:p>
            <a:pPr marL="171450" indent="-171450">
              <a:buFont typeface="Arial" panose="020B0604020202020204" pitchFamily="34" charset="0"/>
              <a:buChar char="•"/>
            </a:pPr>
            <a:r>
              <a:rPr lang="en-US" dirty="0"/>
              <a:t>Only after that, we update A and B in-place. Suppose the transaction is crashed. We can roll forward the transaction using the new values </a:t>
            </a:r>
            <a:r>
              <a:rPr lang="en-US" altLang="zh-CN" dirty="0"/>
              <a:t>in the log</a:t>
            </a:r>
            <a:r>
              <a:rPr lang="en-US" dirty="0"/>
              <a:t>. So, there is nothing wrong with crash consistency. But we can see that A and B are both written twice, once in the log, and once in the home. Such write-twice behavior largely reduces the write throughput of NVM and increases its wear-out. Wear-out is also critical for NVM because its endurance is limited.</a:t>
            </a:r>
          </a:p>
        </p:txBody>
      </p:sp>
      <p:sp>
        <p:nvSpPr>
          <p:cNvPr id="4" name="Slide Number Placeholder 3"/>
          <p:cNvSpPr>
            <a:spLocks noGrp="1"/>
          </p:cNvSpPr>
          <p:nvPr>
            <p:ph type="sldNum" sz="quarter" idx="10"/>
          </p:nvPr>
        </p:nvSpPr>
        <p:spPr/>
        <p:txBody>
          <a:bodyPr/>
          <a:lstStyle/>
          <a:p>
            <a:fld id="{6A58154A-DD23-4561-94F7-417B281E8941}" type="slidenum">
              <a:rPr lang="en-US" smtClean="0"/>
              <a:t>8</a:t>
            </a:fld>
            <a:endParaRPr lang="en-US"/>
          </a:p>
        </p:txBody>
      </p:sp>
    </p:spTree>
    <p:extLst>
      <p:ext uri="{BB962C8B-B14F-4D97-AF65-F5344CB8AC3E}">
        <p14:creationId xmlns:p14="http://schemas.microsoft.com/office/powerpoint/2010/main" val="2946982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8154A-DD23-4561-94F7-417B281E8941}" type="slidenum">
              <a:rPr lang="en-US" smtClean="0"/>
              <a:t>9</a:t>
            </a:fld>
            <a:endParaRPr lang="en-US"/>
          </a:p>
        </p:txBody>
      </p:sp>
    </p:spTree>
    <p:extLst>
      <p:ext uri="{BB962C8B-B14F-4D97-AF65-F5344CB8AC3E}">
        <p14:creationId xmlns:p14="http://schemas.microsoft.com/office/powerpoint/2010/main" val="308596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B3D8-5132-462D-B717-F1F1CD1A9A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3CD7BA-AF84-431A-AB89-5069A994A8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B9DE8B-0B87-4924-B24C-AC2ACCE3241B}"/>
              </a:ext>
            </a:extLst>
          </p:cNvPr>
          <p:cNvSpPr>
            <a:spLocks noGrp="1"/>
          </p:cNvSpPr>
          <p:nvPr>
            <p:ph type="dt" sz="half" idx="10"/>
          </p:nvPr>
        </p:nvSpPr>
        <p:spPr/>
        <p:txBody>
          <a:bodyPr/>
          <a:lstStyle/>
          <a:p>
            <a:fld id="{9C9726B4-DE14-4788-8504-6CA1F52143A7}" type="datetime1">
              <a:rPr lang="en-US" smtClean="0"/>
              <a:t>12/6/2017</a:t>
            </a:fld>
            <a:endParaRPr lang="en-US"/>
          </a:p>
        </p:txBody>
      </p:sp>
      <p:sp>
        <p:nvSpPr>
          <p:cNvPr id="5" name="Footer Placeholder 4">
            <a:extLst>
              <a:ext uri="{FF2B5EF4-FFF2-40B4-BE49-F238E27FC236}">
                <a16:creationId xmlns:a16="http://schemas.microsoft.com/office/drawing/2014/main" id="{0312955A-4612-42F2-A6C8-8D0854FED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308B1-2044-4D2E-AECF-8AA83ADDDAD5}"/>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1327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AE92-EBE0-4DBC-BCD9-C91F27DC1C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8A184A-A4B0-469F-AC8B-E9F7402504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619EB-12DB-4F87-81E5-ECFD9E247540}"/>
              </a:ext>
            </a:extLst>
          </p:cNvPr>
          <p:cNvSpPr>
            <a:spLocks noGrp="1"/>
          </p:cNvSpPr>
          <p:nvPr>
            <p:ph type="dt" sz="half" idx="10"/>
          </p:nvPr>
        </p:nvSpPr>
        <p:spPr/>
        <p:txBody>
          <a:bodyPr/>
          <a:lstStyle/>
          <a:p>
            <a:fld id="{BBB91CA5-ABF6-48D0-B1F2-31ECBD39A456}" type="datetime1">
              <a:rPr lang="en-US" smtClean="0"/>
              <a:t>12/6/2017</a:t>
            </a:fld>
            <a:endParaRPr lang="en-US"/>
          </a:p>
        </p:txBody>
      </p:sp>
      <p:sp>
        <p:nvSpPr>
          <p:cNvPr id="5" name="Footer Placeholder 4">
            <a:extLst>
              <a:ext uri="{FF2B5EF4-FFF2-40B4-BE49-F238E27FC236}">
                <a16:creationId xmlns:a16="http://schemas.microsoft.com/office/drawing/2014/main" id="{B93A141F-59DC-45A2-9F99-3731CF6AC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35383-BD66-49FE-B55F-D0429AC02F45}"/>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48404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5F245-E537-4ABF-A3B3-69180E795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D17980-28D8-4E10-93D4-2803F39410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8479A-85C7-4E5E-9FAA-10CDA81047EF}"/>
              </a:ext>
            </a:extLst>
          </p:cNvPr>
          <p:cNvSpPr>
            <a:spLocks noGrp="1"/>
          </p:cNvSpPr>
          <p:nvPr>
            <p:ph type="dt" sz="half" idx="10"/>
          </p:nvPr>
        </p:nvSpPr>
        <p:spPr/>
        <p:txBody>
          <a:bodyPr/>
          <a:lstStyle/>
          <a:p>
            <a:fld id="{444A22AD-C23E-4537-BF19-C97EF84DE023}" type="datetime1">
              <a:rPr lang="en-US" smtClean="0"/>
              <a:t>12/6/2017</a:t>
            </a:fld>
            <a:endParaRPr lang="en-US"/>
          </a:p>
        </p:txBody>
      </p:sp>
      <p:sp>
        <p:nvSpPr>
          <p:cNvPr id="5" name="Footer Placeholder 4">
            <a:extLst>
              <a:ext uri="{FF2B5EF4-FFF2-40B4-BE49-F238E27FC236}">
                <a16:creationId xmlns:a16="http://schemas.microsoft.com/office/drawing/2014/main" id="{112A4DC7-4262-4DE4-898E-4E634179E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EBBFB-8C29-4F56-BA9A-68AA3BE1B27F}"/>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281987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36FBA2D-C81B-43D4-A939-9F1C52F21DFE}"/>
              </a:ext>
            </a:extLst>
          </p:cNvPr>
          <p:cNvGrpSpPr/>
          <p:nvPr userDrawn="1"/>
        </p:nvGrpSpPr>
        <p:grpSpPr>
          <a:xfrm>
            <a:off x="0" y="0"/>
            <a:ext cx="12198096" cy="1653871"/>
            <a:chOff x="0" y="0"/>
            <a:chExt cx="12198096" cy="1653871"/>
          </a:xfrm>
        </p:grpSpPr>
        <p:sp>
          <p:nvSpPr>
            <p:cNvPr id="8" name="Rectangle 7">
              <a:extLst>
                <a:ext uri="{FF2B5EF4-FFF2-40B4-BE49-F238E27FC236}">
                  <a16:creationId xmlns:a16="http://schemas.microsoft.com/office/drawing/2014/main" id="{8E38812E-D0C4-493D-82BB-479225F52049}"/>
                </a:ext>
              </a:extLst>
            </p:cNvPr>
            <p:cNvSpPr/>
            <p:nvPr/>
          </p:nvSpPr>
          <p:spPr>
            <a:xfrm>
              <a:off x="0" y="0"/>
              <a:ext cx="12192000" cy="1653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1445352A-39EA-4F78-A4AA-AC2572702179}"/>
                </a:ext>
              </a:extLst>
            </p:cNvPr>
            <p:cNvGrpSpPr/>
            <p:nvPr/>
          </p:nvGrpSpPr>
          <p:grpSpPr>
            <a:xfrm>
              <a:off x="0" y="0"/>
              <a:ext cx="12198096" cy="1653871"/>
              <a:chOff x="20" y="7321"/>
              <a:chExt cx="12198096" cy="1653871"/>
            </a:xfrm>
          </p:grpSpPr>
          <p:pic>
            <p:nvPicPr>
              <p:cNvPr id="10" name="Picture 2" descr="https://t4.ftcdn.net/jpg/00/86/85/21/240_F_86852107_FqljnlWsCGHiv6DfDfzC0ZE5ZIBQ3t99.jpg">
                <a:extLst>
                  <a:ext uri="{FF2B5EF4-FFF2-40B4-BE49-F238E27FC236}">
                    <a16:creationId xmlns:a16="http://schemas.microsoft.com/office/drawing/2014/main" id="{67B68E23-7848-49EC-8093-A11A07CFA4D0}"/>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3979" t="10438" r="22355" b="42282"/>
              <a:stretch/>
            </p:blipFill>
            <p:spPr bwMode="auto">
              <a:xfrm>
                <a:off x="20" y="7321"/>
                <a:ext cx="6099048" cy="16538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t4.ftcdn.net/jpg/00/86/85/21/240_F_86852107_FqljnlWsCGHiv6DfDfzC0ZE5ZIBQ3t99.jpg">
                <a:extLst>
                  <a:ext uri="{FF2B5EF4-FFF2-40B4-BE49-F238E27FC236}">
                    <a16:creationId xmlns:a16="http://schemas.microsoft.com/office/drawing/2014/main" id="{C9D7240F-7D06-44EE-9A09-143894DF6366}"/>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l="3979" t="10438" r="22355" b="42282"/>
              <a:stretch/>
            </p:blipFill>
            <p:spPr bwMode="auto">
              <a:xfrm flipH="1">
                <a:off x="6099068" y="7321"/>
                <a:ext cx="6099048" cy="165387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 name="Title 1">
            <a:extLst>
              <a:ext uri="{FF2B5EF4-FFF2-40B4-BE49-F238E27FC236}">
                <a16:creationId xmlns:a16="http://schemas.microsoft.com/office/drawing/2014/main" id="{D47D878C-7E7E-478F-8FE1-1DCD129A1081}"/>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3A14C70-752F-4957-9A54-13F66CD461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9203D-4EAC-4191-B3B5-AF541E1AC685}"/>
              </a:ext>
            </a:extLst>
          </p:cNvPr>
          <p:cNvSpPr>
            <a:spLocks noGrp="1"/>
          </p:cNvSpPr>
          <p:nvPr>
            <p:ph type="dt" sz="half" idx="10"/>
          </p:nvPr>
        </p:nvSpPr>
        <p:spPr/>
        <p:txBody>
          <a:bodyPr/>
          <a:lstStyle/>
          <a:p>
            <a:fld id="{D3E679A5-A8C4-42AD-949B-C2D1107A1D7C}" type="datetime1">
              <a:rPr lang="en-US" smtClean="0"/>
              <a:t>12/6/2017</a:t>
            </a:fld>
            <a:endParaRPr lang="en-US"/>
          </a:p>
        </p:txBody>
      </p:sp>
      <p:sp>
        <p:nvSpPr>
          <p:cNvPr id="5" name="Footer Placeholder 4">
            <a:extLst>
              <a:ext uri="{FF2B5EF4-FFF2-40B4-BE49-F238E27FC236}">
                <a16:creationId xmlns:a16="http://schemas.microsoft.com/office/drawing/2014/main" id="{5F54BC5F-52E5-4F75-B06F-44E154B03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DA6EB-8554-402B-8D8F-CC4FF1EAB957}"/>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74209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DB44-4AD6-4F85-8AEA-A254AD44BE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4C8378-962C-4430-94E1-E54009204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D52085-D0DF-4053-A673-C11FF7665ACB}"/>
              </a:ext>
            </a:extLst>
          </p:cNvPr>
          <p:cNvSpPr>
            <a:spLocks noGrp="1"/>
          </p:cNvSpPr>
          <p:nvPr>
            <p:ph type="dt" sz="half" idx="10"/>
          </p:nvPr>
        </p:nvSpPr>
        <p:spPr/>
        <p:txBody>
          <a:bodyPr/>
          <a:lstStyle/>
          <a:p>
            <a:fld id="{3AAB5371-5AEA-4563-B33C-487A2F4F5A5E}" type="datetime1">
              <a:rPr lang="en-US" smtClean="0"/>
              <a:t>12/6/2017</a:t>
            </a:fld>
            <a:endParaRPr lang="en-US"/>
          </a:p>
        </p:txBody>
      </p:sp>
      <p:sp>
        <p:nvSpPr>
          <p:cNvPr id="5" name="Footer Placeholder 4">
            <a:extLst>
              <a:ext uri="{FF2B5EF4-FFF2-40B4-BE49-F238E27FC236}">
                <a16:creationId xmlns:a16="http://schemas.microsoft.com/office/drawing/2014/main" id="{E5A3D671-1893-4B6E-8C60-09549CFBB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7801A-8CB9-4A9F-B6D6-882B2AD26DD9}"/>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00817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9E41-7BE6-4B1A-8DD8-72AECE2FF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32AA5-C457-43E9-B28F-E072D1576E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7EEFC-5B67-42FC-8454-376B07F8FC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E541B5-97B0-4F18-8BAF-CBC279ECFD02}"/>
              </a:ext>
            </a:extLst>
          </p:cNvPr>
          <p:cNvSpPr>
            <a:spLocks noGrp="1"/>
          </p:cNvSpPr>
          <p:nvPr>
            <p:ph type="dt" sz="half" idx="10"/>
          </p:nvPr>
        </p:nvSpPr>
        <p:spPr/>
        <p:txBody>
          <a:bodyPr/>
          <a:lstStyle/>
          <a:p>
            <a:fld id="{66646330-2D0C-4061-83A1-7265CF8D9A2B}" type="datetime1">
              <a:rPr lang="en-US" smtClean="0"/>
              <a:t>12/6/2017</a:t>
            </a:fld>
            <a:endParaRPr lang="en-US"/>
          </a:p>
        </p:txBody>
      </p:sp>
      <p:sp>
        <p:nvSpPr>
          <p:cNvPr id="6" name="Footer Placeholder 5">
            <a:extLst>
              <a:ext uri="{FF2B5EF4-FFF2-40B4-BE49-F238E27FC236}">
                <a16:creationId xmlns:a16="http://schemas.microsoft.com/office/drawing/2014/main" id="{FB8D2C88-DF7D-4D25-BE49-129BD1176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8C9548-D17B-4629-A0A4-FC2A76C79E18}"/>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80852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0E30-612C-40CC-A9AB-73349405ED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184851-DD89-4454-84C0-025F949E0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30F49A-AEB6-42F6-ABA7-298726AAFF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173F33-6F79-403B-8575-2ABC22EA87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E2F412-7736-4E2D-8C88-740E65A29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73EB5-706C-4FAC-B07C-EF8002C599D3}"/>
              </a:ext>
            </a:extLst>
          </p:cNvPr>
          <p:cNvSpPr>
            <a:spLocks noGrp="1"/>
          </p:cNvSpPr>
          <p:nvPr>
            <p:ph type="dt" sz="half" idx="10"/>
          </p:nvPr>
        </p:nvSpPr>
        <p:spPr/>
        <p:txBody>
          <a:bodyPr/>
          <a:lstStyle/>
          <a:p>
            <a:fld id="{3837E3A0-09B5-453A-A0F8-4B4D7DAABB70}" type="datetime1">
              <a:rPr lang="en-US" smtClean="0"/>
              <a:t>12/6/2017</a:t>
            </a:fld>
            <a:endParaRPr lang="en-US"/>
          </a:p>
        </p:txBody>
      </p:sp>
      <p:sp>
        <p:nvSpPr>
          <p:cNvPr id="8" name="Footer Placeholder 7">
            <a:extLst>
              <a:ext uri="{FF2B5EF4-FFF2-40B4-BE49-F238E27FC236}">
                <a16:creationId xmlns:a16="http://schemas.microsoft.com/office/drawing/2014/main" id="{0E29FC44-0309-4231-876A-CC6337704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DBF7B2-7208-4D1C-B3A3-651C8B0D19DA}"/>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920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E588-DA9A-4B96-9215-06E980AC60B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CBD6E9A3-84DF-4D99-AC19-C7E8842DC0A8}"/>
              </a:ext>
            </a:extLst>
          </p:cNvPr>
          <p:cNvSpPr>
            <a:spLocks noGrp="1"/>
          </p:cNvSpPr>
          <p:nvPr>
            <p:ph type="dt" sz="half" idx="10"/>
          </p:nvPr>
        </p:nvSpPr>
        <p:spPr/>
        <p:txBody>
          <a:bodyPr/>
          <a:lstStyle/>
          <a:p>
            <a:fld id="{2AC8500D-EB2D-42F5-887F-3EB3DF4BB29E}" type="datetime1">
              <a:rPr lang="en-US" smtClean="0"/>
              <a:t>12/6/2017</a:t>
            </a:fld>
            <a:endParaRPr lang="en-US"/>
          </a:p>
        </p:txBody>
      </p:sp>
      <p:sp>
        <p:nvSpPr>
          <p:cNvPr id="4" name="Footer Placeholder 3">
            <a:extLst>
              <a:ext uri="{FF2B5EF4-FFF2-40B4-BE49-F238E27FC236}">
                <a16:creationId xmlns:a16="http://schemas.microsoft.com/office/drawing/2014/main" id="{1EE5FF38-0C0C-4CD7-A370-D4EC9BC580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9E7B-C900-4BD6-A286-F47A34ED2D74}"/>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451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35954-8876-4F0A-9D21-E7858F396DC7}"/>
              </a:ext>
            </a:extLst>
          </p:cNvPr>
          <p:cNvSpPr>
            <a:spLocks noGrp="1"/>
          </p:cNvSpPr>
          <p:nvPr>
            <p:ph type="dt" sz="half" idx="10"/>
          </p:nvPr>
        </p:nvSpPr>
        <p:spPr/>
        <p:txBody>
          <a:bodyPr/>
          <a:lstStyle/>
          <a:p>
            <a:fld id="{8A62D4CB-FDCF-421F-9D70-47BD2089B47C}" type="datetime1">
              <a:rPr lang="en-US" smtClean="0"/>
              <a:t>12/6/2017</a:t>
            </a:fld>
            <a:endParaRPr lang="en-US"/>
          </a:p>
        </p:txBody>
      </p:sp>
      <p:sp>
        <p:nvSpPr>
          <p:cNvPr id="3" name="Footer Placeholder 2">
            <a:extLst>
              <a:ext uri="{FF2B5EF4-FFF2-40B4-BE49-F238E27FC236}">
                <a16:creationId xmlns:a16="http://schemas.microsoft.com/office/drawing/2014/main" id="{F138A2C5-EC47-4CD9-887D-0DFFA76411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9D33D-AED8-48B8-85B9-5FB1468593EA}"/>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370569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D7BA-5905-41EF-B4BD-87E76E1CB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EF969-3B50-4C1D-B69C-AC0E77E2A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9FD9D3-3B19-4514-9683-93BF33B21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4C10C-3B71-4638-AE83-056DFAFF20AA}"/>
              </a:ext>
            </a:extLst>
          </p:cNvPr>
          <p:cNvSpPr>
            <a:spLocks noGrp="1"/>
          </p:cNvSpPr>
          <p:nvPr>
            <p:ph type="dt" sz="half" idx="10"/>
          </p:nvPr>
        </p:nvSpPr>
        <p:spPr/>
        <p:txBody>
          <a:bodyPr/>
          <a:lstStyle/>
          <a:p>
            <a:fld id="{18166D43-85AE-4F5A-B097-2D2FA0111045}" type="datetime1">
              <a:rPr lang="en-US" smtClean="0"/>
              <a:t>12/6/2017</a:t>
            </a:fld>
            <a:endParaRPr lang="en-US"/>
          </a:p>
        </p:txBody>
      </p:sp>
      <p:sp>
        <p:nvSpPr>
          <p:cNvPr id="6" name="Footer Placeholder 5">
            <a:extLst>
              <a:ext uri="{FF2B5EF4-FFF2-40B4-BE49-F238E27FC236}">
                <a16:creationId xmlns:a16="http://schemas.microsoft.com/office/drawing/2014/main" id="{9AB6E84E-CFD2-4D88-9BAD-B7A9647E1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4A2AB-916C-494A-AC2C-C0E5E84F2200}"/>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16639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1369-42DA-4EE5-ADB5-DA355D510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D15FDB-43BB-4F7E-9225-78CF21A71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4FF1E-9D60-4F43-BCDB-319CC41DB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348288-1216-4C64-BB3D-0C6E93398484}"/>
              </a:ext>
            </a:extLst>
          </p:cNvPr>
          <p:cNvSpPr>
            <a:spLocks noGrp="1"/>
          </p:cNvSpPr>
          <p:nvPr>
            <p:ph type="dt" sz="half" idx="10"/>
          </p:nvPr>
        </p:nvSpPr>
        <p:spPr/>
        <p:txBody>
          <a:bodyPr/>
          <a:lstStyle/>
          <a:p>
            <a:fld id="{3C92645E-D5CF-4E69-951A-C0CBF0F19EA1}" type="datetime1">
              <a:rPr lang="en-US" smtClean="0"/>
              <a:t>12/6/2017</a:t>
            </a:fld>
            <a:endParaRPr lang="en-US"/>
          </a:p>
        </p:txBody>
      </p:sp>
      <p:sp>
        <p:nvSpPr>
          <p:cNvPr id="6" name="Footer Placeholder 5">
            <a:extLst>
              <a:ext uri="{FF2B5EF4-FFF2-40B4-BE49-F238E27FC236}">
                <a16:creationId xmlns:a16="http://schemas.microsoft.com/office/drawing/2014/main" id="{49526814-00EE-4CB1-8AA0-9DE7371C9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A90D6-31C8-4441-8004-EF5425AD5FCD}"/>
              </a:ext>
            </a:extLst>
          </p:cNvPr>
          <p:cNvSpPr>
            <a:spLocks noGrp="1"/>
          </p:cNvSpPr>
          <p:nvPr>
            <p:ph type="sldNum" sz="quarter" idx="12"/>
          </p:nvPr>
        </p:nvSpPr>
        <p:spPr/>
        <p:txBody>
          <a:bodyPr/>
          <a:lstStyle/>
          <a:p>
            <a:fld id="{48F405BB-1941-4A6B-9D98-D01FE7BE1B79}" type="slidenum">
              <a:rPr lang="en-US" smtClean="0"/>
              <a:t>‹#›</a:t>
            </a:fld>
            <a:endParaRPr lang="en-US"/>
          </a:p>
        </p:txBody>
      </p:sp>
    </p:spTree>
    <p:extLst>
      <p:ext uri="{BB962C8B-B14F-4D97-AF65-F5344CB8AC3E}">
        <p14:creationId xmlns:p14="http://schemas.microsoft.com/office/powerpoint/2010/main" val="156377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80A6B-4ABA-49BE-B11F-98C1FE502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18B4F76-F12E-4EB3-8402-169D6B052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127EC-BF70-4C2D-931A-FC74500EF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38D1E-E4E6-4385-8F8D-D3A1C75805A8}" type="datetime1">
              <a:rPr lang="en-US" smtClean="0"/>
              <a:t>12/6/2017</a:t>
            </a:fld>
            <a:endParaRPr lang="en-US"/>
          </a:p>
        </p:txBody>
      </p:sp>
      <p:sp>
        <p:nvSpPr>
          <p:cNvPr id="5" name="Footer Placeholder 4">
            <a:extLst>
              <a:ext uri="{FF2B5EF4-FFF2-40B4-BE49-F238E27FC236}">
                <a16:creationId xmlns:a16="http://schemas.microsoft.com/office/drawing/2014/main" id="{91DB69CE-AC58-44D5-928C-BDB17D924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91FB35-6622-493F-B56E-D1E17E236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405BB-1941-4A6B-9D98-D01FE7BE1B79}" type="slidenum">
              <a:rPr lang="en-US" smtClean="0"/>
              <a:t>‹#›</a:t>
            </a:fld>
            <a:endParaRPr lang="en-US"/>
          </a:p>
        </p:txBody>
      </p:sp>
    </p:spTree>
    <p:extLst>
      <p:ext uri="{BB962C8B-B14F-4D97-AF65-F5344CB8AC3E}">
        <p14:creationId xmlns:p14="http://schemas.microsoft.com/office/powerpoint/2010/main" val="104757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4.ftcdn.net/jpg/00/86/85/21/240_F_86852107_FqljnlWsCGHiv6DfDfzC0ZE5ZIBQ3t99.jpg">
            <a:extLst>
              <a:ext uri="{FF2B5EF4-FFF2-40B4-BE49-F238E27FC236}">
                <a16:creationId xmlns:a16="http://schemas.microsoft.com/office/drawing/2014/main" id="{3146C027-08CF-4DA1-B8B6-3AA3073B39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88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846144"/>
            <a:ext cx="10883900" cy="27200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71F48-6E45-4CF2-AB92-19CB2A4CF998}"/>
              </a:ext>
            </a:extLst>
          </p:cNvPr>
          <p:cNvSpPr>
            <a:spLocks noGrp="1"/>
          </p:cNvSpPr>
          <p:nvPr>
            <p:ph type="ctrTitle"/>
          </p:nvPr>
        </p:nvSpPr>
        <p:spPr>
          <a:xfrm>
            <a:off x="832104" y="3118212"/>
            <a:ext cx="9832583" cy="1590948"/>
          </a:xfrm>
        </p:spPr>
        <p:txBody>
          <a:bodyPr>
            <a:normAutofit/>
          </a:bodyPr>
          <a:lstStyle/>
          <a:p>
            <a:pPr algn="l">
              <a:lnSpc>
                <a:spcPct val="80000"/>
              </a:lnSpc>
            </a:pPr>
            <a:r>
              <a:rPr lang="en-US" b="1" dirty="0"/>
              <a:t>Log-Structured</a:t>
            </a:r>
            <a:r>
              <a:rPr lang="en-US" dirty="0"/>
              <a:t> Non-Volatile Main Memory</a:t>
            </a:r>
          </a:p>
        </p:txBody>
      </p:sp>
      <p:sp>
        <p:nvSpPr>
          <p:cNvPr id="3" name="Subtitle 2">
            <a:extLst>
              <a:ext uri="{FF2B5EF4-FFF2-40B4-BE49-F238E27FC236}">
                <a16:creationId xmlns:a16="http://schemas.microsoft.com/office/drawing/2014/main" id="{89E89111-604D-4848-8A07-16F86D104C88}"/>
              </a:ext>
            </a:extLst>
          </p:cNvPr>
          <p:cNvSpPr>
            <a:spLocks noGrp="1"/>
          </p:cNvSpPr>
          <p:nvPr>
            <p:ph type="subTitle" idx="1"/>
          </p:nvPr>
        </p:nvSpPr>
        <p:spPr>
          <a:xfrm>
            <a:off x="832104" y="4709160"/>
            <a:ext cx="9832583" cy="630169"/>
          </a:xfrm>
        </p:spPr>
        <p:txBody>
          <a:bodyPr>
            <a:noAutofit/>
          </a:bodyPr>
          <a:lstStyle/>
          <a:p>
            <a:pPr algn="l">
              <a:lnSpc>
                <a:spcPct val="80000"/>
              </a:lnSpc>
            </a:pPr>
            <a:r>
              <a:rPr lang="en-US" sz="2800" dirty="0"/>
              <a:t>Qingda Hu*, </a:t>
            </a:r>
            <a:r>
              <a:rPr lang="en-US" sz="2800" b="1" u="sng" dirty="0"/>
              <a:t>Jinglei Ren</a:t>
            </a:r>
            <a:r>
              <a:rPr lang="en-US" sz="2800" dirty="0"/>
              <a:t>, Anirudh Badam, and Thomas Moscibroda</a:t>
            </a:r>
            <a:br>
              <a:rPr lang="en-US" sz="2800" dirty="0"/>
            </a:br>
            <a:r>
              <a:rPr lang="en-US" sz="2800" b="1" dirty="0"/>
              <a:t>Microsoft Research</a:t>
            </a:r>
            <a:r>
              <a:rPr lang="en-US" sz="2800" dirty="0"/>
              <a:t> *Tsinghua University</a:t>
            </a:r>
          </a:p>
        </p:txBody>
      </p:sp>
      <p:pic>
        <p:nvPicPr>
          <p:cNvPr id="1030" name="Picture 6" descr="ATC '17">
            <a:extLst>
              <a:ext uri="{FF2B5EF4-FFF2-40B4-BE49-F238E27FC236}">
                <a16:creationId xmlns:a16="http://schemas.microsoft.com/office/drawing/2014/main" id="{BA426ED7-43A2-41D2-B258-A9040DFE38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8083"/>
          <a:stretch/>
        </p:blipFill>
        <p:spPr bwMode="auto">
          <a:xfrm>
            <a:off x="832105" y="5676615"/>
            <a:ext cx="1307410" cy="10709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0/04/Microsoft_Research_Asia_logo.png">
            <a:extLst>
              <a:ext uri="{FF2B5EF4-FFF2-40B4-BE49-F238E27FC236}">
                <a16:creationId xmlns:a16="http://schemas.microsoft.com/office/drawing/2014/main" id="{B1364997-8238-4318-B067-0B72DF541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864" y="5688412"/>
            <a:ext cx="2252336" cy="1054585"/>
          </a:xfrm>
          <a:prstGeom prst="rect">
            <a:avLst/>
          </a:prstGeom>
          <a:noFill/>
          <a:effectLst>
            <a:glow rad="101600">
              <a:schemeClr val="tx2">
                <a:alpha val="60000"/>
              </a:schemeClr>
            </a:glow>
          </a:effectLst>
          <a:extLst>
            <a:ext uri="{909E8E84-426E-40DD-AFC4-6F175D3DCCD1}">
              <a14:hiddenFill xmlns:a14="http://schemas.microsoft.com/office/drawing/2010/main">
                <a:solidFill>
                  <a:srgbClr val="FFFFFF"/>
                </a:solidFill>
              </a14:hiddenFill>
            </a:ext>
          </a:extLst>
        </p:spPr>
      </p:pic>
      <p:pic>
        <p:nvPicPr>
          <p:cNvPr id="1034" name="Picture 10" descr="https://upload.wikimedia.org/wikipedia/en/thumb/e/ec/Tsinghua_University_Logo.svg/1200px-Tsinghua_University_Logo.svg.png">
            <a:extLst>
              <a:ext uri="{FF2B5EF4-FFF2-40B4-BE49-F238E27FC236}">
                <a16:creationId xmlns:a16="http://schemas.microsoft.com/office/drawing/2014/main" id="{1FD4F519-8352-4CEA-8245-7301480F15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0549" y="5676615"/>
            <a:ext cx="1077151" cy="1077151"/>
          </a:xfrm>
          <a:prstGeom prst="rect">
            <a:avLst/>
          </a:prstGeom>
          <a:noFill/>
          <a:effectLst>
            <a:glow rad="101600">
              <a:schemeClr val="tx2">
                <a:alpha val="6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974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7248B1E-207F-41E2-965C-384C99687223}"/>
              </a:ext>
            </a:extLst>
          </p:cNvPr>
          <p:cNvGrpSpPr/>
          <p:nvPr/>
        </p:nvGrpSpPr>
        <p:grpSpPr>
          <a:xfrm>
            <a:off x="1471749" y="2365929"/>
            <a:ext cx="9453284" cy="3031521"/>
            <a:chOff x="1471749" y="2365929"/>
            <a:chExt cx="8874034" cy="3031521"/>
          </a:xfrm>
        </p:grpSpPr>
        <p:sp>
          <p:nvSpPr>
            <p:cNvPr id="58" name="Rectangle 57">
              <a:extLst>
                <a:ext uri="{FF2B5EF4-FFF2-40B4-BE49-F238E27FC236}">
                  <a16:creationId xmlns:a16="http://schemas.microsoft.com/office/drawing/2014/main" id="{9B1F4908-9767-4B14-904C-8EA5ED67FBDE}"/>
                </a:ext>
              </a:extLst>
            </p:cNvPr>
            <p:cNvSpPr/>
            <p:nvPr/>
          </p:nvSpPr>
          <p:spPr>
            <a:xfrm>
              <a:off x="1471749" y="2392919"/>
              <a:ext cx="8874034" cy="3004531"/>
            </a:xfrm>
            <a:prstGeom prst="rect">
              <a:avLst/>
            </a:prstGeom>
            <a:solidFill>
              <a:schemeClr val="accent4">
                <a:lumMod val="20000"/>
                <a:lumOff val="8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026E5A71-B5CA-4794-A737-BDDE0A289B9C}"/>
                </a:ext>
              </a:extLst>
            </p:cNvPr>
            <p:cNvSpPr/>
            <p:nvPr/>
          </p:nvSpPr>
          <p:spPr>
            <a:xfrm>
              <a:off x="1496439" y="2365929"/>
              <a:ext cx="2570344" cy="461665"/>
            </a:xfrm>
            <a:prstGeom prst="rect">
              <a:avLst/>
            </a:prstGeom>
          </p:spPr>
          <p:txBody>
            <a:bodyPr wrap="none">
              <a:spAutoFit/>
            </a:bodyPr>
            <a:lstStyle/>
            <a:p>
              <a:r>
                <a:rPr lang="en-US" sz="2400" dirty="0"/>
                <a:t>Process (user space)</a:t>
              </a:r>
            </a:p>
          </p:txBody>
        </p:sp>
      </p:grpSp>
      <p:sp>
        <p:nvSpPr>
          <p:cNvPr id="2" name="Title 1">
            <a:extLst>
              <a:ext uri="{FF2B5EF4-FFF2-40B4-BE49-F238E27FC236}">
                <a16:creationId xmlns:a16="http://schemas.microsoft.com/office/drawing/2014/main" id="{E3EDCBDA-3689-4BA9-A7A9-F9643F230A45}"/>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88D81D7C-04F0-4DAD-AC06-988BCD075ECF}"/>
              </a:ext>
            </a:extLst>
          </p:cNvPr>
          <p:cNvSpPr>
            <a:spLocks noGrp="1"/>
          </p:cNvSpPr>
          <p:nvPr>
            <p:ph idx="1"/>
          </p:nvPr>
        </p:nvSpPr>
        <p:spPr/>
        <p:txBody>
          <a:bodyPr/>
          <a:lstStyle/>
          <a:p>
            <a:r>
              <a:rPr lang="en-US" dirty="0"/>
              <a:t>Library and architecture</a:t>
            </a:r>
          </a:p>
        </p:txBody>
      </p:sp>
      <p:sp>
        <p:nvSpPr>
          <p:cNvPr id="4" name="Slide Number Placeholder 3">
            <a:extLst>
              <a:ext uri="{FF2B5EF4-FFF2-40B4-BE49-F238E27FC236}">
                <a16:creationId xmlns:a16="http://schemas.microsoft.com/office/drawing/2014/main" id="{C8CBBCCF-01C9-4B15-B9B2-7F3236BEC017}"/>
              </a:ext>
            </a:extLst>
          </p:cNvPr>
          <p:cNvSpPr>
            <a:spLocks noGrp="1"/>
          </p:cNvSpPr>
          <p:nvPr>
            <p:ph type="sldNum" sz="quarter" idx="12"/>
          </p:nvPr>
        </p:nvSpPr>
        <p:spPr/>
        <p:txBody>
          <a:bodyPr/>
          <a:lstStyle/>
          <a:p>
            <a:fld id="{48F405BB-1941-4A6B-9D98-D01FE7BE1B79}" type="slidenum">
              <a:rPr lang="en-US" smtClean="0"/>
              <a:t>10</a:t>
            </a:fld>
            <a:endParaRPr lang="en-US"/>
          </a:p>
        </p:txBody>
      </p:sp>
      <p:graphicFrame>
        <p:nvGraphicFramePr>
          <p:cNvPr id="5" name="Table 4">
            <a:extLst>
              <a:ext uri="{FF2B5EF4-FFF2-40B4-BE49-F238E27FC236}">
                <a16:creationId xmlns:a16="http://schemas.microsoft.com/office/drawing/2014/main" id="{D5A1BDA9-A262-405C-A556-5330B4B1E3FB}"/>
              </a:ext>
            </a:extLst>
          </p:cNvPr>
          <p:cNvGraphicFramePr>
            <a:graphicFrameLocks noGrp="1"/>
          </p:cNvGraphicFramePr>
          <p:nvPr>
            <p:extLst>
              <p:ext uri="{D42A27DB-BD31-4B8C-83A1-F6EECF244321}">
                <p14:modId xmlns:p14="http://schemas.microsoft.com/office/powerpoint/2010/main" val="2371969753"/>
              </p:ext>
            </p:extLst>
          </p:nvPr>
        </p:nvGraphicFramePr>
        <p:xfrm>
          <a:off x="1854199" y="4519509"/>
          <a:ext cx="8553685" cy="457200"/>
        </p:xfrm>
        <a:graphic>
          <a:graphicData uri="http://schemas.openxmlformats.org/drawingml/2006/table">
            <a:tbl>
              <a:tblPr firstRow="1" bandRow="1">
                <a:tableStyleId>{5C22544A-7EE6-4342-B048-85BDC9FD1C3A}</a:tableStyleId>
              </a:tblPr>
              <a:tblGrid>
                <a:gridCol w="5747007">
                  <a:extLst>
                    <a:ext uri="{9D8B030D-6E8A-4147-A177-3AD203B41FA5}">
                      <a16:colId xmlns:a16="http://schemas.microsoft.com/office/drawing/2014/main" val="3972175463"/>
                    </a:ext>
                  </a:extLst>
                </a:gridCol>
                <a:gridCol w="2806678">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sp>
        <p:nvSpPr>
          <p:cNvPr id="6" name="TextBox 5">
            <a:extLst>
              <a:ext uri="{FF2B5EF4-FFF2-40B4-BE49-F238E27FC236}">
                <a16:creationId xmlns:a16="http://schemas.microsoft.com/office/drawing/2014/main" id="{95E48307-B14D-4A78-8AEB-16E77B385C01}"/>
              </a:ext>
            </a:extLst>
          </p:cNvPr>
          <p:cNvSpPr txBox="1"/>
          <p:nvPr/>
        </p:nvSpPr>
        <p:spPr>
          <a:xfrm>
            <a:off x="2966391" y="4952184"/>
            <a:ext cx="5561395" cy="461665"/>
          </a:xfrm>
          <a:prstGeom prst="rect">
            <a:avLst/>
          </a:prstGeom>
          <a:noFill/>
        </p:spPr>
        <p:txBody>
          <a:bodyPr wrap="none" rtlCol="0">
            <a:spAutoFit/>
          </a:bodyPr>
          <a:lstStyle/>
          <a:p>
            <a:pPr algn="ctr"/>
            <a:r>
              <a:rPr lang="en-US" sz="2400" i="1" dirty="0"/>
              <a:t>Memory management: An append-only log</a:t>
            </a:r>
          </a:p>
        </p:txBody>
      </p:sp>
      <p:graphicFrame>
        <p:nvGraphicFramePr>
          <p:cNvPr id="7" name="Table 6">
            <a:extLst>
              <a:ext uri="{FF2B5EF4-FFF2-40B4-BE49-F238E27FC236}">
                <a16:creationId xmlns:a16="http://schemas.microsoft.com/office/drawing/2014/main" id="{C3C069A0-5F1B-49C3-B054-E197B3EEFAEB}"/>
              </a:ext>
            </a:extLst>
          </p:cNvPr>
          <p:cNvGraphicFramePr>
            <a:graphicFrameLocks noGrp="1"/>
          </p:cNvGraphicFramePr>
          <p:nvPr>
            <p:extLst>
              <p:ext uri="{D42A27DB-BD31-4B8C-83A1-F6EECF244321}">
                <p14:modId xmlns:p14="http://schemas.microsoft.com/office/powerpoint/2010/main" val="3116771309"/>
              </p:ext>
            </p:extLst>
          </p:nvPr>
        </p:nvGraphicFramePr>
        <p:xfrm>
          <a:off x="6095999" y="2859060"/>
          <a:ext cx="3302000" cy="1188720"/>
        </p:xfrm>
        <a:graphic>
          <a:graphicData uri="http://schemas.openxmlformats.org/drawingml/2006/table">
            <a:tbl>
              <a:tblPr firstRow="1" bandRow="1">
                <a:tableStyleId>{5940675A-B579-460E-94D1-54222C63F5DA}</a:tableStyleId>
              </a:tblPr>
              <a:tblGrid>
                <a:gridCol w="1651000">
                  <a:extLst>
                    <a:ext uri="{9D8B030D-6E8A-4147-A177-3AD203B41FA5}">
                      <a16:colId xmlns:a16="http://schemas.microsoft.com/office/drawing/2014/main" val="1571480684"/>
                    </a:ext>
                  </a:extLst>
                </a:gridCol>
                <a:gridCol w="1651000">
                  <a:extLst>
                    <a:ext uri="{9D8B030D-6E8A-4147-A177-3AD203B41FA5}">
                      <a16:colId xmlns:a16="http://schemas.microsoft.com/office/drawing/2014/main" val="1312319860"/>
                    </a:ext>
                  </a:extLst>
                </a:gridCol>
              </a:tblGrid>
              <a:tr h="370840">
                <a:tc>
                  <a:txBody>
                    <a:bodyPr/>
                    <a:lstStyle/>
                    <a:p>
                      <a:pPr algn="ctr"/>
                      <a:r>
                        <a:rPr lang="en-US" sz="2000" dirty="0">
                          <a:latin typeface="+mn-lt"/>
                        </a:rPr>
                        <a:t>Home </a:t>
                      </a:r>
                      <a:r>
                        <a:rPr lang="en-US" sz="2000" dirty="0" err="1">
                          <a:latin typeface="+mn-lt"/>
                        </a:rPr>
                        <a:t>addr</a:t>
                      </a:r>
                      <a:r>
                        <a:rPr lang="en-US" sz="2000" dirty="0">
                          <a:latin typeface="+mn-lt"/>
                        </a:rPr>
                        <a:t>.</a:t>
                      </a:r>
                    </a:p>
                  </a:txBody>
                  <a:tcPr>
                    <a:solidFill>
                      <a:schemeClr val="bg1">
                        <a:lumMod val="85000"/>
                      </a:schemeClr>
                    </a:solidFill>
                  </a:tcPr>
                </a:tc>
                <a:tc>
                  <a:txBody>
                    <a:bodyPr/>
                    <a:lstStyle/>
                    <a:p>
                      <a:pPr algn="ctr"/>
                      <a:r>
                        <a:rPr lang="en-US" sz="2000" dirty="0">
                          <a:latin typeface="+mn-lt"/>
                        </a:rPr>
                        <a:t>Log </a:t>
                      </a:r>
                      <a:r>
                        <a:rPr lang="en-US" sz="2000" dirty="0" err="1">
                          <a:latin typeface="+mn-lt"/>
                        </a:rPr>
                        <a:t>addr</a:t>
                      </a:r>
                      <a:r>
                        <a:rPr lang="en-US" sz="2000" dirty="0">
                          <a:latin typeface="+mn-lt"/>
                        </a:rPr>
                        <a:t>.</a:t>
                      </a:r>
                    </a:p>
                  </a:txBody>
                  <a:tcPr>
                    <a:solidFill>
                      <a:schemeClr val="bg1">
                        <a:lumMod val="85000"/>
                      </a:schemeClr>
                    </a:solidFill>
                  </a:tcPr>
                </a:tc>
                <a:extLst>
                  <a:ext uri="{0D108BD9-81ED-4DB2-BD59-A6C34878D82A}">
                    <a16:rowId xmlns:a16="http://schemas.microsoft.com/office/drawing/2014/main" val="938983207"/>
                  </a:ext>
                </a:extLst>
              </a:tr>
              <a:tr h="370840">
                <a:tc>
                  <a:txBody>
                    <a:bodyPr/>
                    <a:lstStyle/>
                    <a:p>
                      <a:pPr algn="ctr"/>
                      <a:r>
                        <a:rPr lang="en-US" sz="2000" dirty="0">
                          <a:latin typeface="Consolas" panose="020B0609020204030204" pitchFamily="49" charset="0"/>
                        </a:rPr>
                        <a:t>&amp;a</a:t>
                      </a:r>
                    </a:p>
                  </a:txBody>
                  <a:tcPr/>
                </a:tc>
                <a:tc>
                  <a:txBody>
                    <a:bodyPr/>
                    <a:lstStyle/>
                    <a:p>
                      <a:pPr algn="ctr"/>
                      <a:endParaRPr lang="en-US" sz="2000" dirty="0">
                        <a:latin typeface="Consolas" panose="020B0609020204030204" pitchFamily="49" charset="0"/>
                      </a:endParaRPr>
                    </a:p>
                  </a:txBody>
                  <a:tcPr/>
                </a:tc>
                <a:extLst>
                  <a:ext uri="{0D108BD9-81ED-4DB2-BD59-A6C34878D82A}">
                    <a16:rowId xmlns:a16="http://schemas.microsoft.com/office/drawing/2014/main" val="340863959"/>
                  </a:ext>
                </a:extLst>
              </a:tr>
              <a:tr h="370840">
                <a:tc>
                  <a:txBody>
                    <a:bodyPr/>
                    <a:lstStyle/>
                    <a:p>
                      <a:pPr algn="ctr"/>
                      <a:r>
                        <a:rPr lang="en-US" sz="2000" dirty="0">
                          <a:latin typeface="Consolas" panose="020B0609020204030204" pitchFamily="49" charset="0"/>
                        </a:rPr>
                        <a:t>&amp;b</a:t>
                      </a:r>
                    </a:p>
                  </a:txBody>
                  <a:tcPr/>
                </a:tc>
                <a:tc>
                  <a:txBody>
                    <a:bodyPr/>
                    <a:lstStyle/>
                    <a:p>
                      <a:pPr algn="ctr"/>
                      <a:r>
                        <a:rPr lang="en-US" sz="2000" dirty="0">
                          <a:latin typeface="Consolas" panose="020B0609020204030204" pitchFamily="49" charset="0"/>
                        </a:rPr>
                        <a:t>…</a:t>
                      </a:r>
                    </a:p>
                  </a:txBody>
                  <a:tcPr/>
                </a:tc>
                <a:extLst>
                  <a:ext uri="{0D108BD9-81ED-4DB2-BD59-A6C34878D82A}">
                    <a16:rowId xmlns:a16="http://schemas.microsoft.com/office/drawing/2014/main" val="2453724982"/>
                  </a:ext>
                </a:extLst>
              </a:tr>
            </a:tbl>
          </a:graphicData>
        </a:graphic>
      </p:graphicFrame>
      <p:sp>
        <p:nvSpPr>
          <p:cNvPr id="8" name="TextBox 7">
            <a:extLst>
              <a:ext uri="{FF2B5EF4-FFF2-40B4-BE49-F238E27FC236}">
                <a16:creationId xmlns:a16="http://schemas.microsoft.com/office/drawing/2014/main" id="{DF3A3B3C-3DE5-433E-9C54-2E283A6E41D5}"/>
              </a:ext>
            </a:extLst>
          </p:cNvPr>
          <p:cNvSpPr txBox="1"/>
          <p:nvPr/>
        </p:nvSpPr>
        <p:spPr>
          <a:xfrm>
            <a:off x="6048073" y="2392919"/>
            <a:ext cx="3397853" cy="461665"/>
          </a:xfrm>
          <a:prstGeom prst="rect">
            <a:avLst/>
          </a:prstGeom>
          <a:noFill/>
        </p:spPr>
        <p:txBody>
          <a:bodyPr wrap="none" rtlCol="0">
            <a:spAutoFit/>
          </a:bodyPr>
          <a:lstStyle/>
          <a:p>
            <a:pPr algn="ctr"/>
            <a:r>
              <a:rPr lang="en-US" sz="2400" dirty="0"/>
              <a:t>Address mapping (</a:t>
            </a:r>
            <a:r>
              <a:rPr lang="en-US" sz="2400" i="1" dirty="0"/>
              <a:t>DRAM</a:t>
            </a:r>
            <a:r>
              <a:rPr lang="en-US" sz="2400" dirty="0"/>
              <a:t>)</a:t>
            </a:r>
          </a:p>
        </p:txBody>
      </p:sp>
      <p:sp>
        <p:nvSpPr>
          <p:cNvPr id="9" name="TextBox 8">
            <a:extLst>
              <a:ext uri="{FF2B5EF4-FFF2-40B4-BE49-F238E27FC236}">
                <a16:creationId xmlns:a16="http://schemas.microsoft.com/office/drawing/2014/main" id="{158815DC-8B96-4DEB-9D32-C121705A22A4}"/>
              </a:ext>
            </a:extLst>
          </p:cNvPr>
          <p:cNvSpPr txBox="1"/>
          <p:nvPr/>
        </p:nvSpPr>
        <p:spPr>
          <a:xfrm>
            <a:off x="2516856" y="3329465"/>
            <a:ext cx="402336"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cxnSp>
        <p:nvCxnSpPr>
          <p:cNvPr id="11" name="Straight Arrow Connector 10">
            <a:extLst>
              <a:ext uri="{FF2B5EF4-FFF2-40B4-BE49-F238E27FC236}">
                <a16:creationId xmlns:a16="http://schemas.microsoft.com/office/drawing/2014/main" id="{70450FD5-FF73-4B82-870F-36D6465856AC}"/>
              </a:ext>
            </a:extLst>
          </p:cNvPr>
          <p:cNvCxnSpPr>
            <a:cxnSpLocks/>
            <a:stCxn id="9" idx="3"/>
          </p:cNvCxnSpPr>
          <p:nvPr/>
        </p:nvCxnSpPr>
        <p:spPr>
          <a:xfrm flipV="1">
            <a:off x="2919192" y="3530633"/>
            <a:ext cx="3699972" cy="2966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F6538D6-6F76-498F-B70B-AC49EEC7ACF1}"/>
              </a:ext>
            </a:extLst>
          </p:cNvPr>
          <p:cNvSpPr txBox="1"/>
          <p:nvPr/>
        </p:nvSpPr>
        <p:spPr>
          <a:xfrm>
            <a:off x="3050092" y="3110562"/>
            <a:ext cx="2393604" cy="461665"/>
          </a:xfrm>
          <a:prstGeom prst="rect">
            <a:avLst/>
          </a:prstGeom>
          <a:noFill/>
        </p:spPr>
        <p:txBody>
          <a:bodyPr wrap="none" rtlCol="0">
            <a:spAutoFit/>
          </a:bodyPr>
          <a:lstStyle/>
          <a:p>
            <a:pPr algn="ctr"/>
            <a:r>
              <a:rPr lang="en-US" sz="2400" dirty="0">
                <a:latin typeface="Consolas" panose="020B0609020204030204" pitchFamily="49" charset="0"/>
              </a:rPr>
              <a:t>translate(&amp;a)</a:t>
            </a:r>
          </a:p>
        </p:txBody>
      </p:sp>
      <p:cxnSp>
        <p:nvCxnSpPr>
          <p:cNvPr id="23" name="Connector: Curved 22">
            <a:extLst>
              <a:ext uri="{FF2B5EF4-FFF2-40B4-BE49-F238E27FC236}">
                <a16:creationId xmlns:a16="http://schemas.microsoft.com/office/drawing/2014/main" id="{58D41D6A-C1F3-407C-9775-1CA449810FBF}"/>
              </a:ext>
            </a:extLst>
          </p:cNvPr>
          <p:cNvCxnSpPr>
            <a:cxnSpLocks/>
          </p:cNvCxnSpPr>
          <p:nvPr/>
        </p:nvCxnSpPr>
        <p:spPr>
          <a:xfrm rot="5400000">
            <a:off x="7588746" y="3494881"/>
            <a:ext cx="1036559" cy="1007155"/>
          </a:xfrm>
          <a:prstGeom prst="curvedConnector3">
            <a:avLst>
              <a:gd name="adj1" fmla="val 50000"/>
            </a:avLst>
          </a:prstGeom>
          <a:ln w="28575">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49" name="Table 48">
            <a:extLst>
              <a:ext uri="{FF2B5EF4-FFF2-40B4-BE49-F238E27FC236}">
                <a16:creationId xmlns:a16="http://schemas.microsoft.com/office/drawing/2014/main" id="{42339159-C30C-4691-B4F2-ADFA2A6559B9}"/>
              </a:ext>
            </a:extLst>
          </p:cNvPr>
          <p:cNvGraphicFramePr>
            <a:graphicFrameLocks noGrp="1"/>
          </p:cNvGraphicFramePr>
          <p:nvPr>
            <p:extLst>
              <p:ext uri="{D42A27DB-BD31-4B8C-83A1-F6EECF244321}">
                <p14:modId xmlns:p14="http://schemas.microsoft.com/office/powerpoint/2010/main" val="3530185853"/>
              </p:ext>
            </p:extLst>
          </p:nvPr>
        </p:nvGraphicFramePr>
        <p:xfrm>
          <a:off x="1854201" y="5797006"/>
          <a:ext cx="6756400" cy="457200"/>
        </p:xfrm>
        <a:graphic>
          <a:graphicData uri="http://schemas.openxmlformats.org/drawingml/2006/table">
            <a:tbl>
              <a:tblPr firstRow="1" bandRow="1">
                <a:tableStyleId>{5C22544A-7EE6-4342-B048-85BDC9FD1C3A}</a:tableStyleId>
              </a:tblPr>
              <a:tblGrid>
                <a:gridCol w="2630713">
                  <a:extLst>
                    <a:ext uri="{9D8B030D-6E8A-4147-A177-3AD203B41FA5}">
                      <a16:colId xmlns:a16="http://schemas.microsoft.com/office/drawing/2014/main" val="2487541502"/>
                    </a:ext>
                  </a:extLst>
                </a:gridCol>
                <a:gridCol w="1976846">
                  <a:extLst>
                    <a:ext uri="{9D8B030D-6E8A-4147-A177-3AD203B41FA5}">
                      <a16:colId xmlns:a16="http://schemas.microsoft.com/office/drawing/2014/main" val="3458302251"/>
                    </a:ext>
                  </a:extLst>
                </a:gridCol>
                <a:gridCol w="2148841">
                  <a:extLst>
                    <a:ext uri="{9D8B030D-6E8A-4147-A177-3AD203B41FA5}">
                      <a16:colId xmlns:a16="http://schemas.microsoft.com/office/drawing/2014/main" val="2461881670"/>
                    </a:ext>
                  </a:extLst>
                </a:gridCol>
              </a:tblGrid>
              <a:tr h="370840">
                <a:tc>
                  <a:txBody>
                    <a:bodyPr/>
                    <a:lstStyle/>
                    <a:p>
                      <a:endParaRPr lang="en-US" sz="2400" dirty="0"/>
                    </a:p>
                  </a:txBody>
                  <a:tcPr/>
                </a:tc>
                <a:tc>
                  <a:txBody>
                    <a:bodyPr/>
                    <a:lstStyle/>
                    <a:p>
                      <a:pPr algn="ctr"/>
                      <a:r>
                        <a:rPr lang="en-US" sz="2400" b="0" dirty="0"/>
                        <a:t>Application X</a:t>
                      </a:r>
                    </a:p>
                  </a:txBody>
                  <a:tcPr>
                    <a:solidFill>
                      <a:srgbClr val="00B050"/>
                    </a:solidFill>
                  </a:tcPr>
                </a:tc>
                <a:tc>
                  <a:txBody>
                    <a:bodyPr/>
                    <a:lstStyle/>
                    <a:p>
                      <a:endParaRPr lang="en-US" dirty="0"/>
                    </a:p>
                  </a:txBody>
                  <a:tcPr/>
                </a:tc>
                <a:extLst>
                  <a:ext uri="{0D108BD9-81ED-4DB2-BD59-A6C34878D82A}">
                    <a16:rowId xmlns:a16="http://schemas.microsoft.com/office/drawing/2014/main" val="146135177"/>
                  </a:ext>
                </a:extLst>
              </a:tr>
            </a:tbl>
          </a:graphicData>
        </a:graphic>
      </p:graphicFrame>
      <p:sp>
        <p:nvSpPr>
          <p:cNvPr id="50" name="TextBox 49">
            <a:extLst>
              <a:ext uri="{FF2B5EF4-FFF2-40B4-BE49-F238E27FC236}">
                <a16:creationId xmlns:a16="http://schemas.microsoft.com/office/drawing/2014/main" id="{0C156CB1-8A51-4AB1-9AA6-7564BE40F097}"/>
              </a:ext>
            </a:extLst>
          </p:cNvPr>
          <p:cNvSpPr txBox="1"/>
          <p:nvPr/>
        </p:nvSpPr>
        <p:spPr>
          <a:xfrm>
            <a:off x="8709855" y="5770653"/>
            <a:ext cx="1698029" cy="461665"/>
          </a:xfrm>
          <a:prstGeom prst="rect">
            <a:avLst/>
          </a:prstGeom>
          <a:noFill/>
        </p:spPr>
        <p:txBody>
          <a:bodyPr wrap="none" rtlCol="0">
            <a:spAutoFit/>
          </a:bodyPr>
          <a:lstStyle/>
          <a:p>
            <a:pPr algn="ctr"/>
            <a:r>
              <a:rPr lang="en-US" sz="2400" dirty="0"/>
              <a:t>NVM device</a:t>
            </a:r>
          </a:p>
        </p:txBody>
      </p:sp>
      <p:cxnSp>
        <p:nvCxnSpPr>
          <p:cNvPr id="52" name="Straight Connector 51">
            <a:extLst>
              <a:ext uri="{FF2B5EF4-FFF2-40B4-BE49-F238E27FC236}">
                <a16:creationId xmlns:a16="http://schemas.microsoft.com/office/drawing/2014/main" id="{452A3A8E-3BD0-4805-BDF5-2D21BCAEC923}"/>
              </a:ext>
            </a:extLst>
          </p:cNvPr>
          <p:cNvCxnSpPr>
            <a:cxnSpLocks/>
          </p:cNvCxnSpPr>
          <p:nvPr/>
        </p:nvCxnSpPr>
        <p:spPr>
          <a:xfrm>
            <a:off x="1854198" y="4969417"/>
            <a:ext cx="2655588" cy="810186"/>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EFE9CA8B-0F57-4BDB-99B3-98EE11793901}"/>
              </a:ext>
            </a:extLst>
          </p:cNvPr>
          <p:cNvCxnSpPr>
            <a:cxnSpLocks/>
          </p:cNvCxnSpPr>
          <p:nvPr/>
        </p:nvCxnSpPr>
        <p:spPr>
          <a:xfrm flipH="1">
            <a:off x="6453052" y="4969417"/>
            <a:ext cx="3954832" cy="801236"/>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sp>
        <p:nvSpPr>
          <p:cNvPr id="57" name="TextBox 56">
            <a:extLst>
              <a:ext uri="{FF2B5EF4-FFF2-40B4-BE49-F238E27FC236}">
                <a16:creationId xmlns:a16="http://schemas.microsoft.com/office/drawing/2014/main" id="{8520B2E9-33A8-4E75-8233-FFC674917EAF}"/>
              </a:ext>
            </a:extLst>
          </p:cNvPr>
          <p:cNvSpPr txBox="1"/>
          <p:nvPr/>
        </p:nvSpPr>
        <p:spPr>
          <a:xfrm>
            <a:off x="4958090" y="5349336"/>
            <a:ext cx="1204177" cy="461665"/>
          </a:xfrm>
          <a:prstGeom prst="rect">
            <a:avLst/>
          </a:prstGeom>
          <a:noFill/>
        </p:spPr>
        <p:txBody>
          <a:bodyPr wrap="none" rtlCol="0">
            <a:spAutoFit/>
          </a:bodyPr>
          <a:lstStyle/>
          <a:p>
            <a:pPr algn="ctr"/>
            <a:r>
              <a:rPr lang="en-US" sz="2400" dirty="0" err="1">
                <a:latin typeface="Consolas" panose="020B0609020204030204" pitchFamily="49" charset="0"/>
              </a:rPr>
              <a:t>mmap</a:t>
            </a:r>
            <a:r>
              <a:rPr lang="en-US" sz="2400" dirty="0">
                <a:latin typeface="Consolas" panose="020B0609020204030204" pitchFamily="49" charset="0"/>
              </a:rPr>
              <a:t>()</a:t>
            </a:r>
          </a:p>
        </p:txBody>
      </p:sp>
      <p:sp>
        <p:nvSpPr>
          <p:cNvPr id="12" name="Rectangle 11">
            <a:extLst>
              <a:ext uri="{FF2B5EF4-FFF2-40B4-BE49-F238E27FC236}">
                <a16:creationId xmlns:a16="http://schemas.microsoft.com/office/drawing/2014/main" id="{93EBDB81-172A-47CD-BD75-89EA69DA5CE4}"/>
              </a:ext>
            </a:extLst>
          </p:cNvPr>
          <p:cNvSpPr/>
          <p:nvPr/>
        </p:nvSpPr>
        <p:spPr>
          <a:xfrm>
            <a:off x="1995610" y="2818328"/>
            <a:ext cx="1621213" cy="461665"/>
          </a:xfrm>
          <a:prstGeom prst="rect">
            <a:avLst/>
          </a:prstGeom>
        </p:spPr>
        <p:txBody>
          <a:bodyPr wrap="none">
            <a:spAutoFit/>
          </a:bodyPr>
          <a:lstStyle/>
          <a:p>
            <a:r>
              <a:rPr lang="en-US" sz="2400" dirty="0"/>
              <a:t>Transaction</a:t>
            </a:r>
          </a:p>
        </p:txBody>
      </p:sp>
      <p:sp>
        <p:nvSpPr>
          <p:cNvPr id="16" name="Rectangle 15">
            <a:extLst>
              <a:ext uri="{FF2B5EF4-FFF2-40B4-BE49-F238E27FC236}">
                <a16:creationId xmlns:a16="http://schemas.microsoft.com/office/drawing/2014/main" id="{B3E1E3A2-8090-4AD6-B37D-CFD891B9238E}"/>
              </a:ext>
            </a:extLst>
          </p:cNvPr>
          <p:cNvSpPr/>
          <p:nvPr/>
        </p:nvSpPr>
        <p:spPr>
          <a:xfrm>
            <a:off x="1995610" y="2827594"/>
            <a:ext cx="3470318" cy="1039015"/>
          </a:xfrm>
          <a:prstGeom prst="rect">
            <a:avLst/>
          </a:prstGeom>
          <a:noFill/>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2400"/>
          </a:p>
        </p:txBody>
      </p:sp>
      <p:graphicFrame>
        <p:nvGraphicFramePr>
          <p:cNvPr id="38" name="Table 37">
            <a:extLst>
              <a:ext uri="{FF2B5EF4-FFF2-40B4-BE49-F238E27FC236}">
                <a16:creationId xmlns:a16="http://schemas.microsoft.com/office/drawing/2014/main" id="{57C4CA2E-7220-4004-A135-8D4240D8E672}"/>
              </a:ext>
            </a:extLst>
          </p:cNvPr>
          <p:cNvGraphicFramePr>
            <a:graphicFrameLocks noGrp="1"/>
          </p:cNvGraphicFramePr>
          <p:nvPr>
            <p:extLst>
              <p:ext uri="{D42A27DB-BD31-4B8C-83A1-F6EECF244321}">
                <p14:modId xmlns:p14="http://schemas.microsoft.com/office/powerpoint/2010/main" val="448083856"/>
              </p:ext>
            </p:extLst>
          </p:nvPr>
        </p:nvGraphicFramePr>
        <p:xfrm>
          <a:off x="5482900" y="4521504"/>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39" name="Table 38">
            <a:extLst>
              <a:ext uri="{FF2B5EF4-FFF2-40B4-BE49-F238E27FC236}">
                <a16:creationId xmlns:a16="http://schemas.microsoft.com/office/drawing/2014/main" id="{FA6D7DB0-A26B-4447-B5A4-BF914170A3DD}"/>
              </a:ext>
            </a:extLst>
          </p:cNvPr>
          <p:cNvGraphicFramePr>
            <a:graphicFrameLocks noGrp="1"/>
          </p:cNvGraphicFramePr>
          <p:nvPr>
            <p:extLst>
              <p:ext uri="{D42A27DB-BD31-4B8C-83A1-F6EECF244321}">
                <p14:modId xmlns:p14="http://schemas.microsoft.com/office/powerpoint/2010/main" val="170712646"/>
              </p:ext>
            </p:extLst>
          </p:nvPr>
        </p:nvGraphicFramePr>
        <p:xfrm>
          <a:off x="7603447" y="4516738"/>
          <a:ext cx="423336" cy="457200"/>
        </p:xfrm>
        <a:graphic>
          <a:graphicData uri="http://schemas.openxmlformats.org/drawingml/2006/table">
            <a:tbl>
              <a:tblPr firstRow="1" bandRow="1">
                <a:tableStyleId>{5C22544A-7EE6-4342-B048-85BDC9FD1C3A}</a:tableStyleId>
              </a:tblPr>
              <a:tblGrid>
                <a:gridCol w="423336">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spTree>
    <p:extLst>
      <p:ext uri="{BB962C8B-B14F-4D97-AF65-F5344CB8AC3E}">
        <p14:creationId xmlns:p14="http://schemas.microsoft.com/office/powerpoint/2010/main" val="375239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50" grpId="0"/>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72C-A26B-4226-A7D5-3F095452B2DD}"/>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B0228AF6-B552-4D07-84E3-935DEE0F1021}"/>
              </a:ext>
            </a:extLst>
          </p:cNvPr>
          <p:cNvSpPr>
            <a:spLocks noGrp="1"/>
          </p:cNvSpPr>
          <p:nvPr>
            <p:ph idx="1"/>
          </p:nvPr>
        </p:nvSpPr>
        <p:spPr/>
        <p:txBody>
          <a:bodyPr/>
          <a:lstStyle/>
          <a:p>
            <a:r>
              <a:rPr lang="en-US" dirty="0"/>
              <a:t>Low fragmentation</a:t>
            </a:r>
          </a:p>
          <a:p>
            <a:pPr lvl="1"/>
            <a:r>
              <a:rPr lang="en-US" dirty="0"/>
              <a:t>For internal fragmentation:</a:t>
            </a:r>
            <a:r>
              <a:rPr lang="zh-CN" altLang="en-US" dirty="0"/>
              <a:t> </a:t>
            </a:r>
            <a:r>
              <a:rPr lang="en-US" altLang="zh-CN" i="1" dirty="0"/>
              <a:t>Compact</a:t>
            </a:r>
            <a:r>
              <a:rPr lang="zh-CN" altLang="en-US" i="1" dirty="0"/>
              <a:t> </a:t>
            </a:r>
            <a:r>
              <a:rPr lang="en-US" altLang="zh-CN" i="1" dirty="0"/>
              <a:t>append</a:t>
            </a:r>
          </a:p>
          <a:p>
            <a:pPr lvl="1"/>
            <a:endParaRPr lang="en-US" altLang="zh-CN" dirty="0"/>
          </a:p>
          <a:p>
            <a:pPr lvl="1"/>
            <a:endParaRPr lang="en-US" altLang="zh-CN" dirty="0"/>
          </a:p>
          <a:p>
            <a:pPr lvl="1"/>
            <a:endParaRPr lang="en-US" dirty="0"/>
          </a:p>
          <a:p>
            <a:pPr lvl="2"/>
            <a:endParaRPr lang="en-US" dirty="0"/>
          </a:p>
          <a:p>
            <a:pPr lvl="1"/>
            <a:r>
              <a:rPr lang="en-US" dirty="0"/>
              <a:t>For external fragmentation: </a:t>
            </a:r>
            <a:r>
              <a:rPr lang="en-US" i="1" dirty="0"/>
              <a:t>Log cleaning</a:t>
            </a:r>
          </a:p>
        </p:txBody>
      </p:sp>
      <p:sp>
        <p:nvSpPr>
          <p:cNvPr id="4" name="Slide Number Placeholder 3">
            <a:extLst>
              <a:ext uri="{FF2B5EF4-FFF2-40B4-BE49-F238E27FC236}">
                <a16:creationId xmlns:a16="http://schemas.microsoft.com/office/drawing/2014/main" id="{D99BBA96-FF56-409C-88FE-4C945E2C35ED}"/>
              </a:ext>
            </a:extLst>
          </p:cNvPr>
          <p:cNvSpPr>
            <a:spLocks noGrp="1"/>
          </p:cNvSpPr>
          <p:nvPr>
            <p:ph type="sldNum" sz="quarter" idx="12"/>
          </p:nvPr>
        </p:nvSpPr>
        <p:spPr/>
        <p:txBody>
          <a:bodyPr/>
          <a:lstStyle/>
          <a:p>
            <a:fld id="{48F405BB-1941-4A6B-9D98-D01FE7BE1B79}" type="slidenum">
              <a:rPr lang="en-US" smtClean="0"/>
              <a:t>11</a:t>
            </a:fld>
            <a:endParaRPr lang="en-US"/>
          </a:p>
        </p:txBody>
      </p:sp>
      <p:graphicFrame>
        <p:nvGraphicFramePr>
          <p:cNvPr id="23" name="Table 22">
            <a:extLst>
              <a:ext uri="{FF2B5EF4-FFF2-40B4-BE49-F238E27FC236}">
                <a16:creationId xmlns:a16="http://schemas.microsoft.com/office/drawing/2014/main" id="{4A8ABEFB-DDDB-431F-846F-6CBFB005C70A}"/>
              </a:ext>
            </a:extLst>
          </p:cNvPr>
          <p:cNvGraphicFramePr>
            <a:graphicFrameLocks noGrp="1"/>
          </p:cNvGraphicFramePr>
          <p:nvPr>
            <p:extLst>
              <p:ext uri="{D42A27DB-BD31-4B8C-83A1-F6EECF244321}">
                <p14:modId xmlns:p14="http://schemas.microsoft.com/office/powerpoint/2010/main" val="2586007753"/>
              </p:ext>
            </p:extLst>
          </p:nvPr>
        </p:nvGraphicFramePr>
        <p:xfrm>
          <a:off x="1625600" y="2863249"/>
          <a:ext cx="8128000" cy="457200"/>
        </p:xfrm>
        <a:graphic>
          <a:graphicData uri="http://schemas.openxmlformats.org/drawingml/2006/table">
            <a:tbl>
              <a:tblPr firstRow="1" bandRow="1">
                <a:tableStyleId>{5C22544A-7EE6-4342-B048-85BDC9FD1C3A}</a:tableStyleId>
              </a:tblPr>
              <a:tblGrid>
                <a:gridCol w="4070350">
                  <a:extLst>
                    <a:ext uri="{9D8B030D-6E8A-4147-A177-3AD203B41FA5}">
                      <a16:colId xmlns:a16="http://schemas.microsoft.com/office/drawing/2014/main" val="3972175463"/>
                    </a:ext>
                  </a:extLst>
                </a:gridCol>
                <a:gridCol w="4057650">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sp>
        <p:nvSpPr>
          <p:cNvPr id="26" name="Isosceles Triangle 25">
            <a:extLst>
              <a:ext uri="{FF2B5EF4-FFF2-40B4-BE49-F238E27FC236}">
                <a16:creationId xmlns:a16="http://schemas.microsoft.com/office/drawing/2014/main" id="{4199C238-CA0E-47B9-8379-AA91E8350AB7}"/>
              </a:ext>
            </a:extLst>
          </p:cNvPr>
          <p:cNvSpPr/>
          <p:nvPr/>
        </p:nvSpPr>
        <p:spPr>
          <a:xfrm>
            <a:off x="5503068" y="3327227"/>
            <a:ext cx="373063" cy="461665"/>
          </a:xfrm>
          <a:prstGeom prst="triangle">
            <a:avLst/>
          </a:prstGeom>
          <a:ln w="1905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accent6"/>
              </a:solidFill>
            </a:endParaRPr>
          </a:p>
        </p:txBody>
      </p:sp>
      <p:sp>
        <p:nvSpPr>
          <p:cNvPr id="25" name="TextBox 24">
            <a:extLst>
              <a:ext uri="{FF2B5EF4-FFF2-40B4-BE49-F238E27FC236}">
                <a16:creationId xmlns:a16="http://schemas.microsoft.com/office/drawing/2014/main" id="{8AA4A5E3-EEE4-4128-AEAE-6249A3E8C642}"/>
              </a:ext>
            </a:extLst>
          </p:cNvPr>
          <p:cNvSpPr txBox="1"/>
          <p:nvPr/>
        </p:nvSpPr>
        <p:spPr>
          <a:xfrm>
            <a:off x="3970025" y="3516613"/>
            <a:ext cx="3439148" cy="461665"/>
          </a:xfrm>
          <a:prstGeom prst="rect">
            <a:avLst/>
          </a:prstGeom>
          <a:solidFill>
            <a:schemeClr val="bg1"/>
          </a:solidFill>
        </p:spPr>
        <p:txBody>
          <a:bodyPr wrap="none" rtlCol="0">
            <a:spAutoFit/>
          </a:bodyPr>
          <a:lstStyle/>
          <a:p>
            <a:pPr algn="ctr"/>
            <a:r>
              <a:rPr lang="en-US" sz="2400" i="1" dirty="0">
                <a:solidFill>
                  <a:schemeClr val="accent6"/>
                </a:solidFill>
              </a:rPr>
              <a:t>No internal fragmentation</a:t>
            </a:r>
          </a:p>
        </p:txBody>
      </p:sp>
      <p:graphicFrame>
        <p:nvGraphicFramePr>
          <p:cNvPr id="27" name="Table 26">
            <a:extLst>
              <a:ext uri="{FF2B5EF4-FFF2-40B4-BE49-F238E27FC236}">
                <a16:creationId xmlns:a16="http://schemas.microsoft.com/office/drawing/2014/main" id="{F1AADBEF-AFB0-4F0D-94E2-7BC302A27994}"/>
              </a:ext>
            </a:extLst>
          </p:cNvPr>
          <p:cNvGraphicFramePr>
            <a:graphicFrameLocks noGrp="1"/>
          </p:cNvGraphicFramePr>
          <p:nvPr>
            <p:extLst>
              <p:ext uri="{D42A27DB-BD31-4B8C-83A1-F6EECF244321}">
                <p14:modId xmlns:p14="http://schemas.microsoft.com/office/powerpoint/2010/main" val="172086004"/>
              </p:ext>
            </p:extLst>
          </p:nvPr>
        </p:nvGraphicFramePr>
        <p:xfrm>
          <a:off x="1625599" y="4782315"/>
          <a:ext cx="8128000" cy="457200"/>
        </p:xfrm>
        <a:graphic>
          <a:graphicData uri="http://schemas.openxmlformats.org/drawingml/2006/table">
            <a:tbl>
              <a:tblPr firstRow="1" bandRow="1">
                <a:tableStyleId>{5C22544A-7EE6-4342-B048-85BDC9FD1C3A}</a:tableStyleId>
              </a:tblPr>
              <a:tblGrid>
                <a:gridCol w="5089526">
                  <a:extLst>
                    <a:ext uri="{9D8B030D-6E8A-4147-A177-3AD203B41FA5}">
                      <a16:colId xmlns:a16="http://schemas.microsoft.com/office/drawing/2014/main" val="3972175463"/>
                    </a:ext>
                  </a:extLst>
                </a:gridCol>
                <a:gridCol w="3038474">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6" name="Table 15">
            <a:extLst>
              <a:ext uri="{FF2B5EF4-FFF2-40B4-BE49-F238E27FC236}">
                <a16:creationId xmlns:a16="http://schemas.microsoft.com/office/drawing/2014/main" id="{A7C53325-E692-40EB-8239-57245AB0DA87}"/>
              </a:ext>
            </a:extLst>
          </p:cNvPr>
          <p:cNvGraphicFramePr>
            <a:graphicFrameLocks noGrp="1"/>
          </p:cNvGraphicFramePr>
          <p:nvPr>
            <p:extLst>
              <p:ext uri="{D42A27DB-BD31-4B8C-83A1-F6EECF244321}">
                <p14:modId xmlns:p14="http://schemas.microsoft.com/office/powerpoint/2010/main" val="3131242503"/>
              </p:ext>
            </p:extLst>
          </p:nvPr>
        </p:nvGraphicFramePr>
        <p:xfrm>
          <a:off x="5697805" y="2863249"/>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graphicFrame>
        <p:nvGraphicFramePr>
          <p:cNvPr id="17" name="Table 16">
            <a:extLst>
              <a:ext uri="{FF2B5EF4-FFF2-40B4-BE49-F238E27FC236}">
                <a16:creationId xmlns:a16="http://schemas.microsoft.com/office/drawing/2014/main" id="{DAA0355B-7CFF-4B3B-B809-5BB6FC20DA50}"/>
              </a:ext>
            </a:extLst>
          </p:cNvPr>
          <p:cNvGraphicFramePr>
            <a:graphicFrameLocks noGrp="1"/>
          </p:cNvGraphicFramePr>
          <p:nvPr>
            <p:extLst>
              <p:ext uri="{D42A27DB-BD31-4B8C-83A1-F6EECF244321}">
                <p14:modId xmlns:p14="http://schemas.microsoft.com/office/powerpoint/2010/main" val="3153525871"/>
              </p:ext>
            </p:extLst>
          </p:nvPr>
        </p:nvGraphicFramePr>
        <p:xfrm>
          <a:off x="5681840" y="4782315"/>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173454165"/>
                  </a:ext>
                </a:extLst>
              </a:tr>
            </a:tbl>
          </a:graphicData>
        </a:graphic>
      </p:graphicFrame>
      <p:graphicFrame>
        <p:nvGraphicFramePr>
          <p:cNvPr id="18" name="Table 17">
            <a:extLst>
              <a:ext uri="{FF2B5EF4-FFF2-40B4-BE49-F238E27FC236}">
                <a16:creationId xmlns:a16="http://schemas.microsoft.com/office/drawing/2014/main" id="{ED318B57-85BB-4296-B4B4-BADA671C760D}"/>
              </a:ext>
            </a:extLst>
          </p:cNvPr>
          <p:cNvGraphicFramePr>
            <a:graphicFrameLocks noGrp="1"/>
          </p:cNvGraphicFramePr>
          <p:nvPr>
            <p:extLst>
              <p:ext uri="{D42A27DB-BD31-4B8C-83A1-F6EECF244321}">
                <p14:modId xmlns:p14="http://schemas.microsoft.com/office/powerpoint/2010/main" val="1214077869"/>
              </p:ext>
            </p:extLst>
          </p:nvPr>
        </p:nvGraphicFramePr>
        <p:xfrm>
          <a:off x="6717175" y="4782315"/>
          <a:ext cx="447900" cy="457200"/>
        </p:xfrm>
        <a:graphic>
          <a:graphicData uri="http://schemas.openxmlformats.org/drawingml/2006/table">
            <a:tbl>
              <a:tblPr firstRow="1" bandRow="1">
                <a:tableStyleId>{5C22544A-7EE6-4342-B048-85BDC9FD1C3A}</a:tableStyleId>
              </a:tblPr>
              <a:tblGrid>
                <a:gridCol w="447900">
                  <a:extLst>
                    <a:ext uri="{9D8B030D-6E8A-4147-A177-3AD203B41FA5}">
                      <a16:colId xmlns:a16="http://schemas.microsoft.com/office/drawing/2014/main" val="2824737093"/>
                    </a:ext>
                  </a:extLst>
                </a:gridCol>
              </a:tblGrid>
              <a:tr h="370840">
                <a:tc>
                  <a:txBody>
                    <a:bodyPr/>
                    <a:lstStyle/>
                    <a:p>
                      <a:pPr algn="ctr"/>
                      <a:r>
                        <a:rPr lang="en-US" sz="2400"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4173454165"/>
                  </a:ext>
                </a:extLst>
              </a:tr>
            </a:tbl>
          </a:graphicData>
        </a:graphic>
      </p:graphicFrame>
      <p:graphicFrame>
        <p:nvGraphicFramePr>
          <p:cNvPr id="12" name="Table 11">
            <a:extLst>
              <a:ext uri="{FF2B5EF4-FFF2-40B4-BE49-F238E27FC236}">
                <a16:creationId xmlns:a16="http://schemas.microsoft.com/office/drawing/2014/main" id="{56D091AC-AC7E-4335-A2EC-07313CA42890}"/>
              </a:ext>
            </a:extLst>
          </p:cNvPr>
          <p:cNvGraphicFramePr>
            <a:graphicFrameLocks noGrp="1"/>
          </p:cNvGraphicFramePr>
          <p:nvPr>
            <p:extLst>
              <p:ext uri="{D42A27DB-BD31-4B8C-83A1-F6EECF244321}">
                <p14:modId xmlns:p14="http://schemas.microsoft.com/office/powerpoint/2010/main" val="2945340558"/>
              </p:ext>
            </p:extLst>
          </p:nvPr>
        </p:nvGraphicFramePr>
        <p:xfrm>
          <a:off x="1625599"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4" name="Table 13">
            <a:extLst>
              <a:ext uri="{FF2B5EF4-FFF2-40B4-BE49-F238E27FC236}">
                <a16:creationId xmlns:a16="http://schemas.microsoft.com/office/drawing/2014/main" id="{B5D502B5-E6B8-4E58-8A52-24648A8D6C20}"/>
              </a:ext>
            </a:extLst>
          </p:cNvPr>
          <p:cNvGraphicFramePr>
            <a:graphicFrameLocks noGrp="1"/>
          </p:cNvGraphicFramePr>
          <p:nvPr>
            <p:extLst>
              <p:ext uri="{D42A27DB-BD31-4B8C-83A1-F6EECF244321}">
                <p14:modId xmlns:p14="http://schemas.microsoft.com/office/powerpoint/2010/main" val="2167271922"/>
              </p:ext>
            </p:extLst>
          </p:nvPr>
        </p:nvGraphicFramePr>
        <p:xfrm>
          <a:off x="4538782"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15" name="Table 14">
            <a:extLst>
              <a:ext uri="{FF2B5EF4-FFF2-40B4-BE49-F238E27FC236}">
                <a16:creationId xmlns:a16="http://schemas.microsoft.com/office/drawing/2014/main" id="{C201CBBC-AC62-4EF9-8F01-9F9CECCC577F}"/>
              </a:ext>
            </a:extLst>
          </p:cNvPr>
          <p:cNvGraphicFramePr>
            <a:graphicFrameLocks noGrp="1"/>
          </p:cNvGraphicFramePr>
          <p:nvPr>
            <p:extLst>
              <p:ext uri="{D42A27DB-BD31-4B8C-83A1-F6EECF244321}">
                <p14:modId xmlns:p14="http://schemas.microsoft.com/office/powerpoint/2010/main" val="2425811680"/>
              </p:ext>
            </p:extLst>
          </p:nvPr>
        </p:nvGraphicFramePr>
        <p:xfrm>
          <a:off x="7413599" y="4782315"/>
          <a:ext cx="2340000" cy="457200"/>
        </p:xfrm>
        <a:graphic>
          <a:graphicData uri="http://schemas.openxmlformats.org/drawingml/2006/table">
            <a:tbl>
              <a:tblPr firstRow="1" bandRow="1">
                <a:tableStyleId>{5C22544A-7EE6-4342-B048-85BDC9FD1C3A}</a:tableStyleId>
              </a:tblPr>
              <a:tblGrid>
                <a:gridCol w="234000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20" name="Table 19">
            <a:extLst>
              <a:ext uri="{FF2B5EF4-FFF2-40B4-BE49-F238E27FC236}">
                <a16:creationId xmlns:a16="http://schemas.microsoft.com/office/drawing/2014/main" id="{61BEA3CA-C2FA-42AF-AFB7-AF22E8FA107F}"/>
              </a:ext>
            </a:extLst>
          </p:cNvPr>
          <p:cNvGraphicFramePr>
            <a:graphicFrameLocks noGrp="1"/>
          </p:cNvGraphicFramePr>
          <p:nvPr>
            <p:extLst>
              <p:ext uri="{D42A27DB-BD31-4B8C-83A1-F6EECF244321}">
                <p14:modId xmlns:p14="http://schemas.microsoft.com/office/powerpoint/2010/main" val="4101499933"/>
              </p:ext>
            </p:extLst>
          </p:nvPr>
        </p:nvGraphicFramePr>
        <p:xfrm>
          <a:off x="2121222" y="4782315"/>
          <a:ext cx="388582" cy="457200"/>
        </p:xfrm>
        <a:graphic>
          <a:graphicData uri="http://schemas.openxmlformats.org/drawingml/2006/table">
            <a:tbl>
              <a:tblPr firstRow="1" bandRow="1">
                <a:tableStyleId>{5C22544A-7EE6-4342-B048-85BDC9FD1C3A}</a:tableStyleId>
              </a:tblPr>
              <a:tblGrid>
                <a:gridCol w="388582">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1" name="Table 20">
            <a:extLst>
              <a:ext uri="{FF2B5EF4-FFF2-40B4-BE49-F238E27FC236}">
                <a16:creationId xmlns:a16="http://schemas.microsoft.com/office/drawing/2014/main" id="{A4BA889D-BDA8-4510-9F7F-565E7B3E8402}"/>
              </a:ext>
            </a:extLst>
          </p:cNvPr>
          <p:cNvGraphicFramePr>
            <a:graphicFrameLocks noGrp="1"/>
          </p:cNvGraphicFramePr>
          <p:nvPr>
            <p:extLst>
              <p:ext uri="{D42A27DB-BD31-4B8C-83A1-F6EECF244321}">
                <p14:modId xmlns:p14="http://schemas.microsoft.com/office/powerpoint/2010/main" val="530398743"/>
              </p:ext>
            </p:extLst>
          </p:nvPr>
        </p:nvGraphicFramePr>
        <p:xfrm>
          <a:off x="2654827" y="4782315"/>
          <a:ext cx="815737" cy="457200"/>
        </p:xfrm>
        <a:graphic>
          <a:graphicData uri="http://schemas.openxmlformats.org/drawingml/2006/table">
            <a:tbl>
              <a:tblPr firstRow="1" bandRow="1">
                <a:tableStyleId>{5C22544A-7EE6-4342-B048-85BDC9FD1C3A}</a:tableStyleId>
              </a:tblPr>
              <a:tblGrid>
                <a:gridCol w="815737">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2" name="Table 21">
            <a:extLst>
              <a:ext uri="{FF2B5EF4-FFF2-40B4-BE49-F238E27FC236}">
                <a16:creationId xmlns:a16="http://schemas.microsoft.com/office/drawing/2014/main" id="{7E93248F-2555-4B3A-8328-46A269222634}"/>
              </a:ext>
            </a:extLst>
          </p:cNvPr>
          <p:cNvGraphicFramePr>
            <a:graphicFrameLocks noGrp="1"/>
          </p:cNvGraphicFramePr>
          <p:nvPr>
            <p:extLst>
              <p:ext uri="{D42A27DB-BD31-4B8C-83A1-F6EECF244321}">
                <p14:modId xmlns:p14="http://schemas.microsoft.com/office/powerpoint/2010/main" val="3413376865"/>
              </p:ext>
            </p:extLst>
          </p:nvPr>
        </p:nvGraphicFramePr>
        <p:xfrm>
          <a:off x="4538782" y="4782315"/>
          <a:ext cx="684221" cy="457200"/>
        </p:xfrm>
        <a:graphic>
          <a:graphicData uri="http://schemas.openxmlformats.org/drawingml/2006/table">
            <a:tbl>
              <a:tblPr firstRow="1" bandRow="1">
                <a:tableStyleId>{5C22544A-7EE6-4342-B048-85BDC9FD1C3A}</a:tableStyleId>
              </a:tblPr>
              <a:tblGrid>
                <a:gridCol w="684221">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4" name="Table 23">
            <a:extLst>
              <a:ext uri="{FF2B5EF4-FFF2-40B4-BE49-F238E27FC236}">
                <a16:creationId xmlns:a16="http://schemas.microsoft.com/office/drawing/2014/main" id="{AF532A9A-83CE-4908-AB00-62844A971A58}"/>
              </a:ext>
            </a:extLst>
          </p:cNvPr>
          <p:cNvGraphicFramePr>
            <a:graphicFrameLocks noGrp="1"/>
          </p:cNvGraphicFramePr>
          <p:nvPr>
            <p:extLst>
              <p:ext uri="{D42A27DB-BD31-4B8C-83A1-F6EECF244321}">
                <p14:modId xmlns:p14="http://schemas.microsoft.com/office/powerpoint/2010/main" val="2443690569"/>
              </p:ext>
            </p:extLst>
          </p:nvPr>
        </p:nvGraphicFramePr>
        <p:xfrm>
          <a:off x="5639511" y="4782315"/>
          <a:ext cx="236620" cy="457200"/>
        </p:xfrm>
        <a:graphic>
          <a:graphicData uri="http://schemas.openxmlformats.org/drawingml/2006/table">
            <a:tbl>
              <a:tblPr firstRow="1" bandRow="1">
                <a:tableStyleId>{5C22544A-7EE6-4342-B048-85BDC9FD1C3A}</a:tableStyleId>
              </a:tblPr>
              <a:tblGrid>
                <a:gridCol w="23662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graphicFrame>
        <p:nvGraphicFramePr>
          <p:cNvPr id="28" name="Table 27">
            <a:extLst>
              <a:ext uri="{FF2B5EF4-FFF2-40B4-BE49-F238E27FC236}">
                <a16:creationId xmlns:a16="http://schemas.microsoft.com/office/drawing/2014/main" id="{9567726A-4945-45A2-B577-AE1072BF3399}"/>
              </a:ext>
            </a:extLst>
          </p:cNvPr>
          <p:cNvGraphicFramePr>
            <a:graphicFrameLocks noGrp="1"/>
          </p:cNvGraphicFramePr>
          <p:nvPr>
            <p:extLst>
              <p:ext uri="{D42A27DB-BD31-4B8C-83A1-F6EECF244321}">
                <p14:modId xmlns:p14="http://schemas.microsoft.com/office/powerpoint/2010/main" val="1826301108"/>
              </p:ext>
            </p:extLst>
          </p:nvPr>
        </p:nvGraphicFramePr>
        <p:xfrm>
          <a:off x="6292638" y="4782315"/>
          <a:ext cx="236620" cy="457200"/>
        </p:xfrm>
        <a:graphic>
          <a:graphicData uri="http://schemas.openxmlformats.org/drawingml/2006/table">
            <a:tbl>
              <a:tblPr firstRow="1" bandRow="1">
                <a:tableStyleId>{5C22544A-7EE6-4342-B048-85BDC9FD1C3A}</a:tableStyleId>
              </a:tblPr>
              <a:tblGrid>
                <a:gridCol w="236620">
                  <a:extLst>
                    <a:ext uri="{9D8B030D-6E8A-4147-A177-3AD203B41FA5}">
                      <a16:colId xmlns:a16="http://schemas.microsoft.com/office/drawing/2014/main" val="2824737093"/>
                    </a:ext>
                  </a:extLst>
                </a:gridCol>
              </a:tblGrid>
              <a:tr h="370840">
                <a:tc>
                  <a:txBody>
                    <a:bodyPr/>
                    <a:lstStyle/>
                    <a:p>
                      <a:pPr algn="ct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173454165"/>
                  </a:ext>
                </a:extLst>
              </a:tr>
            </a:tbl>
          </a:graphicData>
        </a:graphic>
      </p:graphicFrame>
    </p:spTree>
    <p:extLst>
      <p:ext uri="{BB962C8B-B14F-4D97-AF65-F5344CB8AC3E}">
        <p14:creationId xmlns:p14="http://schemas.microsoft.com/office/powerpoint/2010/main" val="163664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nodeType="clickEffect">
                                  <p:stCondLst>
                                    <p:cond delay="0"/>
                                  </p:stCondLst>
                                  <p:childTnLst>
                                    <p:animMotion origin="layout" path="M -3.75E-6 4.44444E-6 L 0.43464 4.44444E-6 " pathEditMode="relative" rAng="0" ptsTypes="AA">
                                      <p:cBhvr>
                                        <p:cTn id="73" dur="2000" fill="hold"/>
                                        <p:tgtEl>
                                          <p:spTgt spid="20"/>
                                        </p:tgtEl>
                                        <p:attrNameLst>
                                          <p:attrName>ppt_x</p:attrName>
                                          <p:attrName>ppt_y</p:attrName>
                                        </p:attrNameLst>
                                      </p:cBhvr>
                                      <p:rCtr x="21732" y="0"/>
                                    </p:animMotion>
                                  </p:childTnLst>
                                </p:cTn>
                              </p:par>
                              <p:par>
                                <p:cTn id="74" presetID="63" presetClass="path" presetSubtype="0" accel="50000" decel="50000" fill="hold" nodeType="withEffect">
                                  <p:stCondLst>
                                    <p:cond delay="0"/>
                                  </p:stCondLst>
                                  <p:childTnLst>
                                    <p:animMotion origin="layout" path="M -1.875E-6 4.44444E-6 L 0.42123 4.44444E-6 " pathEditMode="relative" rAng="0" ptsTypes="AA">
                                      <p:cBhvr>
                                        <p:cTn id="75" dur="2000" fill="hold"/>
                                        <p:tgtEl>
                                          <p:spTgt spid="21"/>
                                        </p:tgtEl>
                                        <p:attrNameLst>
                                          <p:attrName>ppt_x</p:attrName>
                                          <p:attrName>ppt_y</p:attrName>
                                        </p:attrNameLst>
                                      </p:cBhvr>
                                      <p:rCtr x="21055" y="0"/>
                                    </p:animMotion>
                                  </p:childTnLst>
                                </p:cTn>
                              </p:par>
                              <p:par>
                                <p:cTn id="76" presetID="63" presetClass="path" presetSubtype="0" accel="50000" decel="50000" fill="hold" nodeType="withEffect">
                                  <p:stCondLst>
                                    <p:cond delay="0"/>
                                  </p:stCondLst>
                                  <p:childTnLst>
                                    <p:animMotion origin="layout" path="M -4.16667E-7 4.44444E-6 L 0.33268 4.44444E-6 " pathEditMode="relative" rAng="0" ptsTypes="AA">
                                      <p:cBhvr>
                                        <p:cTn id="77" dur="2000" fill="hold"/>
                                        <p:tgtEl>
                                          <p:spTgt spid="22"/>
                                        </p:tgtEl>
                                        <p:attrNameLst>
                                          <p:attrName>ppt_x</p:attrName>
                                          <p:attrName>ppt_y</p:attrName>
                                        </p:attrNameLst>
                                      </p:cBhvr>
                                      <p:rCtr x="16628" y="0"/>
                                    </p:animMotion>
                                  </p:childTnLst>
                                </p:cTn>
                              </p:par>
                              <p:par>
                                <p:cTn id="78" presetID="63" presetClass="path" presetSubtype="0" accel="50000" decel="50000" fill="hold" nodeType="withEffect">
                                  <p:stCondLst>
                                    <p:cond delay="0"/>
                                  </p:stCondLst>
                                  <p:childTnLst>
                                    <p:animMotion origin="layout" path="M 4.58333E-6 4.44444E-6 L 0.2983 4.44444E-6 " pathEditMode="relative" rAng="0" ptsTypes="AA">
                                      <p:cBhvr>
                                        <p:cTn id="79" dur="2000" fill="hold"/>
                                        <p:tgtEl>
                                          <p:spTgt spid="24"/>
                                        </p:tgtEl>
                                        <p:attrNameLst>
                                          <p:attrName>ppt_x</p:attrName>
                                          <p:attrName>ppt_y</p:attrName>
                                        </p:attrNameLst>
                                      </p:cBhvr>
                                      <p:rCtr x="14909" y="0"/>
                                    </p:animMotion>
                                  </p:childTnLst>
                                </p:cTn>
                              </p:par>
                              <p:par>
                                <p:cTn id="80" presetID="63" presetClass="path" presetSubtype="0" accel="50000" decel="50000" fill="hold" nodeType="withEffect">
                                  <p:stCondLst>
                                    <p:cond delay="0"/>
                                  </p:stCondLst>
                                  <p:childTnLst>
                                    <p:animMotion origin="layout" path="M -1.25E-6 4.44444E-6 L 0.26341 4.44444E-6 " pathEditMode="relative" rAng="0" ptsTypes="AA">
                                      <p:cBhvr>
                                        <p:cTn id="81" dur="2000" fill="hold"/>
                                        <p:tgtEl>
                                          <p:spTgt spid="28"/>
                                        </p:tgtEl>
                                        <p:attrNameLst>
                                          <p:attrName>ppt_x</p:attrName>
                                          <p:attrName>ppt_y</p:attrName>
                                        </p:attrNameLst>
                                      </p:cBhvr>
                                      <p:rCtr x="1316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972C-A26B-4226-A7D5-3F095452B2DD}"/>
              </a:ext>
            </a:extLst>
          </p:cNvPr>
          <p:cNvSpPr>
            <a:spLocks noGrp="1"/>
          </p:cNvSpPr>
          <p:nvPr>
            <p:ph type="title"/>
          </p:nvPr>
        </p:nvSpPr>
        <p:spPr/>
        <p:txBody>
          <a:bodyPr/>
          <a:lstStyle/>
          <a:p>
            <a:r>
              <a:rPr lang="en-US" dirty="0"/>
              <a:t>Log-Structured NVMM</a:t>
            </a:r>
          </a:p>
        </p:txBody>
      </p:sp>
      <p:sp>
        <p:nvSpPr>
          <p:cNvPr id="3" name="Content Placeholder 2">
            <a:extLst>
              <a:ext uri="{FF2B5EF4-FFF2-40B4-BE49-F238E27FC236}">
                <a16:creationId xmlns:a16="http://schemas.microsoft.com/office/drawing/2014/main" id="{B0228AF6-B552-4D07-84E3-935DEE0F1021}"/>
              </a:ext>
            </a:extLst>
          </p:cNvPr>
          <p:cNvSpPr>
            <a:spLocks noGrp="1"/>
          </p:cNvSpPr>
          <p:nvPr>
            <p:ph idx="1"/>
          </p:nvPr>
        </p:nvSpPr>
        <p:spPr/>
        <p:txBody>
          <a:bodyPr/>
          <a:lstStyle/>
          <a:p>
            <a:r>
              <a:rPr lang="en-US" dirty="0"/>
              <a:t>Efficient crash-consistent update</a:t>
            </a:r>
          </a:p>
          <a:p>
            <a:pPr lvl="1"/>
            <a:r>
              <a:rPr lang="en-US" dirty="0"/>
              <a:t>No separate areas. Write only </a:t>
            </a:r>
            <a:r>
              <a:rPr lang="en-US" i="1" dirty="0"/>
              <a:t>once.</a:t>
            </a:r>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lvl="1"/>
            <a:endParaRPr lang="en-US" i="1" dirty="0"/>
          </a:p>
          <a:p>
            <a:pPr lvl="1"/>
            <a:r>
              <a:rPr lang="en-US" dirty="0"/>
              <a:t>H</a:t>
            </a:r>
            <a:r>
              <a:rPr lang="en-US" altLang="zh-CN" dirty="0"/>
              <a:t>eader</a:t>
            </a:r>
            <a:r>
              <a:rPr lang="en-US" dirty="0"/>
              <a:t>: size, </a:t>
            </a:r>
            <a:r>
              <a:rPr lang="en-US" i="1" dirty="0"/>
              <a:t>checksum</a:t>
            </a:r>
            <a:r>
              <a:rPr lang="en-US" dirty="0"/>
              <a:t>, etc.</a:t>
            </a:r>
          </a:p>
        </p:txBody>
      </p:sp>
      <p:sp>
        <p:nvSpPr>
          <p:cNvPr id="4" name="Slide Number Placeholder 3">
            <a:extLst>
              <a:ext uri="{FF2B5EF4-FFF2-40B4-BE49-F238E27FC236}">
                <a16:creationId xmlns:a16="http://schemas.microsoft.com/office/drawing/2014/main" id="{D99BBA96-FF56-409C-88FE-4C945E2C35ED}"/>
              </a:ext>
            </a:extLst>
          </p:cNvPr>
          <p:cNvSpPr>
            <a:spLocks noGrp="1"/>
          </p:cNvSpPr>
          <p:nvPr>
            <p:ph type="sldNum" sz="quarter" idx="12"/>
          </p:nvPr>
        </p:nvSpPr>
        <p:spPr/>
        <p:txBody>
          <a:bodyPr/>
          <a:lstStyle/>
          <a:p>
            <a:fld id="{48F405BB-1941-4A6B-9D98-D01FE7BE1B79}" type="slidenum">
              <a:rPr lang="en-US" smtClean="0"/>
              <a:t>12</a:t>
            </a:fld>
            <a:endParaRPr lang="en-US"/>
          </a:p>
        </p:txBody>
      </p:sp>
      <p:graphicFrame>
        <p:nvGraphicFramePr>
          <p:cNvPr id="5" name="Table 4">
            <a:extLst>
              <a:ext uri="{FF2B5EF4-FFF2-40B4-BE49-F238E27FC236}">
                <a16:creationId xmlns:a16="http://schemas.microsoft.com/office/drawing/2014/main" id="{FBA33BD3-BF6B-4C28-846D-366FF977ECD4}"/>
              </a:ext>
            </a:extLst>
          </p:cNvPr>
          <p:cNvGraphicFramePr>
            <a:graphicFrameLocks noGrp="1"/>
          </p:cNvGraphicFramePr>
          <p:nvPr>
            <p:extLst>
              <p:ext uri="{D42A27DB-BD31-4B8C-83A1-F6EECF244321}">
                <p14:modId xmlns:p14="http://schemas.microsoft.com/office/powerpoint/2010/main" val="2398893691"/>
              </p:ext>
            </p:extLst>
          </p:nvPr>
        </p:nvGraphicFramePr>
        <p:xfrm>
          <a:off x="1854200" y="4870323"/>
          <a:ext cx="8128000" cy="457200"/>
        </p:xfrm>
        <a:graphic>
          <a:graphicData uri="http://schemas.openxmlformats.org/drawingml/2006/table">
            <a:tbl>
              <a:tblPr firstRow="1" bandRow="1">
                <a:tableStyleId>{5C22544A-7EE6-4342-B048-85BDC9FD1C3A}</a:tableStyleId>
              </a:tblPr>
              <a:tblGrid>
                <a:gridCol w="4740564">
                  <a:extLst>
                    <a:ext uri="{9D8B030D-6E8A-4147-A177-3AD203B41FA5}">
                      <a16:colId xmlns:a16="http://schemas.microsoft.com/office/drawing/2014/main" val="3972175463"/>
                    </a:ext>
                  </a:extLst>
                </a:gridCol>
                <a:gridCol w="3387436">
                  <a:extLst>
                    <a:ext uri="{9D8B030D-6E8A-4147-A177-3AD203B41FA5}">
                      <a16:colId xmlns:a16="http://schemas.microsoft.com/office/drawing/2014/main" val="2824737093"/>
                    </a:ext>
                  </a:extLst>
                </a:gridCol>
              </a:tblGrid>
              <a:tr h="370840">
                <a:tc>
                  <a:txBody>
                    <a:bodyPr/>
                    <a:lstStyle/>
                    <a:p>
                      <a:pPr algn="ctr"/>
                      <a:r>
                        <a:rPr lang="en-US" sz="2400" b="0" dirty="0"/>
                        <a:t>Allocated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2400" b="0" dirty="0">
                          <a:solidFill>
                            <a:schemeClr val="tx1"/>
                          </a:solidFill>
                        </a:rPr>
                        <a:t>                Available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3454165"/>
                  </a:ext>
                </a:extLst>
              </a:tr>
            </a:tbl>
          </a:graphicData>
        </a:graphic>
      </p:graphicFrame>
      <p:graphicFrame>
        <p:nvGraphicFramePr>
          <p:cNvPr id="6" name="Table 5">
            <a:extLst>
              <a:ext uri="{FF2B5EF4-FFF2-40B4-BE49-F238E27FC236}">
                <a16:creationId xmlns:a16="http://schemas.microsoft.com/office/drawing/2014/main" id="{5B7C6A18-3DF9-40D6-81ED-530442FF658F}"/>
              </a:ext>
            </a:extLst>
          </p:cNvPr>
          <p:cNvGraphicFramePr>
            <a:graphicFrameLocks noGrp="1"/>
          </p:cNvGraphicFramePr>
          <p:nvPr>
            <p:extLst>
              <p:ext uri="{D42A27DB-BD31-4B8C-83A1-F6EECF244321}">
                <p14:modId xmlns:p14="http://schemas.microsoft.com/office/powerpoint/2010/main" val="2107912356"/>
              </p:ext>
            </p:extLst>
          </p:nvPr>
        </p:nvGraphicFramePr>
        <p:xfrm>
          <a:off x="6095999" y="3209874"/>
          <a:ext cx="3302000" cy="1371600"/>
        </p:xfrm>
        <a:graphic>
          <a:graphicData uri="http://schemas.openxmlformats.org/drawingml/2006/table">
            <a:tbl>
              <a:tblPr firstRow="1" bandRow="1">
                <a:tableStyleId>{5940675A-B579-460E-94D1-54222C63F5DA}</a:tableStyleId>
              </a:tblPr>
              <a:tblGrid>
                <a:gridCol w="1651000">
                  <a:extLst>
                    <a:ext uri="{9D8B030D-6E8A-4147-A177-3AD203B41FA5}">
                      <a16:colId xmlns:a16="http://schemas.microsoft.com/office/drawing/2014/main" val="1571480684"/>
                    </a:ext>
                  </a:extLst>
                </a:gridCol>
                <a:gridCol w="1651000">
                  <a:extLst>
                    <a:ext uri="{9D8B030D-6E8A-4147-A177-3AD203B41FA5}">
                      <a16:colId xmlns:a16="http://schemas.microsoft.com/office/drawing/2014/main" val="1312319860"/>
                    </a:ext>
                  </a:extLst>
                </a:gridCol>
              </a:tblGrid>
              <a:tr h="370840">
                <a:tc>
                  <a:txBody>
                    <a:bodyPr/>
                    <a:lstStyle/>
                    <a:p>
                      <a:pPr algn="ctr"/>
                      <a:r>
                        <a:rPr lang="en-US" sz="2400" dirty="0">
                          <a:latin typeface="+mn-lt"/>
                        </a:rPr>
                        <a:t>Home </a:t>
                      </a:r>
                      <a:r>
                        <a:rPr lang="en-US" sz="2400" dirty="0" err="1">
                          <a:latin typeface="+mn-lt"/>
                        </a:rPr>
                        <a:t>addr</a:t>
                      </a:r>
                      <a:r>
                        <a:rPr lang="en-US" sz="2400" dirty="0">
                          <a:latin typeface="+mn-lt"/>
                        </a:rPr>
                        <a:t>.</a:t>
                      </a:r>
                    </a:p>
                  </a:txBody>
                  <a:tcPr>
                    <a:solidFill>
                      <a:schemeClr val="bg1">
                        <a:lumMod val="85000"/>
                      </a:schemeClr>
                    </a:solidFill>
                  </a:tcPr>
                </a:tc>
                <a:tc>
                  <a:txBody>
                    <a:bodyPr/>
                    <a:lstStyle/>
                    <a:p>
                      <a:pPr algn="ctr"/>
                      <a:r>
                        <a:rPr lang="en-US" sz="2400" dirty="0">
                          <a:latin typeface="+mn-lt"/>
                        </a:rPr>
                        <a:t>Log </a:t>
                      </a:r>
                      <a:r>
                        <a:rPr lang="en-US" sz="2400" dirty="0" err="1">
                          <a:latin typeface="+mn-lt"/>
                        </a:rPr>
                        <a:t>addr</a:t>
                      </a:r>
                      <a:r>
                        <a:rPr lang="en-US" sz="2400" dirty="0">
                          <a:latin typeface="+mn-lt"/>
                        </a:rPr>
                        <a:t>.</a:t>
                      </a:r>
                    </a:p>
                  </a:txBody>
                  <a:tcPr>
                    <a:solidFill>
                      <a:schemeClr val="bg1">
                        <a:lumMod val="85000"/>
                      </a:schemeClr>
                    </a:solidFill>
                  </a:tcPr>
                </a:tc>
                <a:extLst>
                  <a:ext uri="{0D108BD9-81ED-4DB2-BD59-A6C34878D82A}">
                    <a16:rowId xmlns:a16="http://schemas.microsoft.com/office/drawing/2014/main" val="938983207"/>
                  </a:ext>
                </a:extLst>
              </a:tr>
              <a:tr h="370840">
                <a:tc>
                  <a:txBody>
                    <a:bodyPr/>
                    <a:lstStyle/>
                    <a:p>
                      <a:pPr algn="ctr"/>
                      <a:r>
                        <a:rPr lang="en-US" sz="2400" dirty="0">
                          <a:latin typeface="Consolas" panose="020B0609020204030204" pitchFamily="49" charset="0"/>
                        </a:rPr>
                        <a:t>&amp;a</a:t>
                      </a:r>
                    </a:p>
                  </a:txBody>
                  <a:tcPr/>
                </a:tc>
                <a:tc>
                  <a:txBody>
                    <a:bodyPr/>
                    <a:lstStyle/>
                    <a:p>
                      <a:pPr algn="ctr"/>
                      <a:endParaRPr lang="en-US" sz="2400" dirty="0">
                        <a:latin typeface="Consolas" panose="020B0609020204030204" pitchFamily="49" charset="0"/>
                      </a:endParaRPr>
                    </a:p>
                  </a:txBody>
                  <a:tcPr/>
                </a:tc>
                <a:extLst>
                  <a:ext uri="{0D108BD9-81ED-4DB2-BD59-A6C34878D82A}">
                    <a16:rowId xmlns:a16="http://schemas.microsoft.com/office/drawing/2014/main" val="340863959"/>
                  </a:ext>
                </a:extLst>
              </a:tr>
              <a:tr h="370840">
                <a:tc>
                  <a:txBody>
                    <a:bodyPr/>
                    <a:lstStyle/>
                    <a:p>
                      <a:pPr algn="ctr"/>
                      <a:r>
                        <a:rPr lang="en-US" sz="2400" dirty="0">
                          <a:latin typeface="Consolas" panose="020B0609020204030204" pitchFamily="49" charset="0"/>
                        </a:rPr>
                        <a:t>&amp;b</a:t>
                      </a:r>
                    </a:p>
                  </a:txBody>
                  <a:tcPr/>
                </a:tc>
                <a:tc>
                  <a:txBody>
                    <a:bodyPr/>
                    <a:lstStyle/>
                    <a:p>
                      <a:pPr algn="ctr"/>
                      <a:endParaRPr lang="en-US" sz="2400" dirty="0">
                        <a:latin typeface="Consolas" panose="020B0609020204030204" pitchFamily="49" charset="0"/>
                      </a:endParaRPr>
                    </a:p>
                  </a:txBody>
                  <a:tcPr/>
                </a:tc>
                <a:extLst>
                  <a:ext uri="{0D108BD9-81ED-4DB2-BD59-A6C34878D82A}">
                    <a16:rowId xmlns:a16="http://schemas.microsoft.com/office/drawing/2014/main" val="2453724982"/>
                  </a:ext>
                </a:extLst>
              </a:tr>
            </a:tbl>
          </a:graphicData>
        </a:graphic>
      </p:graphicFrame>
      <p:sp>
        <p:nvSpPr>
          <p:cNvPr id="7" name="TextBox 6">
            <a:extLst>
              <a:ext uri="{FF2B5EF4-FFF2-40B4-BE49-F238E27FC236}">
                <a16:creationId xmlns:a16="http://schemas.microsoft.com/office/drawing/2014/main" id="{F164B51F-E798-4CD8-B0E8-A37AD1213688}"/>
              </a:ext>
            </a:extLst>
          </p:cNvPr>
          <p:cNvSpPr txBox="1"/>
          <p:nvPr/>
        </p:nvSpPr>
        <p:spPr>
          <a:xfrm>
            <a:off x="6573858" y="2743733"/>
            <a:ext cx="2346283" cy="461665"/>
          </a:xfrm>
          <a:prstGeom prst="rect">
            <a:avLst/>
          </a:prstGeom>
          <a:noFill/>
        </p:spPr>
        <p:txBody>
          <a:bodyPr wrap="none" rtlCol="0">
            <a:spAutoFit/>
          </a:bodyPr>
          <a:lstStyle/>
          <a:p>
            <a:pPr algn="ctr"/>
            <a:r>
              <a:rPr lang="en-US" sz="2400" dirty="0"/>
              <a:t>Address mapping</a:t>
            </a:r>
          </a:p>
        </p:txBody>
      </p:sp>
      <p:sp>
        <p:nvSpPr>
          <p:cNvPr id="12" name="TextBox 11">
            <a:extLst>
              <a:ext uri="{FF2B5EF4-FFF2-40B4-BE49-F238E27FC236}">
                <a16:creationId xmlns:a16="http://schemas.microsoft.com/office/drawing/2014/main" id="{38E7C9AC-A7CD-47A7-AED0-F7D2C498E131}"/>
              </a:ext>
            </a:extLst>
          </p:cNvPr>
          <p:cNvSpPr txBox="1"/>
          <p:nvPr/>
        </p:nvSpPr>
        <p:spPr>
          <a:xfrm>
            <a:off x="5653856" y="4864176"/>
            <a:ext cx="402336" cy="461665"/>
          </a:xfrm>
          <a:prstGeom prst="rect">
            <a:avLst/>
          </a:prstGeom>
          <a:solidFill>
            <a:srgbClr val="FF0000"/>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16" name="TextBox 15">
            <a:extLst>
              <a:ext uri="{FF2B5EF4-FFF2-40B4-BE49-F238E27FC236}">
                <a16:creationId xmlns:a16="http://schemas.microsoft.com/office/drawing/2014/main" id="{C87F0018-00C7-4C8B-9FF0-2C3636DA4497}"/>
              </a:ext>
            </a:extLst>
          </p:cNvPr>
          <p:cNvSpPr txBox="1"/>
          <p:nvPr/>
        </p:nvSpPr>
        <p:spPr>
          <a:xfrm>
            <a:off x="1637236" y="2743733"/>
            <a:ext cx="2455036" cy="1569660"/>
          </a:xfrm>
          <a:prstGeom prst="rect">
            <a:avLst/>
          </a:prstGeom>
          <a:noFill/>
          <a:ln w="19050">
            <a:solidFill>
              <a:schemeClr val="tx1"/>
            </a:solidFill>
            <a:prstDash val="dash"/>
          </a:ln>
        </p:spPr>
        <p:txBody>
          <a:bodyPr wrap="square" rtlCol="0">
            <a:spAutoFit/>
          </a:bodyPr>
          <a:lstStyle/>
          <a:p>
            <a:r>
              <a:rPr lang="en-US" sz="2400" dirty="0">
                <a:latin typeface="Consolas" panose="020B0609020204030204" pitchFamily="49" charset="0"/>
                <a:cs typeface="Courier New" panose="02070309020205020404" pitchFamily="49" charset="0"/>
              </a:rPr>
              <a:t>transaction {</a:t>
            </a:r>
          </a:p>
          <a:p>
            <a:r>
              <a:rPr lang="en-US" sz="2400" dirty="0">
                <a:latin typeface="Consolas" panose="020B0609020204030204" pitchFamily="49" charset="0"/>
                <a:cs typeface="Courier New" panose="02070309020205020404" pitchFamily="49" charset="0"/>
              </a:rPr>
              <a:t>  a += 1;</a:t>
            </a:r>
          </a:p>
          <a:p>
            <a:r>
              <a:rPr lang="en-US" sz="2400" dirty="0">
                <a:latin typeface="Consolas" panose="020B0609020204030204" pitchFamily="49" charset="0"/>
                <a:cs typeface="Courier New" panose="02070309020205020404" pitchFamily="49" charset="0"/>
              </a:rPr>
              <a:t>  b -= 1;</a:t>
            </a:r>
          </a:p>
          <a:p>
            <a:r>
              <a:rPr lang="en-US" sz="2400" dirty="0">
                <a:latin typeface="Consolas" panose="020B06090202040302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232D8CA2-3354-4CA1-AE66-61B94AFB050D}"/>
              </a:ext>
            </a:extLst>
          </p:cNvPr>
          <p:cNvSpPr txBox="1"/>
          <p:nvPr/>
        </p:nvSpPr>
        <p:spPr>
          <a:xfrm>
            <a:off x="2836293" y="4864176"/>
            <a:ext cx="402336" cy="461665"/>
          </a:xfrm>
          <a:prstGeom prst="rect">
            <a:avLst/>
          </a:prstGeom>
          <a:solidFill>
            <a:srgbClr val="FF0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grpSp>
        <p:nvGrpSpPr>
          <p:cNvPr id="21" name="Group 20">
            <a:extLst>
              <a:ext uri="{FF2B5EF4-FFF2-40B4-BE49-F238E27FC236}">
                <a16:creationId xmlns:a16="http://schemas.microsoft.com/office/drawing/2014/main" id="{E8790824-3936-47CF-BEBF-D62E441D81A5}"/>
              </a:ext>
            </a:extLst>
          </p:cNvPr>
          <p:cNvGrpSpPr/>
          <p:nvPr/>
        </p:nvGrpSpPr>
        <p:grpSpPr>
          <a:xfrm>
            <a:off x="6587712" y="4866261"/>
            <a:ext cx="1235197" cy="462778"/>
            <a:chOff x="6570354" y="4864176"/>
            <a:chExt cx="1235197" cy="462778"/>
          </a:xfrm>
        </p:grpSpPr>
        <p:sp>
          <p:nvSpPr>
            <p:cNvPr id="11" name="TextBox 10">
              <a:extLst>
                <a:ext uri="{FF2B5EF4-FFF2-40B4-BE49-F238E27FC236}">
                  <a16:creationId xmlns:a16="http://schemas.microsoft.com/office/drawing/2014/main" id="{9F4E5EC5-320C-4830-AA4F-5E9131A1EF0F}"/>
                </a:ext>
              </a:extLst>
            </p:cNvPr>
            <p:cNvSpPr txBox="1"/>
            <p:nvPr/>
          </p:nvSpPr>
          <p:spPr>
            <a:xfrm>
              <a:off x="6692512" y="4864176"/>
              <a:ext cx="538155"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18" name="TextBox 17">
              <a:extLst>
                <a:ext uri="{FF2B5EF4-FFF2-40B4-BE49-F238E27FC236}">
                  <a16:creationId xmlns:a16="http://schemas.microsoft.com/office/drawing/2014/main" id="{2979FCAF-499B-4D80-A2F4-B50BD9FD8CE8}"/>
                </a:ext>
              </a:extLst>
            </p:cNvPr>
            <p:cNvSpPr txBox="1"/>
            <p:nvPr/>
          </p:nvSpPr>
          <p:spPr>
            <a:xfrm>
              <a:off x="7230667" y="4864999"/>
              <a:ext cx="574884" cy="461665"/>
            </a:xfrm>
            <a:prstGeom prst="rect">
              <a:avLst/>
            </a:prstGeom>
            <a:solidFill>
              <a:srgbClr val="FFC000"/>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20" name="TextBox 19">
              <a:extLst>
                <a:ext uri="{FF2B5EF4-FFF2-40B4-BE49-F238E27FC236}">
                  <a16:creationId xmlns:a16="http://schemas.microsoft.com/office/drawing/2014/main" id="{696486DD-BA98-478E-9C68-6E46DA6740E7}"/>
                </a:ext>
              </a:extLst>
            </p:cNvPr>
            <p:cNvSpPr txBox="1"/>
            <p:nvPr/>
          </p:nvSpPr>
          <p:spPr>
            <a:xfrm>
              <a:off x="6570354" y="4865289"/>
              <a:ext cx="146152" cy="461665"/>
            </a:xfrm>
            <a:prstGeom prst="rect">
              <a:avLst/>
            </a:prstGeom>
            <a:solidFill>
              <a:srgbClr val="FFC000"/>
            </a:solidFill>
            <a:ln>
              <a:solidFill>
                <a:schemeClr val="tx1"/>
              </a:solidFill>
            </a:ln>
          </p:spPr>
          <p:txBody>
            <a:bodyPr wrap="square" rtlCol="0">
              <a:spAutoFit/>
            </a:bodyPr>
            <a:lstStyle/>
            <a:p>
              <a:pPr algn="ctr"/>
              <a:endParaRPr lang="en-US" sz="2400" dirty="0">
                <a:latin typeface="Consolas" panose="020B0609020204030204" pitchFamily="49" charset="0"/>
              </a:endParaRPr>
            </a:p>
          </p:txBody>
        </p:sp>
      </p:grpSp>
      <p:cxnSp>
        <p:nvCxnSpPr>
          <p:cNvPr id="9" name="Straight Arrow Connector 8">
            <a:extLst>
              <a:ext uri="{FF2B5EF4-FFF2-40B4-BE49-F238E27FC236}">
                <a16:creationId xmlns:a16="http://schemas.microsoft.com/office/drawing/2014/main" id="{8730B8B2-D237-4210-87D0-482C828DC883}"/>
              </a:ext>
            </a:extLst>
          </p:cNvPr>
          <p:cNvCxnSpPr>
            <a:cxnSpLocks/>
          </p:cNvCxnSpPr>
          <p:nvPr/>
        </p:nvCxnSpPr>
        <p:spPr>
          <a:xfrm flipH="1">
            <a:off x="2836293" y="3927764"/>
            <a:ext cx="5718889" cy="936412"/>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2193D9C-6E4E-47F5-AC1F-EAF3F187A06A}"/>
              </a:ext>
            </a:extLst>
          </p:cNvPr>
          <p:cNvCxnSpPr>
            <a:cxnSpLocks/>
          </p:cNvCxnSpPr>
          <p:nvPr/>
        </p:nvCxnSpPr>
        <p:spPr>
          <a:xfrm flipH="1">
            <a:off x="5653856" y="4371109"/>
            <a:ext cx="2956745" cy="493067"/>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8D606CF-E835-4D9E-A24F-5DDBBE4832A4}"/>
              </a:ext>
            </a:extLst>
          </p:cNvPr>
          <p:cNvCxnSpPr>
            <a:cxnSpLocks/>
          </p:cNvCxnSpPr>
          <p:nvPr/>
        </p:nvCxnSpPr>
        <p:spPr>
          <a:xfrm flipH="1">
            <a:off x="6766397" y="3921617"/>
            <a:ext cx="1755669" cy="94748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F26975B-794F-4A70-9127-465DA7AB2345}"/>
              </a:ext>
            </a:extLst>
          </p:cNvPr>
          <p:cNvCxnSpPr>
            <a:cxnSpLocks/>
          </p:cNvCxnSpPr>
          <p:nvPr/>
        </p:nvCxnSpPr>
        <p:spPr>
          <a:xfrm flipH="1">
            <a:off x="7248025" y="4371109"/>
            <a:ext cx="1362575" cy="500073"/>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88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par>
                          <p:cTn id="37" fill="hold">
                            <p:stCondLst>
                              <p:cond delay="500"/>
                            </p:stCondLst>
                            <p:childTnLst>
                              <p:par>
                                <p:cTn id="38" presetID="10" presetClass="exit" presetSubtype="0" fill="hold" nodeType="after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9"/>
                                        </p:tgtEl>
                                      </p:cBhvr>
                                    </p:animEffect>
                                    <p:set>
                                      <p:cBhvr>
                                        <p:cTn id="43" dur="1" fill="hold">
                                          <p:stCondLst>
                                            <p:cond delay="499"/>
                                          </p:stCondLst>
                                        </p:cTn>
                                        <p:tgtEl>
                                          <p:spTgt spid="19"/>
                                        </p:tgtEl>
                                        <p:attrNameLst>
                                          <p:attrName>style.visibility</p:attrName>
                                        </p:attrNameLst>
                                      </p:cBhvr>
                                      <p:to>
                                        <p:strVal val="hidden"/>
                                      </p:to>
                                    </p:se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dirty="0"/>
              <a:t>Log-Structured NVMM</a:t>
            </a:r>
          </a:p>
          <a:p>
            <a:r>
              <a:rPr lang="en-US" b="1" i="1" dirty="0"/>
              <a:t>Tree-Based Address Mapping</a:t>
            </a:r>
          </a:p>
          <a:p>
            <a:r>
              <a:rPr lang="en-US"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68809726-4E61-4C3B-811A-12D75DF5D914}"/>
              </a:ext>
            </a:extLst>
          </p:cNvPr>
          <p:cNvSpPr>
            <a:spLocks noGrp="1"/>
          </p:cNvSpPr>
          <p:nvPr>
            <p:ph type="sldNum" sz="quarter" idx="12"/>
          </p:nvPr>
        </p:nvSpPr>
        <p:spPr/>
        <p:txBody>
          <a:bodyPr/>
          <a:lstStyle/>
          <a:p>
            <a:fld id="{48F405BB-1941-4A6B-9D98-D01FE7BE1B79}" type="slidenum">
              <a:rPr lang="en-US" smtClean="0"/>
              <a:t>13</a:t>
            </a:fld>
            <a:endParaRPr lang="en-US"/>
          </a:p>
        </p:txBody>
      </p:sp>
    </p:spTree>
    <p:extLst>
      <p:ext uri="{BB962C8B-B14F-4D97-AF65-F5344CB8AC3E}">
        <p14:creationId xmlns:p14="http://schemas.microsoft.com/office/powerpoint/2010/main" val="178002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lstStyle/>
          <a:p>
            <a:r>
              <a:rPr lang="en-US" b="1" dirty="0"/>
              <a:t>Unique challenges to NVMM</a:t>
            </a:r>
          </a:p>
          <a:p>
            <a:pPr lvl="1"/>
            <a:r>
              <a:rPr lang="en-US" i="1" dirty="0"/>
              <a:t>Pervasive </a:t>
            </a:r>
            <a:r>
              <a:rPr lang="en-US" dirty="0"/>
              <a:t>and</a:t>
            </a:r>
            <a:r>
              <a:rPr lang="en-US" i="1" dirty="0"/>
              <a:t> highly frequent </a:t>
            </a:r>
            <a:r>
              <a:rPr lang="en-US" dirty="0"/>
              <a:t>memory accesses.</a:t>
            </a:r>
          </a:p>
          <a:p>
            <a:pPr lvl="1"/>
            <a:r>
              <a:rPr lang="en-US" i="1" dirty="0"/>
              <a:t>Allocation granularity ≠ access granularity </a:t>
            </a:r>
            <a:r>
              <a:rPr lang="en-US" dirty="0">
                <a:sym typeface="Wingdings" panose="05000000000000000000" pitchFamily="2" charset="2"/>
              </a:rPr>
              <a:t> No O(1) lookup.</a:t>
            </a:r>
            <a:endParaRPr lang="en-US" dirty="0"/>
          </a:p>
          <a:p>
            <a:pPr lvl="2"/>
            <a:r>
              <a:rPr lang="en-US" sz="2400" dirty="0">
                <a:solidFill>
                  <a:srgbClr val="00B050"/>
                </a:solidFill>
                <a:sym typeface="Wingdings" panose="05000000000000000000" pitchFamily="2" charset="2"/>
              </a:rPr>
              <a:t>Filesystems: hash(</a:t>
            </a:r>
            <a:r>
              <a:rPr lang="en-US" sz="2400" i="1" dirty="0">
                <a:solidFill>
                  <a:srgbClr val="00B050"/>
                </a:solidFill>
                <a:sym typeface="Wingdings" panose="05000000000000000000" pitchFamily="2" charset="2"/>
              </a:rPr>
              <a:t>block number</a:t>
            </a:r>
            <a:r>
              <a:rPr lang="en-US" sz="2400" dirty="0">
                <a:solidFill>
                  <a:srgbClr val="00B050"/>
                </a:solidFill>
                <a:sym typeface="Wingdings" panose="05000000000000000000" pitchFamily="2" charset="2"/>
              </a:rPr>
              <a:t>)</a:t>
            </a:r>
            <a:r>
              <a:rPr lang="en-US" sz="2400" i="1" dirty="0">
                <a:solidFill>
                  <a:srgbClr val="00B050"/>
                </a:solidFill>
                <a:sym typeface="Wingdings" panose="05000000000000000000" pitchFamily="2" charset="2"/>
              </a:rPr>
              <a:t> </a:t>
            </a:r>
            <a:r>
              <a:rPr lang="en-US" sz="2400" dirty="0">
                <a:solidFill>
                  <a:srgbClr val="00B050"/>
                </a:solidFill>
                <a:sym typeface="Wingdings" panose="05000000000000000000" pitchFamily="2" charset="2"/>
              </a:rPr>
              <a:t>as the index.</a:t>
            </a:r>
          </a:p>
          <a:p>
            <a:pPr lvl="2"/>
            <a:r>
              <a:rPr lang="en-US" sz="2400" dirty="0">
                <a:solidFill>
                  <a:srgbClr val="00B050"/>
                </a:solidFill>
                <a:sym typeface="Wingdings" panose="05000000000000000000" pitchFamily="2" charset="2"/>
              </a:rPr>
              <a:t>Databases: hash(</a:t>
            </a:r>
            <a:r>
              <a:rPr lang="en-US" sz="2400" i="1" dirty="0">
                <a:solidFill>
                  <a:srgbClr val="00B050"/>
                </a:solidFill>
                <a:sym typeface="Wingdings" panose="05000000000000000000" pitchFamily="2" charset="2"/>
              </a:rPr>
              <a:t>key</a:t>
            </a:r>
            <a:r>
              <a:rPr lang="en-US" sz="2400" dirty="0">
                <a:solidFill>
                  <a:srgbClr val="00B050"/>
                </a:solidFill>
                <a:sym typeface="Wingdings" panose="05000000000000000000" pitchFamily="2" charset="2"/>
              </a:rPr>
              <a:t> or </a:t>
            </a:r>
            <a:r>
              <a:rPr lang="en-US" sz="2400" i="1" dirty="0">
                <a:solidFill>
                  <a:srgbClr val="00B050"/>
                </a:solidFill>
                <a:sym typeface="Wingdings" panose="05000000000000000000" pitchFamily="2" charset="2"/>
              </a:rPr>
              <a:t>tuple ID</a:t>
            </a:r>
            <a:r>
              <a:rPr lang="en-US" sz="2400" dirty="0">
                <a:solidFill>
                  <a:srgbClr val="00B050"/>
                </a:solidFill>
                <a:sym typeface="Wingdings" panose="05000000000000000000" pitchFamily="2" charset="2"/>
              </a:rPr>
              <a:t>)</a:t>
            </a:r>
            <a:r>
              <a:rPr lang="en-US" sz="2400" i="1" dirty="0">
                <a:solidFill>
                  <a:srgbClr val="00B050"/>
                </a:solidFill>
                <a:sym typeface="Wingdings" panose="05000000000000000000" pitchFamily="2" charset="2"/>
              </a:rPr>
              <a:t> </a:t>
            </a:r>
            <a:r>
              <a:rPr lang="en-US" sz="2400" dirty="0">
                <a:solidFill>
                  <a:srgbClr val="00B050"/>
                </a:solidFill>
                <a:sym typeface="Wingdings" panose="05000000000000000000" pitchFamily="2" charset="2"/>
              </a:rPr>
              <a:t>as the index.</a:t>
            </a:r>
          </a:p>
          <a:p>
            <a:pPr lvl="2"/>
            <a:r>
              <a:rPr lang="en-US" sz="2400" dirty="0">
                <a:solidFill>
                  <a:srgbClr val="FF0000"/>
                </a:solidFill>
                <a:sym typeface="Wingdings" panose="05000000000000000000" pitchFamily="2" charset="2"/>
              </a:rPr>
              <a:t>Main memory: hash(address)? That maps </a:t>
            </a:r>
            <a:r>
              <a:rPr lang="en-US" sz="2400" i="1" dirty="0">
                <a:solidFill>
                  <a:srgbClr val="FF0000"/>
                </a:solidFill>
                <a:sym typeface="Wingdings" panose="05000000000000000000" pitchFamily="2" charset="2"/>
              </a:rPr>
              <a:t>every</a:t>
            </a:r>
            <a:r>
              <a:rPr lang="en-US" sz="2400" dirty="0">
                <a:solidFill>
                  <a:srgbClr val="FF0000"/>
                </a:solidFill>
                <a:sym typeface="Wingdings" panose="05000000000000000000" pitchFamily="2" charset="2"/>
              </a:rPr>
              <a:t> address!</a:t>
            </a:r>
            <a:endParaRPr lang="en-US" i="1" dirty="0">
              <a:sym typeface="Wingdings" panose="05000000000000000000" pitchFamily="2" charset="2"/>
            </a:endParaRPr>
          </a:p>
          <a:p>
            <a:r>
              <a:rPr lang="en-US" i="1" dirty="0">
                <a:sym typeface="Wingdings" panose="05000000000000000000" pitchFamily="2" charset="2"/>
              </a:rPr>
              <a:t>Tree-based mapping</a:t>
            </a:r>
            <a:br>
              <a:rPr lang="en-US" i="1" dirty="0">
                <a:sym typeface="Wingdings" panose="05000000000000000000" pitchFamily="2" charset="2"/>
              </a:rPr>
            </a:br>
            <a:r>
              <a:rPr lang="en-US" i="1" dirty="0">
                <a:sym typeface="Wingdings" panose="05000000000000000000" pitchFamily="2" charset="2"/>
              </a:rPr>
              <a:t>made performant.</a:t>
            </a:r>
            <a:endParaRPr lang="en-US" i="1" dirty="0"/>
          </a:p>
          <a:p>
            <a:endParaRPr lang="en-US" dirty="0"/>
          </a:p>
        </p:txBody>
      </p:sp>
      <p:sp>
        <p:nvSpPr>
          <p:cNvPr id="4" name="Slide Number Placeholder 3">
            <a:extLst>
              <a:ext uri="{FF2B5EF4-FFF2-40B4-BE49-F238E27FC236}">
                <a16:creationId xmlns:a16="http://schemas.microsoft.com/office/drawing/2014/main" id="{A271131C-FDAE-4E36-8A29-9F99105F14F4}"/>
              </a:ext>
            </a:extLst>
          </p:cNvPr>
          <p:cNvSpPr>
            <a:spLocks noGrp="1"/>
          </p:cNvSpPr>
          <p:nvPr>
            <p:ph type="sldNum" sz="quarter" idx="12"/>
          </p:nvPr>
        </p:nvSpPr>
        <p:spPr/>
        <p:txBody>
          <a:bodyPr/>
          <a:lstStyle/>
          <a:p>
            <a:fld id="{48F405BB-1941-4A6B-9D98-D01FE7BE1B79}" type="slidenum">
              <a:rPr lang="en-US" smtClean="0"/>
              <a:t>14</a:t>
            </a:fld>
            <a:endParaRPr lang="en-US"/>
          </a:p>
        </p:txBody>
      </p:sp>
      <p:pic>
        <p:nvPicPr>
          <p:cNvPr id="6" name="Graphic 5" descr="Smiling Face with No Fill">
            <a:extLst>
              <a:ext uri="{FF2B5EF4-FFF2-40B4-BE49-F238E27FC236}">
                <a16:creationId xmlns:a16="http://schemas.microsoft.com/office/drawing/2014/main" id="{C3A7C972-E080-483F-BF92-C4936292F7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676" y="3445187"/>
            <a:ext cx="468000" cy="468000"/>
          </a:xfrm>
          <a:prstGeom prst="rect">
            <a:avLst/>
          </a:prstGeom>
        </p:spPr>
      </p:pic>
      <p:pic>
        <p:nvPicPr>
          <p:cNvPr id="7" name="Graphic 6" descr="Smiling Face with No Fill">
            <a:extLst>
              <a:ext uri="{FF2B5EF4-FFF2-40B4-BE49-F238E27FC236}">
                <a16:creationId xmlns:a16="http://schemas.microsoft.com/office/drawing/2014/main" id="{7A7160F1-DA2F-48A4-8955-482B72D0F9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676" y="3026351"/>
            <a:ext cx="468000" cy="468000"/>
          </a:xfrm>
          <a:prstGeom prst="rect">
            <a:avLst/>
          </a:prstGeom>
        </p:spPr>
      </p:pic>
      <p:pic>
        <p:nvPicPr>
          <p:cNvPr id="8" name="Graphic 7" descr="Sad Face with No Fill">
            <a:extLst>
              <a:ext uri="{FF2B5EF4-FFF2-40B4-BE49-F238E27FC236}">
                <a16:creationId xmlns:a16="http://schemas.microsoft.com/office/drawing/2014/main" id="{C3B247BF-25A4-463F-83C3-C91AE1D647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2031" y="3767294"/>
            <a:ext cx="468000" cy="468000"/>
          </a:xfrm>
          <a:prstGeom prst="rect">
            <a:avLst/>
          </a:prstGeom>
        </p:spPr>
      </p:pic>
      <p:sp>
        <p:nvSpPr>
          <p:cNvPr id="9" name="Oval 8">
            <a:extLst>
              <a:ext uri="{FF2B5EF4-FFF2-40B4-BE49-F238E27FC236}">
                <a16:creationId xmlns:a16="http://schemas.microsoft.com/office/drawing/2014/main" id="{823A006B-F262-4F3A-AE60-A0E9214D42CA}"/>
              </a:ext>
            </a:extLst>
          </p:cNvPr>
          <p:cNvSpPr/>
          <p:nvPr/>
        </p:nvSpPr>
        <p:spPr>
          <a:xfrm>
            <a:off x="6386944" y="4490113"/>
            <a:ext cx="18357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0xABB4, size=16</a:t>
            </a:r>
          </a:p>
        </p:txBody>
      </p:sp>
      <p:sp>
        <p:nvSpPr>
          <p:cNvPr id="10" name="Oval 9">
            <a:extLst>
              <a:ext uri="{FF2B5EF4-FFF2-40B4-BE49-F238E27FC236}">
                <a16:creationId xmlns:a16="http://schemas.microsoft.com/office/drawing/2014/main" id="{161E0043-9659-46ED-B6ED-CB3451F98CCC}"/>
              </a:ext>
            </a:extLst>
          </p:cNvPr>
          <p:cNvSpPr/>
          <p:nvPr/>
        </p:nvSpPr>
        <p:spPr>
          <a:xfrm>
            <a:off x="4350325" y="5471981"/>
            <a:ext cx="1835729"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0xABC0, size=24</a:t>
            </a:r>
          </a:p>
        </p:txBody>
      </p:sp>
      <p:sp>
        <p:nvSpPr>
          <p:cNvPr id="11" name="Oval 10">
            <a:extLst>
              <a:ext uri="{FF2B5EF4-FFF2-40B4-BE49-F238E27FC236}">
                <a16:creationId xmlns:a16="http://schemas.microsoft.com/office/drawing/2014/main" id="{E59CF743-53F0-45F6-A6AF-38FA77B6E3CD}"/>
              </a:ext>
            </a:extLst>
          </p:cNvPr>
          <p:cNvSpPr/>
          <p:nvPr/>
        </p:nvSpPr>
        <p:spPr>
          <a:xfrm>
            <a:off x="8437415" y="5471981"/>
            <a:ext cx="183572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cxnSp>
        <p:nvCxnSpPr>
          <p:cNvPr id="14" name="Straight Arrow Connector 13">
            <a:extLst>
              <a:ext uri="{FF2B5EF4-FFF2-40B4-BE49-F238E27FC236}">
                <a16:creationId xmlns:a16="http://schemas.microsoft.com/office/drawing/2014/main" id="{37B4F3E3-34CE-4947-9747-064A967751CD}"/>
              </a:ext>
            </a:extLst>
          </p:cNvPr>
          <p:cNvCxnSpPr>
            <a:cxnSpLocks/>
            <a:stCxn id="9" idx="3"/>
            <a:endCxn id="10" idx="7"/>
          </p:cNvCxnSpPr>
          <p:nvPr/>
        </p:nvCxnSpPr>
        <p:spPr>
          <a:xfrm flipH="1">
            <a:off x="5917218" y="5270602"/>
            <a:ext cx="738562" cy="3352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4C32576-47EA-4820-8BF9-EC5A49D44D3B}"/>
              </a:ext>
            </a:extLst>
          </p:cNvPr>
          <p:cNvCxnSpPr>
            <a:cxnSpLocks/>
            <a:stCxn id="9" idx="5"/>
            <a:endCxn id="11" idx="1"/>
          </p:cNvCxnSpPr>
          <p:nvPr/>
        </p:nvCxnSpPr>
        <p:spPr>
          <a:xfrm>
            <a:off x="7953837" y="5270602"/>
            <a:ext cx="752414" cy="3352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8DEEC09B-4BE6-41F6-9613-735EA601973F}"/>
              </a:ext>
            </a:extLst>
          </p:cNvPr>
          <p:cNvSpPr/>
          <p:nvPr/>
        </p:nvSpPr>
        <p:spPr>
          <a:xfrm>
            <a:off x="4488138" y="4716480"/>
            <a:ext cx="1348446" cy="461665"/>
          </a:xfrm>
          <a:prstGeom prst="rect">
            <a:avLst/>
          </a:prstGeom>
        </p:spPr>
        <p:txBody>
          <a:bodyPr wrap="none">
            <a:spAutoFit/>
          </a:bodyPr>
          <a:lstStyle/>
          <a:p>
            <a:r>
              <a:rPr lang="en-US" sz="2400" dirty="0">
                <a:solidFill>
                  <a:srgbClr val="00B050"/>
                </a:solidFill>
                <a:sym typeface="Wingdings" panose="05000000000000000000" pitchFamily="2" charset="2"/>
              </a:rPr>
              <a:t>? 0xABC8</a:t>
            </a:r>
            <a:endParaRPr lang="en-US" sz="2400" dirty="0"/>
          </a:p>
        </p:txBody>
      </p:sp>
    </p:spTree>
    <p:extLst>
      <p:ext uri="{BB962C8B-B14F-4D97-AF65-F5344CB8AC3E}">
        <p14:creationId xmlns:p14="http://schemas.microsoft.com/office/powerpoint/2010/main" val="10641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386FF674-E801-4793-99FD-9E3D8E72E952}"/>
              </a:ext>
            </a:extLst>
          </p:cNvPr>
          <p:cNvGraphicFramePr>
            <a:graphicFrameLocks noGrp="1"/>
          </p:cNvGraphicFramePr>
          <p:nvPr>
            <p:extLst>
              <p:ext uri="{D42A27DB-BD31-4B8C-83A1-F6EECF244321}">
                <p14:modId xmlns:p14="http://schemas.microsoft.com/office/powerpoint/2010/main" val="373812733"/>
              </p:ext>
            </p:extLst>
          </p:nvPr>
        </p:nvGraphicFramePr>
        <p:xfrm>
          <a:off x="5641331" y="3041248"/>
          <a:ext cx="4507362" cy="378951"/>
        </p:xfrm>
        <a:graphic>
          <a:graphicData uri="http://schemas.openxmlformats.org/drawingml/2006/table">
            <a:tbl>
              <a:tblPr firstRow="1" bandRow="1">
                <a:effectLst/>
                <a:tableStyleId>{5C22544A-7EE6-4342-B048-85BDC9FD1C3A}</a:tableStyleId>
              </a:tblPr>
              <a:tblGrid>
                <a:gridCol w="751227">
                  <a:extLst>
                    <a:ext uri="{9D8B030D-6E8A-4147-A177-3AD203B41FA5}">
                      <a16:colId xmlns:a16="http://schemas.microsoft.com/office/drawing/2014/main" val="20000"/>
                    </a:ext>
                  </a:extLst>
                </a:gridCol>
                <a:gridCol w="751227">
                  <a:extLst>
                    <a:ext uri="{9D8B030D-6E8A-4147-A177-3AD203B41FA5}">
                      <a16:colId xmlns:a16="http://schemas.microsoft.com/office/drawing/2014/main" val="956923521"/>
                    </a:ext>
                  </a:extLst>
                </a:gridCol>
                <a:gridCol w="751227">
                  <a:extLst>
                    <a:ext uri="{9D8B030D-6E8A-4147-A177-3AD203B41FA5}">
                      <a16:colId xmlns:a16="http://schemas.microsoft.com/office/drawing/2014/main" val="703648225"/>
                    </a:ext>
                  </a:extLst>
                </a:gridCol>
                <a:gridCol w="751227">
                  <a:extLst>
                    <a:ext uri="{9D8B030D-6E8A-4147-A177-3AD203B41FA5}">
                      <a16:colId xmlns:a16="http://schemas.microsoft.com/office/drawing/2014/main" val="3620476641"/>
                    </a:ext>
                  </a:extLst>
                </a:gridCol>
                <a:gridCol w="751227">
                  <a:extLst>
                    <a:ext uri="{9D8B030D-6E8A-4147-A177-3AD203B41FA5}">
                      <a16:colId xmlns:a16="http://schemas.microsoft.com/office/drawing/2014/main" val="684495373"/>
                    </a:ext>
                  </a:extLst>
                </a:gridCol>
                <a:gridCol w="751227">
                  <a:extLst>
                    <a:ext uri="{9D8B030D-6E8A-4147-A177-3AD203B41FA5}">
                      <a16:colId xmlns:a16="http://schemas.microsoft.com/office/drawing/2014/main" val="4089242263"/>
                    </a:ext>
                  </a:extLst>
                </a:gridCol>
              </a:tblGrid>
              <a:tr h="3789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a:xfrm>
            <a:off x="838200" y="365125"/>
            <a:ext cx="10515600" cy="1325563"/>
          </a:xfrm>
        </p:spPr>
        <p:txBody>
          <a:bodyPr/>
          <a:lstStyle/>
          <a:p>
            <a:r>
              <a:rPr lang="en-US"/>
              <a:t>Tree-Based Address Mapping</a:t>
            </a:r>
            <a:endParaRPr lang="en-US" dirty="0"/>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a:xfrm>
            <a:off x="838200" y="1825625"/>
            <a:ext cx="10515600" cy="4351338"/>
          </a:xfrm>
        </p:spPr>
        <p:txBody>
          <a:bodyPr/>
          <a:lstStyle/>
          <a:p>
            <a:r>
              <a:rPr lang="en-US" dirty="0"/>
              <a:t>Two-layer mapping</a:t>
            </a:r>
          </a:p>
        </p:txBody>
      </p:sp>
      <p:sp>
        <p:nvSpPr>
          <p:cNvPr id="8" name="Oval 7">
            <a:extLst>
              <a:ext uri="{FF2B5EF4-FFF2-40B4-BE49-F238E27FC236}">
                <a16:creationId xmlns:a16="http://schemas.microsoft.com/office/drawing/2014/main" id="{0740487A-EBAC-4755-9C2E-1983AD204107}"/>
              </a:ext>
            </a:extLst>
          </p:cNvPr>
          <p:cNvSpPr/>
          <p:nvPr/>
        </p:nvSpPr>
        <p:spPr>
          <a:xfrm>
            <a:off x="2797012" y="2558105"/>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097AE7E-5A5A-44D1-8B73-1658DFCF2719}"/>
              </a:ext>
            </a:extLst>
          </p:cNvPr>
          <p:cNvCxnSpPr>
            <a:stCxn id="8" idx="3"/>
            <a:endCxn id="14" idx="0"/>
          </p:cNvCxnSpPr>
          <p:nvPr/>
        </p:nvCxnSpPr>
        <p:spPr>
          <a:xfrm flipH="1">
            <a:off x="2432347" y="2802595"/>
            <a:ext cx="409840" cy="332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D4A0DEE-459A-4235-924F-FCD87C516311}"/>
              </a:ext>
            </a:extLst>
          </p:cNvPr>
          <p:cNvCxnSpPr>
            <a:stCxn id="8" idx="5"/>
            <a:endCxn id="15" idx="0"/>
          </p:cNvCxnSpPr>
          <p:nvPr/>
        </p:nvCxnSpPr>
        <p:spPr>
          <a:xfrm>
            <a:off x="3060309" y="2802595"/>
            <a:ext cx="438458" cy="316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7C1CCFC-2BED-40BC-AFC6-DA223BECA49A}"/>
              </a:ext>
            </a:extLst>
          </p:cNvPr>
          <p:cNvSpPr/>
          <p:nvPr/>
        </p:nvSpPr>
        <p:spPr>
          <a:xfrm>
            <a:off x="2278111" y="3135405"/>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243B81F-C9C1-4E12-863F-0B7EE05750EE}"/>
              </a:ext>
            </a:extLst>
          </p:cNvPr>
          <p:cNvSpPr/>
          <p:nvPr/>
        </p:nvSpPr>
        <p:spPr>
          <a:xfrm>
            <a:off x="3344531" y="3119146"/>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8CC5508-7F55-4D2B-8D58-2A1CCB8EDD0E}"/>
              </a:ext>
            </a:extLst>
          </p:cNvPr>
          <p:cNvCxnSpPr/>
          <p:nvPr/>
        </p:nvCxnSpPr>
        <p:spPr>
          <a:xfrm flipH="1">
            <a:off x="1287216" y="5594646"/>
            <a:ext cx="177379"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6DEAED-DA88-4CC6-8C98-4B62D260C3FE}"/>
              </a:ext>
            </a:extLst>
          </p:cNvPr>
          <p:cNvCxnSpPr/>
          <p:nvPr/>
        </p:nvCxnSpPr>
        <p:spPr>
          <a:xfrm>
            <a:off x="1682717" y="5594646"/>
            <a:ext cx="265511"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18F3C01-CFFA-4377-AAD7-3CF6AD0BA5BE}"/>
              </a:ext>
            </a:extLst>
          </p:cNvPr>
          <p:cNvSpPr/>
          <p:nvPr/>
        </p:nvSpPr>
        <p:spPr>
          <a:xfrm>
            <a:off x="1099930" y="594782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4A5A678-4081-40D0-99D3-B56F0351AF64}"/>
              </a:ext>
            </a:extLst>
          </p:cNvPr>
          <p:cNvSpPr/>
          <p:nvPr/>
        </p:nvSpPr>
        <p:spPr>
          <a:xfrm>
            <a:off x="1783959" y="5924414"/>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D5D99F4-B795-4B26-8E28-F79C9C93B808}"/>
              </a:ext>
            </a:extLst>
          </p:cNvPr>
          <p:cNvSpPr/>
          <p:nvPr/>
        </p:nvSpPr>
        <p:spPr>
          <a:xfrm>
            <a:off x="1419420" y="5340160"/>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D217618-159E-4D46-A91F-411E0E7C2EF1}"/>
              </a:ext>
            </a:extLst>
          </p:cNvPr>
          <p:cNvCxnSpPr/>
          <p:nvPr/>
        </p:nvCxnSpPr>
        <p:spPr>
          <a:xfrm flipH="1">
            <a:off x="1639202" y="4986978"/>
            <a:ext cx="177379" cy="35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7056E4E-98B8-4CA0-84A4-85023D6BD7B9}"/>
              </a:ext>
            </a:extLst>
          </p:cNvPr>
          <p:cNvCxnSpPr>
            <a:stCxn id="14" idx="3"/>
            <a:endCxn id="24" idx="0"/>
          </p:cNvCxnSpPr>
          <p:nvPr/>
        </p:nvCxnSpPr>
        <p:spPr>
          <a:xfrm flipH="1">
            <a:off x="2076182" y="3379895"/>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76D056-CC5B-4E12-84C1-7DC63FD9152A}"/>
              </a:ext>
            </a:extLst>
          </p:cNvPr>
          <p:cNvCxnSpPr>
            <a:stCxn id="14" idx="5"/>
            <a:endCxn id="25" idx="0"/>
          </p:cNvCxnSpPr>
          <p:nvPr/>
        </p:nvCxnSpPr>
        <p:spPr>
          <a:xfrm>
            <a:off x="2541408" y="3379895"/>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CA311D3-137D-416C-AF5F-A797A2FAAA1D}"/>
              </a:ext>
            </a:extLst>
          </p:cNvPr>
          <p:cNvSpPr/>
          <p:nvPr/>
        </p:nvSpPr>
        <p:spPr>
          <a:xfrm>
            <a:off x="1921946" y="389050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B6CA1D8-739D-4B53-BBD4-7ECCA77016FC}"/>
              </a:ext>
            </a:extLst>
          </p:cNvPr>
          <p:cNvSpPr/>
          <p:nvPr/>
        </p:nvSpPr>
        <p:spPr>
          <a:xfrm>
            <a:off x="2586583" y="3878107"/>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AEF639C-1CFE-4867-B208-E01930F65F24}"/>
              </a:ext>
            </a:extLst>
          </p:cNvPr>
          <p:cNvCxnSpPr>
            <a:endCxn id="28" idx="0"/>
          </p:cNvCxnSpPr>
          <p:nvPr/>
        </p:nvCxnSpPr>
        <p:spPr>
          <a:xfrm flipH="1">
            <a:off x="3190295" y="3388686"/>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03F601-08E3-49F7-8B70-16058A375B9F}"/>
              </a:ext>
            </a:extLst>
          </p:cNvPr>
          <p:cNvCxnSpPr>
            <a:endCxn id="29" idx="0"/>
          </p:cNvCxnSpPr>
          <p:nvPr/>
        </p:nvCxnSpPr>
        <p:spPr>
          <a:xfrm>
            <a:off x="3655521" y="3388686"/>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F2324445-00BB-4390-A197-2A4A5A77D751}"/>
              </a:ext>
            </a:extLst>
          </p:cNvPr>
          <p:cNvSpPr/>
          <p:nvPr/>
        </p:nvSpPr>
        <p:spPr>
          <a:xfrm>
            <a:off x="3036059" y="3899299"/>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E332822-8FED-4B62-BA89-1F0A6D8E417C}"/>
              </a:ext>
            </a:extLst>
          </p:cNvPr>
          <p:cNvSpPr/>
          <p:nvPr/>
        </p:nvSpPr>
        <p:spPr>
          <a:xfrm>
            <a:off x="3700696" y="388689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97B9D7C-99E0-4F3C-9754-E0AA22C87D01}"/>
              </a:ext>
            </a:extLst>
          </p:cNvPr>
          <p:cNvCxnSpPr/>
          <p:nvPr/>
        </p:nvCxnSpPr>
        <p:spPr>
          <a:xfrm flipH="1">
            <a:off x="2438775" y="4151468"/>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E8B4768-09D5-42EF-8E42-F9AF04119781}"/>
              </a:ext>
            </a:extLst>
          </p:cNvPr>
          <p:cNvCxnSpPr/>
          <p:nvPr/>
        </p:nvCxnSpPr>
        <p:spPr>
          <a:xfrm>
            <a:off x="2833011" y="4160233"/>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979A360-8375-4B82-8753-B1BF195B1705}"/>
              </a:ext>
            </a:extLst>
          </p:cNvPr>
          <p:cNvCxnSpPr/>
          <p:nvPr/>
        </p:nvCxnSpPr>
        <p:spPr>
          <a:xfrm flipH="1">
            <a:off x="3509785" y="4168839"/>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B6FA94-E9CC-4C88-8B14-E5514236EC05}"/>
              </a:ext>
            </a:extLst>
          </p:cNvPr>
          <p:cNvCxnSpPr/>
          <p:nvPr/>
        </p:nvCxnSpPr>
        <p:spPr>
          <a:xfrm>
            <a:off x="3975011" y="4168839"/>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CA93229-45C7-4F7D-90CA-627E1C0428CF}"/>
              </a:ext>
            </a:extLst>
          </p:cNvPr>
          <p:cNvCxnSpPr/>
          <p:nvPr/>
        </p:nvCxnSpPr>
        <p:spPr>
          <a:xfrm flipH="1">
            <a:off x="2868439" y="4156438"/>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E5C08-EEB9-42BC-9ADA-AC382F09CF77}"/>
              </a:ext>
            </a:extLst>
          </p:cNvPr>
          <p:cNvCxnSpPr/>
          <p:nvPr/>
        </p:nvCxnSpPr>
        <p:spPr>
          <a:xfrm>
            <a:off x="3279134" y="4156438"/>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96799ED-A93F-4C50-8666-E3CB3C2AE49D}"/>
              </a:ext>
            </a:extLst>
          </p:cNvPr>
          <p:cNvCxnSpPr/>
          <p:nvPr/>
        </p:nvCxnSpPr>
        <p:spPr>
          <a:xfrm flipH="1">
            <a:off x="1727892" y="4159700"/>
            <a:ext cx="247104" cy="510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0AAFC6-D243-4967-9884-7869B8FDE04C}"/>
              </a:ext>
            </a:extLst>
          </p:cNvPr>
          <p:cNvCxnSpPr/>
          <p:nvPr/>
        </p:nvCxnSpPr>
        <p:spPr>
          <a:xfrm>
            <a:off x="2211200" y="4156489"/>
            <a:ext cx="199411" cy="49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CE19DA3-194B-404F-BF1C-50FA66761D42}"/>
              </a:ext>
            </a:extLst>
          </p:cNvPr>
          <p:cNvSpPr txBox="1"/>
          <p:nvPr/>
        </p:nvSpPr>
        <p:spPr>
          <a:xfrm>
            <a:off x="1779015" y="4492884"/>
            <a:ext cx="764364" cy="523220"/>
          </a:xfrm>
          <a:prstGeom prst="rect">
            <a:avLst/>
          </a:prstGeom>
          <a:noFill/>
          <a:ln>
            <a:noFill/>
          </a:ln>
        </p:spPr>
        <p:txBody>
          <a:bodyPr wrap="square" rtlCol="0">
            <a:spAutoFit/>
          </a:bodyPr>
          <a:lstStyle/>
          <a:p>
            <a:pPr algn="ctr"/>
            <a:r>
              <a:rPr lang="en-US" sz="2800" dirty="0"/>
              <a:t>……</a:t>
            </a:r>
          </a:p>
        </p:txBody>
      </p:sp>
      <p:cxnSp>
        <p:nvCxnSpPr>
          <p:cNvPr id="45" name="Straight Arrow Connector 44">
            <a:extLst>
              <a:ext uri="{FF2B5EF4-FFF2-40B4-BE49-F238E27FC236}">
                <a16:creationId xmlns:a16="http://schemas.microsoft.com/office/drawing/2014/main" id="{F77B7D13-9209-4F55-A929-D25EAF98AC80}"/>
              </a:ext>
            </a:extLst>
          </p:cNvPr>
          <p:cNvCxnSpPr>
            <a:cxnSpLocks/>
            <a:stCxn id="67" idx="3"/>
          </p:cNvCxnSpPr>
          <p:nvPr/>
        </p:nvCxnSpPr>
        <p:spPr>
          <a:xfrm flipH="1">
            <a:off x="6829070" y="4633823"/>
            <a:ext cx="153548" cy="46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E135EE-CD8B-4549-8C18-0C3E386AE40F}"/>
              </a:ext>
            </a:extLst>
          </p:cNvPr>
          <p:cNvCxnSpPr>
            <a:cxnSpLocks/>
            <a:stCxn id="48" idx="5"/>
          </p:cNvCxnSpPr>
          <p:nvPr/>
        </p:nvCxnSpPr>
        <p:spPr>
          <a:xfrm>
            <a:off x="7464037" y="3984140"/>
            <a:ext cx="308423" cy="43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C5078938-C38D-426C-8930-3C21F2852272}"/>
              </a:ext>
            </a:extLst>
          </p:cNvPr>
          <p:cNvSpPr/>
          <p:nvPr/>
        </p:nvSpPr>
        <p:spPr>
          <a:xfrm>
            <a:off x="6641781" y="5100137"/>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65CF14B-0764-45ED-98A5-53815006576A}"/>
              </a:ext>
            </a:extLst>
          </p:cNvPr>
          <p:cNvSpPr/>
          <p:nvPr/>
        </p:nvSpPr>
        <p:spPr>
          <a:xfrm>
            <a:off x="7200740" y="3739650"/>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DAC494BE-234C-473E-B43E-8009971D1E67}"/>
              </a:ext>
            </a:extLst>
          </p:cNvPr>
          <p:cNvCxnSpPr>
            <a:cxnSpLocks/>
            <a:stCxn id="48" idx="3"/>
          </p:cNvCxnSpPr>
          <p:nvPr/>
        </p:nvCxnSpPr>
        <p:spPr>
          <a:xfrm flipH="1">
            <a:off x="7122769" y="3984140"/>
            <a:ext cx="123146" cy="40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7D8DCCC-B41C-4A96-AFD5-383BAAAC5564}"/>
              </a:ext>
            </a:extLst>
          </p:cNvPr>
          <p:cNvCxnSpPr>
            <a:cxnSpLocks/>
            <a:endCxn id="48" idx="1"/>
          </p:cNvCxnSpPr>
          <p:nvPr/>
        </p:nvCxnSpPr>
        <p:spPr>
          <a:xfrm>
            <a:off x="6785136" y="3413273"/>
            <a:ext cx="460779" cy="36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25277AD-AC10-4075-9B05-1EC425BED1B7}"/>
              </a:ext>
            </a:extLst>
          </p:cNvPr>
          <p:cNvSpPr txBox="1"/>
          <p:nvPr/>
        </p:nvSpPr>
        <p:spPr>
          <a:xfrm>
            <a:off x="7283577" y="4212146"/>
            <a:ext cx="1006756" cy="523220"/>
          </a:xfrm>
          <a:prstGeom prst="rect">
            <a:avLst/>
          </a:prstGeom>
          <a:noFill/>
          <a:ln>
            <a:noFill/>
          </a:ln>
        </p:spPr>
        <p:txBody>
          <a:bodyPr wrap="square" rtlCol="0">
            <a:spAutoFit/>
          </a:bodyPr>
          <a:lstStyle/>
          <a:p>
            <a:pPr algn="ctr"/>
            <a:r>
              <a:rPr lang="en-US" sz="2800" dirty="0"/>
              <a:t>……</a:t>
            </a:r>
          </a:p>
        </p:txBody>
      </p:sp>
      <p:sp>
        <p:nvSpPr>
          <p:cNvPr id="53" name="Rectangle 52">
            <a:extLst>
              <a:ext uri="{FF2B5EF4-FFF2-40B4-BE49-F238E27FC236}">
                <a16:creationId xmlns:a16="http://schemas.microsoft.com/office/drawing/2014/main" id="{5E51FDAB-0E59-45F4-A945-294DB5949B80}"/>
              </a:ext>
            </a:extLst>
          </p:cNvPr>
          <p:cNvSpPr/>
          <p:nvPr/>
        </p:nvSpPr>
        <p:spPr>
          <a:xfrm>
            <a:off x="6409426" y="3609101"/>
            <a:ext cx="1957246" cy="187730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A9C86A3-9B30-4FAF-8933-029249ED4681}"/>
              </a:ext>
            </a:extLst>
          </p:cNvPr>
          <p:cNvSpPr txBox="1"/>
          <p:nvPr/>
        </p:nvSpPr>
        <p:spPr>
          <a:xfrm>
            <a:off x="8405182" y="4805744"/>
            <a:ext cx="2466476" cy="683264"/>
          </a:xfrm>
          <a:prstGeom prst="rect">
            <a:avLst/>
          </a:prstGeom>
          <a:noFill/>
        </p:spPr>
        <p:txBody>
          <a:bodyPr wrap="square" rtlCol="0">
            <a:spAutoFit/>
          </a:bodyPr>
          <a:lstStyle/>
          <a:p>
            <a:pPr>
              <a:lnSpc>
                <a:spcPct val="80000"/>
              </a:lnSpc>
            </a:pPr>
            <a:r>
              <a:rPr lang="en-US" sz="2400" i="1" dirty="0"/>
              <a:t>Tree</a:t>
            </a:r>
            <a:r>
              <a:rPr lang="en-US" sz="2400" dirty="0"/>
              <a:t> for a small</a:t>
            </a:r>
          </a:p>
          <a:p>
            <a:pPr>
              <a:lnSpc>
                <a:spcPct val="80000"/>
              </a:lnSpc>
            </a:pPr>
            <a:r>
              <a:rPr lang="en-US" sz="2400" dirty="0">
                <a:solidFill>
                  <a:schemeClr val="accent1"/>
                </a:solidFill>
              </a:rPr>
              <a:t>partition</a:t>
            </a:r>
            <a:r>
              <a:rPr lang="en-US" sz="2400" dirty="0"/>
              <a:t> (4KB)</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4DBE967-8760-4DC5-A0B2-208D1017909B}"/>
                  </a:ext>
                </a:extLst>
              </p:cNvPr>
              <p:cNvSpPr txBox="1"/>
              <p:nvPr/>
            </p:nvSpPr>
            <p:spPr>
              <a:xfrm>
                <a:off x="5576795" y="2558105"/>
                <a:ext cx="4692880" cy="461665"/>
              </a:xfrm>
              <a:prstGeom prst="rect">
                <a:avLst/>
              </a:prstGeom>
              <a:noFill/>
            </p:spPr>
            <p:txBody>
              <a:bodyPr wrap="square" rtlCol="0">
                <a:spAutoFit/>
              </a:bodyPr>
              <a:lstStyle/>
              <a:p>
                <a:r>
                  <a:rPr lang="en-US" altLang="zh-CN" sz="2400" i="1" dirty="0"/>
                  <a:t>Partition index</a:t>
                </a:r>
                <a:r>
                  <a:rPr lang="en-US" altLang="zh-CN" sz="2400" dirty="0"/>
                  <a:t>: </a:t>
                </a:r>
                <a14:m>
                  <m:oMath xmlns:m="http://schemas.openxmlformats.org/officeDocument/2006/math">
                    <m:r>
                      <m:rPr>
                        <m:sty m:val="p"/>
                      </m:rPr>
                      <a:rPr lang="el-GR" altLang="zh-CN" sz="2400" b="0" i="1" smtClean="0">
                        <a:solidFill>
                          <a:srgbClr val="00B050"/>
                        </a:solidFill>
                        <a:latin typeface="Cambria Math" panose="02040503050406030204" pitchFamily="18" charset="0"/>
                        <a:ea typeface="Cambria Math" panose="02040503050406030204" pitchFamily="18" charset="0"/>
                      </a:rPr>
                      <m:t>Ο</m:t>
                    </m:r>
                    <m:r>
                      <a:rPr lang="en-US" altLang="zh-CN" sz="2400" b="0" i="1" smtClean="0">
                        <a:solidFill>
                          <a:srgbClr val="00B050"/>
                        </a:solidFill>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rPr>
                      <m:t> </m:t>
                    </m:r>
                  </m:oMath>
                </a14:m>
                <a:endParaRPr lang="en-US" sz="2400" dirty="0"/>
              </a:p>
            </p:txBody>
          </p:sp>
        </mc:Choice>
        <mc:Fallback xmlns="">
          <p:sp>
            <p:nvSpPr>
              <p:cNvPr id="56" name="TextBox 55">
                <a:extLst>
                  <a:ext uri="{FF2B5EF4-FFF2-40B4-BE49-F238E27FC236}">
                    <a16:creationId xmlns:a16="http://schemas.microsoft.com/office/drawing/2014/main" id="{64DBE967-8760-4DC5-A0B2-208D1017909B}"/>
                  </a:ext>
                </a:extLst>
              </p:cNvPr>
              <p:cNvSpPr txBox="1">
                <a:spLocks noRot="1" noChangeAspect="1" noMove="1" noResize="1" noEditPoints="1" noAdjustHandles="1" noChangeArrowheads="1" noChangeShapeType="1" noTextEdit="1"/>
              </p:cNvSpPr>
              <p:nvPr/>
            </p:nvSpPr>
            <p:spPr>
              <a:xfrm>
                <a:off x="5576795" y="2558105"/>
                <a:ext cx="4692880" cy="461665"/>
              </a:xfrm>
              <a:prstGeom prst="rect">
                <a:avLst/>
              </a:prstGeom>
              <a:blipFill>
                <a:blip r:embed="rId3"/>
                <a:stretch>
                  <a:fillRect l="-2078" t="-10667" b="-30667"/>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0155A3A1-5C3D-46DA-9231-5E8F8A2CCBB0}"/>
              </a:ext>
            </a:extLst>
          </p:cNvPr>
          <p:cNvGrpSpPr/>
          <p:nvPr/>
        </p:nvGrpSpPr>
        <p:grpSpPr>
          <a:xfrm>
            <a:off x="1550080" y="2655642"/>
            <a:ext cx="2820547" cy="2015636"/>
            <a:chOff x="1189613" y="2446076"/>
            <a:chExt cx="3441443" cy="2459344"/>
          </a:xfrm>
        </p:grpSpPr>
        <p:cxnSp>
          <p:nvCxnSpPr>
            <p:cNvPr id="58" name="Straight Connector 57">
              <a:extLst>
                <a:ext uri="{FF2B5EF4-FFF2-40B4-BE49-F238E27FC236}">
                  <a16:creationId xmlns:a16="http://schemas.microsoft.com/office/drawing/2014/main" id="{F580CD76-A7FA-4481-9C7D-BE7167CF2599}"/>
                </a:ext>
              </a:extLst>
            </p:cNvPr>
            <p:cNvCxnSpPr>
              <a:cxnSpLocks/>
            </p:cNvCxnSpPr>
            <p:nvPr/>
          </p:nvCxnSpPr>
          <p:spPr>
            <a:xfrm>
              <a:off x="1189613" y="2450358"/>
              <a:ext cx="3441443" cy="2455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C67259D-8BD3-450D-B21A-2EB006594C3A}"/>
                </a:ext>
              </a:extLst>
            </p:cNvPr>
            <p:cNvCxnSpPr>
              <a:cxnSpLocks/>
            </p:cNvCxnSpPr>
            <p:nvPr/>
          </p:nvCxnSpPr>
          <p:spPr>
            <a:xfrm flipH="1">
              <a:off x="1189613" y="2446076"/>
              <a:ext cx="3437529" cy="24418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0CF101A2-590C-4CCF-9544-F38125B5D05A}"/>
              </a:ext>
            </a:extLst>
          </p:cNvPr>
          <p:cNvSpPr txBox="1"/>
          <p:nvPr/>
        </p:nvSpPr>
        <p:spPr>
          <a:xfrm>
            <a:off x="3302830" y="4495274"/>
            <a:ext cx="764364" cy="523220"/>
          </a:xfrm>
          <a:prstGeom prst="rect">
            <a:avLst/>
          </a:prstGeom>
          <a:noFill/>
          <a:ln>
            <a:noFill/>
          </a:ln>
        </p:spPr>
        <p:txBody>
          <a:bodyPr wrap="square" rtlCol="0">
            <a:spAutoFit/>
          </a:bodyPr>
          <a:lstStyle/>
          <a:p>
            <a:pPr algn="ctr"/>
            <a:r>
              <a:rPr lang="en-US" sz="2800" dirty="0"/>
              <a:t>……</a:t>
            </a:r>
          </a:p>
        </p:txBody>
      </p:sp>
      <p:sp>
        <p:nvSpPr>
          <p:cNvPr id="64" name="Arrow: Right 63">
            <a:extLst>
              <a:ext uri="{FF2B5EF4-FFF2-40B4-BE49-F238E27FC236}">
                <a16:creationId xmlns:a16="http://schemas.microsoft.com/office/drawing/2014/main" id="{8A8E1BC2-54F5-484B-A99A-A8D669F800FC}"/>
              </a:ext>
            </a:extLst>
          </p:cNvPr>
          <p:cNvSpPr/>
          <p:nvPr/>
        </p:nvSpPr>
        <p:spPr>
          <a:xfrm>
            <a:off x="4862287" y="2981177"/>
            <a:ext cx="4193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91FA2BAF-F5F7-4C3A-8698-388E274CE139}"/>
                  </a:ext>
                </a:extLst>
              </p:cNvPr>
              <p:cNvSpPr/>
              <p:nvPr/>
            </p:nvSpPr>
            <p:spPr>
              <a:xfrm>
                <a:off x="2897155" y="5372876"/>
                <a:ext cx="13424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Ο</m:t>
                      </m:r>
                      <m:r>
                        <a:rPr lang="en-US" altLang="zh-CN" sz="2400" i="1">
                          <a:latin typeface="Cambria Math" panose="02040503050406030204" pitchFamily="18" charset="0"/>
                          <a:ea typeface="Cambria Math" panose="02040503050406030204" pitchFamily="18" charset="0"/>
                        </a:rPr>
                        <m:t>(</m:t>
                      </m:r>
                      <m:func>
                        <m:funcPr>
                          <m:ctrlPr>
                            <a:rPr lang="en-US" altLang="zh-CN" sz="2400" b="0" i="1" smtClean="0">
                              <a:latin typeface="Cambria Math" panose="02040503050406030204" pitchFamily="18" charset="0"/>
                              <a:ea typeface="Cambria Math" panose="02040503050406030204" pitchFamily="18" charset="0"/>
                            </a:rPr>
                          </m:ctrlPr>
                        </m:funcPr>
                        <m:fName>
                          <m:r>
                            <m:rPr>
                              <m:sty m:val="p"/>
                            </m:rPr>
                            <a:rPr lang="en-US" altLang="zh-CN" sz="2400" b="0" i="0" smtClean="0">
                              <a:latin typeface="Cambria Math" panose="02040503050406030204" pitchFamily="18" charset="0"/>
                              <a:ea typeface="Cambria Math" panose="02040503050406030204" pitchFamily="18" charset="0"/>
                            </a:rPr>
                            <m:t>log</m:t>
                          </m:r>
                        </m:fName>
                        <m:e>
                          <m:r>
                            <a:rPr lang="en-US" altLang="zh-CN" sz="2400" b="0" i="1" smtClean="0">
                              <a:latin typeface="Cambria Math" panose="02040503050406030204" pitchFamily="18" charset="0"/>
                              <a:ea typeface="Cambria Math" panose="02040503050406030204" pitchFamily="18" charset="0"/>
                            </a:rPr>
                            <m:t>𝑛</m:t>
                          </m:r>
                        </m:e>
                      </m:func>
                      <m:r>
                        <a:rPr lang="en-US" altLang="zh-CN" sz="2400" i="1">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65" name="Rectangle 64">
                <a:extLst>
                  <a:ext uri="{FF2B5EF4-FFF2-40B4-BE49-F238E27FC236}">
                    <a16:creationId xmlns:a16="http://schemas.microsoft.com/office/drawing/2014/main" id="{91FA2BAF-F5F7-4C3A-8698-388E274CE139}"/>
                  </a:ext>
                </a:extLst>
              </p:cNvPr>
              <p:cNvSpPr>
                <a:spLocks noRot="1" noChangeAspect="1" noMove="1" noResize="1" noEditPoints="1" noAdjustHandles="1" noChangeArrowheads="1" noChangeShapeType="1" noTextEdit="1"/>
              </p:cNvSpPr>
              <p:nvPr/>
            </p:nvSpPr>
            <p:spPr>
              <a:xfrm>
                <a:off x="2897155" y="5372876"/>
                <a:ext cx="1342482" cy="461665"/>
              </a:xfrm>
              <a:prstGeom prst="rect">
                <a:avLst/>
              </a:prstGeom>
              <a:blipFill>
                <a:blip r:embed="rId4"/>
                <a:stretch>
                  <a:fillRect r="-1364" b="-17105"/>
                </a:stretch>
              </a:blipFill>
            </p:spPr>
            <p:txBody>
              <a:bodyPr/>
              <a:lstStyle/>
              <a:p>
                <a:r>
                  <a:rPr lang="en-US">
                    <a:noFill/>
                  </a:rPr>
                  <a:t> </a:t>
                </a:r>
              </a:p>
            </p:txBody>
          </p:sp>
        </mc:Fallback>
      </mc:AlternateContent>
      <p:sp>
        <p:nvSpPr>
          <p:cNvPr id="67" name="Oval 66">
            <a:extLst>
              <a:ext uri="{FF2B5EF4-FFF2-40B4-BE49-F238E27FC236}">
                <a16:creationId xmlns:a16="http://schemas.microsoft.com/office/drawing/2014/main" id="{30714E57-B0EE-4AF5-81B5-E1CAD2D84E05}"/>
              </a:ext>
            </a:extLst>
          </p:cNvPr>
          <p:cNvSpPr/>
          <p:nvPr/>
        </p:nvSpPr>
        <p:spPr>
          <a:xfrm>
            <a:off x="6937443" y="4389333"/>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Slide Number Placeholder 68">
            <a:extLst>
              <a:ext uri="{FF2B5EF4-FFF2-40B4-BE49-F238E27FC236}">
                <a16:creationId xmlns:a16="http://schemas.microsoft.com/office/drawing/2014/main" id="{2832878D-629C-48BF-89BF-884E83426376}"/>
              </a:ext>
            </a:extLst>
          </p:cNvPr>
          <p:cNvSpPr>
            <a:spLocks noGrp="1"/>
          </p:cNvSpPr>
          <p:nvPr>
            <p:ph type="sldNum" sz="quarter" idx="12"/>
          </p:nvPr>
        </p:nvSpPr>
        <p:spPr/>
        <p:txBody>
          <a:bodyPr/>
          <a:lstStyle/>
          <a:p>
            <a:fld id="{48F405BB-1941-4A6B-9D98-D01FE7BE1B79}" type="slidenum">
              <a:rPr lang="en-US" smtClean="0"/>
              <a:t>15</a:t>
            </a:fld>
            <a:endParaRPr lang="en-US"/>
          </a:p>
        </p:txBody>
      </p:sp>
      <p:sp>
        <p:nvSpPr>
          <p:cNvPr id="76" name="Rectangle 75">
            <a:extLst>
              <a:ext uri="{FF2B5EF4-FFF2-40B4-BE49-F238E27FC236}">
                <a16:creationId xmlns:a16="http://schemas.microsoft.com/office/drawing/2014/main" id="{5C066C3C-D45B-44DB-B558-B7DC15162BA1}"/>
              </a:ext>
            </a:extLst>
          </p:cNvPr>
          <p:cNvSpPr/>
          <p:nvPr/>
        </p:nvSpPr>
        <p:spPr>
          <a:xfrm>
            <a:off x="6002568" y="5616954"/>
            <a:ext cx="5026120" cy="683264"/>
          </a:xfrm>
          <a:prstGeom prst="rect">
            <a:avLst/>
          </a:prstGeom>
        </p:spPr>
        <p:txBody>
          <a:bodyPr wrap="none">
            <a:spAutoFit/>
          </a:bodyPr>
          <a:lstStyle/>
          <a:p>
            <a:pPr marL="342900" indent="-342900">
              <a:lnSpc>
                <a:spcPct val="80000"/>
              </a:lnSpc>
              <a:buFont typeface="Arial" panose="020B0604020202020204" pitchFamily="34" charset="0"/>
              <a:buChar char="•"/>
            </a:pPr>
            <a:r>
              <a:rPr lang="en-US" sz="2400" i="1" dirty="0">
                <a:solidFill>
                  <a:srgbClr val="00B050"/>
                </a:solidFill>
              </a:rPr>
              <a:t>Improves transaction throughput by</a:t>
            </a:r>
            <a:br>
              <a:rPr lang="en-US" sz="2400" i="1" dirty="0">
                <a:solidFill>
                  <a:srgbClr val="00B050"/>
                </a:solidFill>
              </a:rPr>
            </a:br>
            <a:r>
              <a:rPr lang="en-US" sz="2400" i="1" dirty="0">
                <a:solidFill>
                  <a:srgbClr val="00B050"/>
                </a:solidFill>
              </a:rPr>
              <a:t>39.6% on average.</a:t>
            </a:r>
          </a:p>
        </p:txBody>
      </p:sp>
    </p:spTree>
    <p:extLst>
      <p:ext uri="{BB962C8B-B14F-4D97-AF65-F5344CB8AC3E}">
        <p14:creationId xmlns:p14="http://schemas.microsoft.com/office/powerpoint/2010/main" val="127722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1" grpId="0"/>
      <p:bldP spid="53" grpId="0" animBg="1"/>
      <p:bldP spid="55" grpId="0"/>
      <p:bldP spid="56" grpId="0"/>
      <p:bldP spid="64" grpId="0" animBg="1"/>
      <p:bldP spid="67" grpId="0" animBg="1"/>
      <p:bldP spid="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lstStyle/>
          <a:p>
            <a:r>
              <a:rPr lang="en-US" dirty="0"/>
              <a:t>Skip list</a:t>
            </a:r>
          </a:p>
        </p:txBody>
      </p:sp>
      <p:sp>
        <p:nvSpPr>
          <p:cNvPr id="4" name="Slide Number Placeholder 3">
            <a:extLst>
              <a:ext uri="{FF2B5EF4-FFF2-40B4-BE49-F238E27FC236}">
                <a16:creationId xmlns:a16="http://schemas.microsoft.com/office/drawing/2014/main" id="{7CBB3E97-49B6-481F-9B79-089592B10EE5}"/>
              </a:ext>
            </a:extLst>
          </p:cNvPr>
          <p:cNvSpPr>
            <a:spLocks noGrp="1"/>
          </p:cNvSpPr>
          <p:nvPr>
            <p:ph type="sldNum" sz="quarter" idx="12"/>
          </p:nvPr>
        </p:nvSpPr>
        <p:spPr/>
        <p:txBody>
          <a:bodyPr/>
          <a:lstStyle/>
          <a:p>
            <a:fld id="{48F405BB-1941-4A6B-9D98-D01FE7BE1B79}" type="slidenum">
              <a:rPr lang="en-US" smtClean="0"/>
              <a:t>16</a:t>
            </a:fld>
            <a:endParaRPr lang="en-US"/>
          </a:p>
        </p:txBody>
      </p:sp>
      <p:graphicFrame>
        <p:nvGraphicFramePr>
          <p:cNvPr id="5" name="Table 4">
            <a:extLst>
              <a:ext uri="{FF2B5EF4-FFF2-40B4-BE49-F238E27FC236}">
                <a16:creationId xmlns:a16="http://schemas.microsoft.com/office/drawing/2014/main" id="{13BE4C13-A7FB-47AB-88F5-E12D64991C0F}"/>
              </a:ext>
            </a:extLst>
          </p:cNvPr>
          <p:cNvGraphicFramePr>
            <a:graphicFrameLocks noGrp="1"/>
          </p:cNvGraphicFramePr>
          <p:nvPr>
            <p:extLst>
              <p:ext uri="{D42A27DB-BD31-4B8C-83A1-F6EECF244321}">
                <p14:modId xmlns:p14="http://schemas.microsoft.com/office/powerpoint/2010/main" val="4018314175"/>
              </p:ext>
            </p:extLst>
          </p:nvPr>
        </p:nvGraphicFramePr>
        <p:xfrm>
          <a:off x="1164227" y="2404603"/>
          <a:ext cx="4507362" cy="378951"/>
        </p:xfrm>
        <a:graphic>
          <a:graphicData uri="http://schemas.openxmlformats.org/drawingml/2006/table">
            <a:tbl>
              <a:tblPr firstRow="1" bandRow="1">
                <a:effectLst/>
                <a:tableStyleId>{5C22544A-7EE6-4342-B048-85BDC9FD1C3A}</a:tableStyleId>
              </a:tblPr>
              <a:tblGrid>
                <a:gridCol w="751227">
                  <a:extLst>
                    <a:ext uri="{9D8B030D-6E8A-4147-A177-3AD203B41FA5}">
                      <a16:colId xmlns:a16="http://schemas.microsoft.com/office/drawing/2014/main" val="20000"/>
                    </a:ext>
                  </a:extLst>
                </a:gridCol>
                <a:gridCol w="751227">
                  <a:extLst>
                    <a:ext uri="{9D8B030D-6E8A-4147-A177-3AD203B41FA5}">
                      <a16:colId xmlns:a16="http://schemas.microsoft.com/office/drawing/2014/main" val="956923521"/>
                    </a:ext>
                  </a:extLst>
                </a:gridCol>
                <a:gridCol w="751227">
                  <a:extLst>
                    <a:ext uri="{9D8B030D-6E8A-4147-A177-3AD203B41FA5}">
                      <a16:colId xmlns:a16="http://schemas.microsoft.com/office/drawing/2014/main" val="703648225"/>
                    </a:ext>
                  </a:extLst>
                </a:gridCol>
                <a:gridCol w="751227">
                  <a:extLst>
                    <a:ext uri="{9D8B030D-6E8A-4147-A177-3AD203B41FA5}">
                      <a16:colId xmlns:a16="http://schemas.microsoft.com/office/drawing/2014/main" val="3620476641"/>
                    </a:ext>
                  </a:extLst>
                </a:gridCol>
                <a:gridCol w="751227">
                  <a:extLst>
                    <a:ext uri="{9D8B030D-6E8A-4147-A177-3AD203B41FA5}">
                      <a16:colId xmlns:a16="http://schemas.microsoft.com/office/drawing/2014/main" val="684495373"/>
                    </a:ext>
                  </a:extLst>
                </a:gridCol>
                <a:gridCol w="751227">
                  <a:extLst>
                    <a:ext uri="{9D8B030D-6E8A-4147-A177-3AD203B41FA5}">
                      <a16:colId xmlns:a16="http://schemas.microsoft.com/office/drawing/2014/main" val="4089242263"/>
                    </a:ext>
                  </a:extLst>
                </a:gridCol>
              </a:tblGrid>
              <a:tr h="37895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6" name="Rectangle 5">
            <a:extLst>
              <a:ext uri="{FF2B5EF4-FFF2-40B4-BE49-F238E27FC236}">
                <a16:creationId xmlns:a16="http://schemas.microsoft.com/office/drawing/2014/main" id="{A5E18E0F-37FE-420C-97F8-965009B97A4B}"/>
              </a:ext>
            </a:extLst>
          </p:cNvPr>
          <p:cNvSpPr/>
          <p:nvPr/>
        </p:nvSpPr>
        <p:spPr>
          <a:xfrm>
            <a:off x="1169896" y="2408780"/>
            <a:ext cx="4501691" cy="374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E2543D3-A092-4F04-8B3F-C6D2CA32343E}"/>
              </a:ext>
            </a:extLst>
          </p:cNvPr>
          <p:cNvCxnSpPr>
            <a:cxnSpLocks/>
            <a:stCxn id="17" idx="3"/>
          </p:cNvCxnSpPr>
          <p:nvPr/>
        </p:nvCxnSpPr>
        <p:spPr>
          <a:xfrm flipH="1">
            <a:off x="2351966" y="4004104"/>
            <a:ext cx="153548" cy="46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E3105E-303C-412B-A4AA-EABB8A8D2719}"/>
              </a:ext>
            </a:extLst>
          </p:cNvPr>
          <p:cNvCxnSpPr>
            <a:cxnSpLocks/>
            <a:stCxn id="10" idx="5"/>
          </p:cNvCxnSpPr>
          <p:nvPr/>
        </p:nvCxnSpPr>
        <p:spPr>
          <a:xfrm>
            <a:off x="2986933" y="3354421"/>
            <a:ext cx="308423" cy="434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B033A03-8E8A-4691-9DE7-CA9747B34226}"/>
              </a:ext>
            </a:extLst>
          </p:cNvPr>
          <p:cNvSpPr/>
          <p:nvPr/>
        </p:nvSpPr>
        <p:spPr>
          <a:xfrm>
            <a:off x="2164677" y="4470418"/>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7A71B6-AEC7-4519-AEC5-B2C5FA31AF17}"/>
              </a:ext>
            </a:extLst>
          </p:cNvPr>
          <p:cNvSpPr/>
          <p:nvPr/>
        </p:nvSpPr>
        <p:spPr>
          <a:xfrm>
            <a:off x="2723636" y="3109931"/>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98E6A58-1C44-49CB-A36A-C4BB9F116CD9}"/>
              </a:ext>
            </a:extLst>
          </p:cNvPr>
          <p:cNvCxnSpPr>
            <a:cxnSpLocks/>
            <a:stCxn id="10" idx="3"/>
          </p:cNvCxnSpPr>
          <p:nvPr/>
        </p:nvCxnSpPr>
        <p:spPr>
          <a:xfrm flipH="1">
            <a:off x="2645665" y="3354421"/>
            <a:ext cx="123146" cy="40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39289D7-1FBA-433E-BD64-79EDBC63D87D}"/>
              </a:ext>
            </a:extLst>
          </p:cNvPr>
          <p:cNvCxnSpPr>
            <a:cxnSpLocks/>
            <a:endCxn id="10" idx="1"/>
          </p:cNvCxnSpPr>
          <p:nvPr/>
        </p:nvCxnSpPr>
        <p:spPr>
          <a:xfrm>
            <a:off x="2308032" y="2783554"/>
            <a:ext cx="460779" cy="36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D9FB9B0-D3B3-4C2E-976A-43DFA990AB73}"/>
              </a:ext>
            </a:extLst>
          </p:cNvPr>
          <p:cNvSpPr txBox="1"/>
          <p:nvPr/>
        </p:nvSpPr>
        <p:spPr>
          <a:xfrm>
            <a:off x="2806473" y="3582427"/>
            <a:ext cx="1006756" cy="523220"/>
          </a:xfrm>
          <a:prstGeom prst="rect">
            <a:avLst/>
          </a:prstGeom>
          <a:noFill/>
          <a:ln>
            <a:noFill/>
          </a:ln>
        </p:spPr>
        <p:txBody>
          <a:bodyPr wrap="square" rtlCol="0">
            <a:spAutoFit/>
          </a:bodyPr>
          <a:lstStyle/>
          <a:p>
            <a:pPr algn="ctr"/>
            <a:r>
              <a:rPr lang="en-US" sz="2800" dirty="0"/>
              <a:t>……</a:t>
            </a:r>
          </a:p>
        </p:txBody>
      </p:sp>
      <p:sp>
        <p:nvSpPr>
          <p:cNvPr id="14" name="Rectangle 13">
            <a:extLst>
              <a:ext uri="{FF2B5EF4-FFF2-40B4-BE49-F238E27FC236}">
                <a16:creationId xmlns:a16="http://schemas.microsoft.com/office/drawing/2014/main" id="{DC0A6CB5-836D-428F-A768-13314E93102A}"/>
              </a:ext>
            </a:extLst>
          </p:cNvPr>
          <p:cNvSpPr/>
          <p:nvPr/>
        </p:nvSpPr>
        <p:spPr>
          <a:xfrm>
            <a:off x="1932322" y="2979382"/>
            <a:ext cx="1957246" cy="187730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B25202F-9B64-4B9C-B8D7-58C1178C66BB}"/>
              </a:ext>
            </a:extLst>
          </p:cNvPr>
          <p:cNvSpPr/>
          <p:nvPr/>
        </p:nvSpPr>
        <p:spPr>
          <a:xfrm>
            <a:off x="2460339" y="3759614"/>
            <a:ext cx="308472" cy="2864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s://upload.wikimedia.org/wikipedia/commons/thumb/8/86/Skip_list.svg/470px-Skip_list.svg.png">
            <a:extLst>
              <a:ext uri="{FF2B5EF4-FFF2-40B4-BE49-F238E27FC236}">
                <a16:creationId xmlns:a16="http://schemas.microsoft.com/office/drawing/2014/main" id="{32B6469A-7741-4D36-9209-BE8651BC3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798" y="2982830"/>
            <a:ext cx="5461772" cy="127828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833768BF-D0B0-4262-B186-D8CBE0FAE770}"/>
              </a:ext>
            </a:extLst>
          </p:cNvPr>
          <p:cNvGrpSpPr/>
          <p:nvPr/>
        </p:nvGrpSpPr>
        <p:grpSpPr>
          <a:xfrm>
            <a:off x="2029206" y="3181724"/>
            <a:ext cx="1784023" cy="1274909"/>
            <a:chOff x="1189613" y="2446076"/>
            <a:chExt cx="3441443" cy="2459344"/>
          </a:xfrm>
        </p:grpSpPr>
        <p:cxnSp>
          <p:nvCxnSpPr>
            <p:cNvPr id="23" name="Straight Connector 22">
              <a:extLst>
                <a:ext uri="{FF2B5EF4-FFF2-40B4-BE49-F238E27FC236}">
                  <a16:creationId xmlns:a16="http://schemas.microsoft.com/office/drawing/2014/main" id="{4FA97ADC-128B-4B5C-930D-CF94AF3DF95E}"/>
                </a:ext>
              </a:extLst>
            </p:cNvPr>
            <p:cNvCxnSpPr>
              <a:cxnSpLocks/>
            </p:cNvCxnSpPr>
            <p:nvPr/>
          </p:nvCxnSpPr>
          <p:spPr>
            <a:xfrm>
              <a:off x="1189613" y="2450358"/>
              <a:ext cx="3441443" cy="245506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D8D791-6EA6-4F7D-8B56-10F5BE6E69EE}"/>
                </a:ext>
              </a:extLst>
            </p:cNvPr>
            <p:cNvCxnSpPr>
              <a:cxnSpLocks/>
            </p:cNvCxnSpPr>
            <p:nvPr/>
          </p:nvCxnSpPr>
          <p:spPr>
            <a:xfrm flipH="1">
              <a:off x="1189613" y="2446076"/>
              <a:ext cx="3437529" cy="244187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Right 24">
            <a:extLst>
              <a:ext uri="{FF2B5EF4-FFF2-40B4-BE49-F238E27FC236}">
                <a16:creationId xmlns:a16="http://schemas.microsoft.com/office/drawing/2014/main" id="{F5AD7B6B-E6FA-4D7A-81F5-B6677DDE68D9}"/>
              </a:ext>
            </a:extLst>
          </p:cNvPr>
          <p:cNvSpPr/>
          <p:nvPr/>
        </p:nvSpPr>
        <p:spPr>
          <a:xfrm>
            <a:off x="4217962" y="3489360"/>
            <a:ext cx="4193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4A152AB9-F991-4AE6-8F82-78933C9EA2B2}"/>
              </a:ext>
            </a:extLst>
          </p:cNvPr>
          <p:cNvSpPr txBox="1">
            <a:spLocks/>
          </p:cNvSpPr>
          <p:nvPr/>
        </p:nvSpPr>
        <p:spPr>
          <a:xfrm>
            <a:off x="4603979" y="4447576"/>
            <a:ext cx="6749821" cy="17293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A </a:t>
            </a:r>
            <a:r>
              <a:rPr lang="en-US" i="1" dirty="0"/>
              <a:t>probabilistically</a:t>
            </a:r>
            <a:r>
              <a:rPr lang="en-US" dirty="0"/>
              <a:t> balanced tree. No complex balancing operations </a:t>
            </a:r>
            <a:r>
              <a:rPr lang="en-US" dirty="0">
                <a:sym typeface="Wingdings" panose="05000000000000000000" pitchFamily="2" charset="2"/>
              </a:rPr>
              <a:t></a:t>
            </a:r>
            <a:r>
              <a:rPr lang="en-US" dirty="0"/>
              <a:t> </a:t>
            </a:r>
            <a:r>
              <a:rPr lang="en-US" dirty="0">
                <a:solidFill>
                  <a:srgbClr val="00B050"/>
                </a:solidFill>
              </a:rPr>
              <a:t>No locking </a:t>
            </a:r>
            <a:r>
              <a:rPr lang="en-US" dirty="0"/>
              <a:t>for read-only operations.</a:t>
            </a:r>
          </a:p>
          <a:p>
            <a:pPr lvl="1"/>
            <a:r>
              <a:rPr lang="en-US" i="1" dirty="0">
                <a:solidFill>
                  <a:srgbClr val="00B050"/>
                </a:solidFill>
              </a:rPr>
              <a:t>Improves transaction throughput by</a:t>
            </a:r>
            <a:br>
              <a:rPr lang="en-US" i="1" dirty="0">
                <a:solidFill>
                  <a:srgbClr val="00B050"/>
                </a:solidFill>
              </a:rPr>
            </a:br>
            <a:r>
              <a:rPr lang="en-US" i="1" dirty="0">
                <a:solidFill>
                  <a:srgbClr val="00B050"/>
                </a:solidFill>
              </a:rPr>
              <a:t>48.9% with four threads.</a:t>
            </a:r>
          </a:p>
        </p:txBody>
      </p:sp>
    </p:spTree>
    <p:extLst>
      <p:ext uri="{BB962C8B-B14F-4D97-AF65-F5344CB8AC3E}">
        <p14:creationId xmlns:p14="http://schemas.microsoft.com/office/powerpoint/2010/main" val="53459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normAutofit/>
          </a:bodyPr>
          <a:lstStyle/>
          <a:p>
            <a:r>
              <a:rPr lang="en-US" dirty="0"/>
              <a:t>Group update</a:t>
            </a:r>
          </a:p>
          <a:p>
            <a:pPr lvl="1"/>
            <a:r>
              <a:rPr lang="en-US" sz="2800" dirty="0"/>
              <a:t>Within each transaction, all writes are first </a:t>
            </a:r>
            <a:r>
              <a:rPr lang="en-US" sz="2800" i="1" dirty="0"/>
              <a:t>buffered in DRAM</a:t>
            </a:r>
            <a:r>
              <a:rPr lang="en-US" sz="2800" dirty="0"/>
              <a:t>.</a:t>
            </a:r>
          </a:p>
          <a:p>
            <a:pPr lvl="1"/>
            <a:r>
              <a:rPr lang="en-US" sz="2800" dirty="0"/>
              <a:t>Writes with </a:t>
            </a:r>
            <a:r>
              <a:rPr lang="en-US" sz="2800" dirty="0">
                <a:solidFill>
                  <a:srgbClr val="00B050"/>
                </a:solidFill>
              </a:rPr>
              <a:t>contiguous addresses are combined </a:t>
            </a:r>
            <a:r>
              <a:rPr lang="en-US" sz="2800" dirty="0"/>
              <a:t>on transaction commit.</a:t>
            </a:r>
          </a:p>
          <a:p>
            <a:pPr lvl="1"/>
            <a:r>
              <a:rPr lang="en-US" sz="2800" i="1" dirty="0">
                <a:solidFill>
                  <a:srgbClr val="00B050"/>
                </a:solidFill>
              </a:rPr>
              <a:t>Improves transaction throughput by 42.3% on average.</a:t>
            </a:r>
          </a:p>
          <a:p>
            <a:endParaRPr lang="en-US" i="1" dirty="0">
              <a:solidFill>
                <a:srgbClr val="00B050"/>
              </a:solidFill>
            </a:endParaRPr>
          </a:p>
        </p:txBody>
      </p:sp>
      <p:sp>
        <p:nvSpPr>
          <p:cNvPr id="4" name="Slide Number Placeholder 3">
            <a:extLst>
              <a:ext uri="{FF2B5EF4-FFF2-40B4-BE49-F238E27FC236}">
                <a16:creationId xmlns:a16="http://schemas.microsoft.com/office/drawing/2014/main" id="{6041C318-3ECE-49F9-B593-0616C86A32FA}"/>
              </a:ext>
            </a:extLst>
          </p:cNvPr>
          <p:cNvSpPr>
            <a:spLocks noGrp="1"/>
          </p:cNvSpPr>
          <p:nvPr>
            <p:ph type="sldNum" sz="quarter" idx="12"/>
          </p:nvPr>
        </p:nvSpPr>
        <p:spPr/>
        <p:txBody>
          <a:bodyPr/>
          <a:lstStyle/>
          <a:p>
            <a:fld id="{48F405BB-1941-4A6B-9D98-D01FE7BE1B79}" type="slidenum">
              <a:rPr lang="en-US" smtClean="0"/>
              <a:t>17</a:t>
            </a:fld>
            <a:endParaRPr lang="en-US"/>
          </a:p>
        </p:txBody>
      </p:sp>
    </p:spTree>
    <p:extLst>
      <p:ext uri="{BB962C8B-B14F-4D97-AF65-F5344CB8AC3E}">
        <p14:creationId xmlns:p14="http://schemas.microsoft.com/office/powerpoint/2010/main" val="2415649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1DE-4596-40D9-AD1B-7A18BDDD07D1}"/>
              </a:ext>
            </a:extLst>
          </p:cNvPr>
          <p:cNvSpPr>
            <a:spLocks noGrp="1"/>
          </p:cNvSpPr>
          <p:nvPr>
            <p:ph type="title"/>
          </p:nvPr>
        </p:nvSpPr>
        <p:spPr/>
        <p:txBody>
          <a:bodyPr/>
          <a:lstStyle/>
          <a:p>
            <a:r>
              <a:rPr lang="en-US" dirty="0"/>
              <a:t>Tree-Based Address Mapping</a:t>
            </a:r>
          </a:p>
        </p:txBody>
      </p:sp>
      <p:sp>
        <p:nvSpPr>
          <p:cNvPr id="3" name="Content Placeholder 2">
            <a:extLst>
              <a:ext uri="{FF2B5EF4-FFF2-40B4-BE49-F238E27FC236}">
                <a16:creationId xmlns:a16="http://schemas.microsoft.com/office/drawing/2014/main" id="{119B89AD-4F7D-4F31-ABBB-C2B206C48C1C}"/>
              </a:ext>
            </a:extLst>
          </p:cNvPr>
          <p:cNvSpPr>
            <a:spLocks noGrp="1"/>
          </p:cNvSpPr>
          <p:nvPr>
            <p:ph idx="1"/>
          </p:nvPr>
        </p:nvSpPr>
        <p:spPr/>
        <p:txBody>
          <a:bodyPr>
            <a:normAutofit/>
          </a:bodyPr>
          <a:lstStyle/>
          <a:p>
            <a:r>
              <a:rPr lang="en-US" dirty="0"/>
              <a:t>Hot tree node cache</a:t>
            </a:r>
          </a:p>
          <a:p>
            <a:pPr lvl="1"/>
            <a:r>
              <a:rPr lang="en-US" dirty="0"/>
              <a:t>A </a:t>
            </a:r>
            <a:r>
              <a:rPr lang="en-US" i="1" dirty="0"/>
              <a:t>thread-local</a:t>
            </a:r>
            <a:r>
              <a:rPr lang="en-US" dirty="0"/>
              <a:t> cache that references recently accessed nodes of the trees.</a:t>
            </a:r>
          </a:p>
          <a:p>
            <a:pPr lvl="1"/>
            <a:r>
              <a:rPr lang="en-US" dirty="0"/>
              <a:t>A special hash table design: </a:t>
            </a:r>
            <a:r>
              <a:rPr lang="en-US" i="1" dirty="0"/>
              <a:t>Deliberately high collision.</a:t>
            </a:r>
          </a:p>
          <a:p>
            <a:pPr lvl="2"/>
            <a:r>
              <a:rPr lang="en-US" sz="2400" b="1" dirty="0"/>
              <a:t>Motivation</a:t>
            </a:r>
            <a:r>
              <a:rPr lang="en-US" sz="2400" dirty="0"/>
              <a:t>: Addresses within a cached node are not hit due to random distribution of their hash values.</a:t>
            </a:r>
          </a:p>
          <a:p>
            <a:pPr lvl="2"/>
            <a:r>
              <a:rPr lang="en-US" sz="2400" b="1" dirty="0"/>
              <a:t>Solution</a:t>
            </a:r>
            <a:r>
              <a:rPr lang="en-US" sz="2400" dirty="0"/>
              <a:t>: Use</a:t>
            </a:r>
            <a:r>
              <a:rPr lang="en-US" sz="2400" i="1" dirty="0"/>
              <a:t> high-order bits</a:t>
            </a:r>
            <a:r>
              <a:rPr lang="en-US" sz="2400" dirty="0"/>
              <a:t> of an address as its hash value.</a:t>
            </a:r>
          </a:p>
          <a:p>
            <a:pPr lvl="1"/>
            <a:endParaRPr lang="en-US" i="1" dirty="0">
              <a:solidFill>
                <a:srgbClr val="00B050"/>
              </a:solidFill>
            </a:endParaRPr>
          </a:p>
          <a:p>
            <a:pPr lvl="1"/>
            <a:endParaRPr lang="en-US" i="1" dirty="0">
              <a:solidFill>
                <a:srgbClr val="00B050"/>
              </a:solidFill>
            </a:endParaRPr>
          </a:p>
          <a:p>
            <a:pPr lvl="1"/>
            <a:endParaRPr lang="en-US" i="1" dirty="0">
              <a:solidFill>
                <a:srgbClr val="00B050"/>
              </a:solidFill>
            </a:endParaRPr>
          </a:p>
          <a:p>
            <a:pPr lvl="1"/>
            <a:endParaRPr lang="en-US" i="1" dirty="0">
              <a:solidFill>
                <a:srgbClr val="00B050"/>
              </a:solidFill>
            </a:endParaRPr>
          </a:p>
          <a:p>
            <a:pPr lvl="1"/>
            <a:r>
              <a:rPr lang="en-US" i="1" dirty="0">
                <a:solidFill>
                  <a:srgbClr val="00B050"/>
                </a:solidFill>
              </a:rPr>
              <a:t>Improves transaction throughput by 30.1% on average.</a:t>
            </a:r>
          </a:p>
        </p:txBody>
      </p:sp>
      <p:sp>
        <p:nvSpPr>
          <p:cNvPr id="4" name="Slide Number Placeholder 3">
            <a:extLst>
              <a:ext uri="{FF2B5EF4-FFF2-40B4-BE49-F238E27FC236}">
                <a16:creationId xmlns:a16="http://schemas.microsoft.com/office/drawing/2014/main" id="{6041C318-3ECE-49F9-B593-0616C86A32FA}"/>
              </a:ext>
            </a:extLst>
          </p:cNvPr>
          <p:cNvSpPr>
            <a:spLocks noGrp="1"/>
          </p:cNvSpPr>
          <p:nvPr>
            <p:ph type="sldNum" sz="quarter" idx="12"/>
          </p:nvPr>
        </p:nvSpPr>
        <p:spPr/>
        <p:txBody>
          <a:bodyPr/>
          <a:lstStyle/>
          <a:p>
            <a:fld id="{48F405BB-1941-4A6B-9D98-D01FE7BE1B79}" type="slidenum">
              <a:rPr lang="en-US" smtClean="0"/>
              <a:t>18</a:t>
            </a:fld>
            <a:endParaRPr lang="en-US"/>
          </a:p>
        </p:txBody>
      </p:sp>
      <p:sp>
        <p:nvSpPr>
          <p:cNvPr id="5" name="Rectangle 4">
            <a:extLst>
              <a:ext uri="{FF2B5EF4-FFF2-40B4-BE49-F238E27FC236}">
                <a16:creationId xmlns:a16="http://schemas.microsoft.com/office/drawing/2014/main" id="{132B6080-589C-49E9-855B-3F33667982EB}"/>
              </a:ext>
            </a:extLst>
          </p:cNvPr>
          <p:cNvSpPr/>
          <p:nvPr/>
        </p:nvSpPr>
        <p:spPr>
          <a:xfrm>
            <a:off x="1923150" y="4730243"/>
            <a:ext cx="1503938" cy="461665"/>
          </a:xfrm>
          <a:prstGeom prst="rect">
            <a:avLst/>
          </a:prstGeom>
        </p:spPr>
        <p:txBody>
          <a:bodyPr wrap="none">
            <a:spAutoFit/>
          </a:bodyPr>
          <a:lstStyle/>
          <a:p>
            <a:r>
              <a:rPr lang="en-US" sz="2400" dirty="0">
                <a:solidFill>
                  <a:srgbClr val="00B050"/>
                </a:solidFill>
                <a:sym typeface="Wingdings" panose="05000000000000000000" pitchFamily="2" charset="2"/>
              </a:rPr>
              <a:t>? 0xABC08</a:t>
            </a:r>
            <a:endParaRPr lang="en-US" sz="2400" dirty="0"/>
          </a:p>
        </p:txBody>
      </p:sp>
      <p:graphicFrame>
        <p:nvGraphicFramePr>
          <p:cNvPr id="6" name="Table 5">
            <a:extLst>
              <a:ext uri="{FF2B5EF4-FFF2-40B4-BE49-F238E27FC236}">
                <a16:creationId xmlns:a16="http://schemas.microsoft.com/office/drawing/2014/main" id="{4DFEC6E5-BC90-432D-AB58-407FB8B77F71}"/>
              </a:ext>
            </a:extLst>
          </p:cNvPr>
          <p:cNvGraphicFramePr>
            <a:graphicFrameLocks noGrp="1"/>
          </p:cNvGraphicFramePr>
          <p:nvPr>
            <p:extLst>
              <p:ext uri="{D42A27DB-BD31-4B8C-83A1-F6EECF244321}">
                <p14:modId xmlns:p14="http://schemas.microsoft.com/office/powerpoint/2010/main" val="4160522769"/>
              </p:ext>
            </p:extLst>
          </p:nvPr>
        </p:nvGraphicFramePr>
        <p:xfrm>
          <a:off x="3599076" y="4273356"/>
          <a:ext cx="1159961" cy="1371600"/>
        </p:xfrm>
        <a:graphic>
          <a:graphicData uri="http://schemas.openxmlformats.org/drawingml/2006/table">
            <a:tbl>
              <a:tblPr firstRow="1" bandRow="1">
                <a:tableStyleId>{5940675A-B579-460E-94D1-54222C63F5DA}</a:tableStyleId>
              </a:tblPr>
              <a:tblGrid>
                <a:gridCol w="1159961">
                  <a:extLst>
                    <a:ext uri="{9D8B030D-6E8A-4147-A177-3AD203B41FA5}">
                      <a16:colId xmlns:a16="http://schemas.microsoft.com/office/drawing/2014/main" val="1728506663"/>
                    </a:ext>
                  </a:extLst>
                </a:gridCol>
              </a:tblGrid>
              <a:tr h="370840">
                <a:tc>
                  <a:txBody>
                    <a:bodyPr/>
                    <a:lstStyle/>
                    <a:p>
                      <a:r>
                        <a:rPr lang="en-US" sz="2400" dirty="0"/>
                        <a:t>0xABB*</a:t>
                      </a:r>
                    </a:p>
                  </a:txBody>
                  <a:tcPr/>
                </a:tc>
                <a:extLst>
                  <a:ext uri="{0D108BD9-81ED-4DB2-BD59-A6C34878D82A}">
                    <a16:rowId xmlns:a16="http://schemas.microsoft.com/office/drawing/2014/main" val="2452954446"/>
                  </a:ext>
                </a:extLst>
              </a:tr>
              <a:tr h="370840">
                <a:tc>
                  <a:txBody>
                    <a:bodyPr/>
                    <a:lstStyle/>
                    <a:p>
                      <a:r>
                        <a:rPr lang="en-US" sz="2400" dirty="0">
                          <a:solidFill>
                            <a:srgbClr val="00B050"/>
                          </a:solidFill>
                        </a:rPr>
                        <a:t>0xABC*</a:t>
                      </a:r>
                    </a:p>
                  </a:txBody>
                  <a:tcPr/>
                </a:tc>
                <a:extLst>
                  <a:ext uri="{0D108BD9-81ED-4DB2-BD59-A6C34878D82A}">
                    <a16:rowId xmlns:a16="http://schemas.microsoft.com/office/drawing/2014/main" val="1920701511"/>
                  </a:ext>
                </a:extLst>
              </a:tr>
              <a:tr h="370840">
                <a:tc>
                  <a:txBody>
                    <a:bodyPr/>
                    <a:lstStyle/>
                    <a:p>
                      <a:r>
                        <a:rPr lang="en-US" sz="2400" dirty="0"/>
                        <a:t>0xABD*</a:t>
                      </a:r>
                    </a:p>
                  </a:txBody>
                  <a:tcPr/>
                </a:tc>
                <a:extLst>
                  <a:ext uri="{0D108BD9-81ED-4DB2-BD59-A6C34878D82A}">
                    <a16:rowId xmlns:a16="http://schemas.microsoft.com/office/drawing/2014/main" val="1075688506"/>
                  </a:ext>
                </a:extLst>
              </a:tr>
            </a:tbl>
          </a:graphicData>
        </a:graphic>
      </p:graphicFrame>
      <p:graphicFrame>
        <p:nvGraphicFramePr>
          <p:cNvPr id="7" name="Table 6">
            <a:extLst>
              <a:ext uri="{FF2B5EF4-FFF2-40B4-BE49-F238E27FC236}">
                <a16:creationId xmlns:a16="http://schemas.microsoft.com/office/drawing/2014/main" id="{3D9A749E-050F-4E31-B027-AE1BF16EEF4F}"/>
              </a:ext>
            </a:extLst>
          </p:cNvPr>
          <p:cNvGraphicFramePr>
            <a:graphicFrameLocks noGrp="1"/>
          </p:cNvGraphicFramePr>
          <p:nvPr>
            <p:extLst>
              <p:ext uri="{D42A27DB-BD31-4B8C-83A1-F6EECF244321}">
                <p14:modId xmlns:p14="http://schemas.microsoft.com/office/powerpoint/2010/main" val="669420286"/>
              </p:ext>
            </p:extLst>
          </p:nvPr>
        </p:nvGraphicFramePr>
        <p:xfrm>
          <a:off x="5964385" y="4547676"/>
          <a:ext cx="1357742" cy="822960"/>
        </p:xfrm>
        <a:graphic>
          <a:graphicData uri="http://schemas.openxmlformats.org/drawingml/2006/table">
            <a:tbl>
              <a:tblPr firstRow="1" bandRow="1">
                <a:tableStyleId>{5940675A-B579-460E-94D1-54222C63F5DA}</a:tableStyleId>
              </a:tblPr>
              <a:tblGrid>
                <a:gridCol w="1357742">
                  <a:extLst>
                    <a:ext uri="{9D8B030D-6E8A-4147-A177-3AD203B41FA5}">
                      <a16:colId xmlns:a16="http://schemas.microsoft.com/office/drawing/2014/main" val="1728506663"/>
                    </a:ext>
                  </a:extLst>
                </a:gridCol>
              </a:tblGrid>
              <a:tr h="370840">
                <a:tc>
                  <a:txBody>
                    <a:bodyPr/>
                    <a:lstStyle/>
                    <a:p>
                      <a:r>
                        <a:rPr lang="en-US" sz="2400" dirty="0">
                          <a:solidFill>
                            <a:srgbClr val="00B050"/>
                          </a:solidFill>
                        </a:rPr>
                        <a:t>0xABC00</a:t>
                      </a:r>
                    </a:p>
                    <a:p>
                      <a:pPr algn="ctr"/>
                      <a:r>
                        <a:rPr lang="en-US" sz="2400" dirty="0">
                          <a:solidFill>
                            <a:srgbClr val="00B050"/>
                          </a:solidFill>
                        </a:rPr>
                        <a:t>(size=24)</a:t>
                      </a:r>
                    </a:p>
                  </a:txBody>
                  <a:tcPr/>
                </a:tc>
                <a:extLst>
                  <a:ext uri="{0D108BD9-81ED-4DB2-BD59-A6C34878D82A}">
                    <a16:rowId xmlns:a16="http://schemas.microsoft.com/office/drawing/2014/main" val="1920701511"/>
                  </a:ext>
                </a:extLst>
              </a:tr>
            </a:tbl>
          </a:graphicData>
        </a:graphic>
      </p:graphicFrame>
      <p:cxnSp>
        <p:nvCxnSpPr>
          <p:cNvPr id="9" name="Straight Arrow Connector 8">
            <a:extLst>
              <a:ext uri="{FF2B5EF4-FFF2-40B4-BE49-F238E27FC236}">
                <a16:creationId xmlns:a16="http://schemas.microsoft.com/office/drawing/2014/main" id="{4B396A5D-3DCE-4822-8743-947C89561CF0}"/>
              </a:ext>
            </a:extLst>
          </p:cNvPr>
          <p:cNvCxnSpPr>
            <a:cxnSpLocks/>
            <a:stCxn id="6" idx="3"/>
            <a:endCxn id="7" idx="1"/>
          </p:cNvCxnSpPr>
          <p:nvPr/>
        </p:nvCxnSpPr>
        <p:spPr>
          <a:xfrm>
            <a:off x="4759037" y="4959156"/>
            <a:ext cx="1205348" cy="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6968DBA-56B2-444A-B335-6E07398AB9FA}"/>
              </a:ext>
            </a:extLst>
          </p:cNvPr>
          <p:cNvSpPr/>
          <p:nvPr/>
        </p:nvSpPr>
        <p:spPr>
          <a:xfrm>
            <a:off x="5337481" y="5320451"/>
            <a:ext cx="2611549" cy="461665"/>
          </a:xfrm>
          <a:prstGeom prst="rect">
            <a:avLst/>
          </a:prstGeom>
        </p:spPr>
        <p:txBody>
          <a:bodyPr wrap="none">
            <a:spAutoFit/>
          </a:bodyPr>
          <a:lstStyle/>
          <a:p>
            <a:r>
              <a:rPr lang="en-US" sz="2400" i="1" dirty="0">
                <a:solidFill>
                  <a:srgbClr val="00B050"/>
                </a:solidFill>
                <a:sym typeface="Wingdings" panose="05000000000000000000" pitchFamily="2" charset="2"/>
              </a:rPr>
              <a:t>Collison and found!</a:t>
            </a:r>
            <a:endParaRPr lang="en-US" sz="2400" i="1" dirty="0"/>
          </a:p>
        </p:txBody>
      </p:sp>
      <p:graphicFrame>
        <p:nvGraphicFramePr>
          <p:cNvPr id="15" name="Table 14">
            <a:extLst>
              <a:ext uri="{FF2B5EF4-FFF2-40B4-BE49-F238E27FC236}">
                <a16:creationId xmlns:a16="http://schemas.microsoft.com/office/drawing/2014/main" id="{0257FB4A-997C-418E-BE13-DF13BCFB9BA3}"/>
              </a:ext>
            </a:extLst>
          </p:cNvPr>
          <p:cNvGraphicFramePr>
            <a:graphicFrameLocks noGrp="1"/>
          </p:cNvGraphicFramePr>
          <p:nvPr>
            <p:extLst>
              <p:ext uri="{D42A27DB-BD31-4B8C-83A1-F6EECF244321}">
                <p14:modId xmlns:p14="http://schemas.microsoft.com/office/powerpoint/2010/main" val="4071547713"/>
              </p:ext>
            </p:extLst>
          </p:nvPr>
        </p:nvGraphicFramePr>
        <p:xfrm>
          <a:off x="8298877" y="4544134"/>
          <a:ext cx="1357742" cy="822960"/>
        </p:xfrm>
        <a:graphic>
          <a:graphicData uri="http://schemas.openxmlformats.org/drawingml/2006/table">
            <a:tbl>
              <a:tblPr firstRow="1" bandRow="1">
                <a:tableStyleId>{5940675A-B579-460E-94D1-54222C63F5DA}</a:tableStyleId>
              </a:tblPr>
              <a:tblGrid>
                <a:gridCol w="1357742">
                  <a:extLst>
                    <a:ext uri="{9D8B030D-6E8A-4147-A177-3AD203B41FA5}">
                      <a16:colId xmlns:a16="http://schemas.microsoft.com/office/drawing/2014/main" val="1728506663"/>
                    </a:ext>
                  </a:extLst>
                </a:gridCol>
              </a:tblGrid>
              <a:tr h="370840">
                <a:tc>
                  <a:txBody>
                    <a:bodyPr/>
                    <a:lstStyle/>
                    <a:p>
                      <a:r>
                        <a:rPr lang="en-US" sz="2400" dirty="0">
                          <a:solidFill>
                            <a:schemeClr val="tx1"/>
                          </a:solidFill>
                        </a:rPr>
                        <a:t>0xABCD0</a:t>
                      </a:r>
                    </a:p>
                    <a:p>
                      <a:pPr algn="ctr"/>
                      <a:r>
                        <a:rPr lang="en-US" sz="2400" dirty="0">
                          <a:solidFill>
                            <a:schemeClr val="tx1"/>
                          </a:solidFill>
                        </a:rPr>
                        <a:t>(size=16)</a:t>
                      </a:r>
                    </a:p>
                  </a:txBody>
                  <a:tcPr/>
                </a:tc>
                <a:extLst>
                  <a:ext uri="{0D108BD9-81ED-4DB2-BD59-A6C34878D82A}">
                    <a16:rowId xmlns:a16="http://schemas.microsoft.com/office/drawing/2014/main" val="1920701511"/>
                  </a:ext>
                </a:extLst>
              </a:tr>
            </a:tbl>
          </a:graphicData>
        </a:graphic>
      </p:graphicFrame>
      <p:cxnSp>
        <p:nvCxnSpPr>
          <p:cNvPr id="17" name="Straight Arrow Connector 16">
            <a:extLst>
              <a:ext uri="{FF2B5EF4-FFF2-40B4-BE49-F238E27FC236}">
                <a16:creationId xmlns:a16="http://schemas.microsoft.com/office/drawing/2014/main" id="{D9A4113F-B3C3-4C06-9AE6-E965DC08B43F}"/>
              </a:ext>
            </a:extLst>
          </p:cNvPr>
          <p:cNvCxnSpPr>
            <a:cxnSpLocks/>
            <a:stCxn id="7" idx="3"/>
            <a:endCxn id="15" idx="1"/>
          </p:cNvCxnSpPr>
          <p:nvPr/>
        </p:nvCxnSpPr>
        <p:spPr>
          <a:xfrm flipV="1">
            <a:off x="7322127" y="4955614"/>
            <a:ext cx="976750" cy="354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3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dirty="0"/>
              <a:t>Log-Structured NVMM</a:t>
            </a:r>
          </a:p>
          <a:p>
            <a:r>
              <a:rPr lang="en-US" dirty="0"/>
              <a:t>Tree-Based Address Mapping</a:t>
            </a:r>
          </a:p>
          <a:p>
            <a:r>
              <a:rPr lang="en-US" b="1" i="1"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0059EBA8-4013-48A1-B595-FA31812FE1B8}"/>
              </a:ext>
            </a:extLst>
          </p:cNvPr>
          <p:cNvSpPr>
            <a:spLocks noGrp="1"/>
          </p:cNvSpPr>
          <p:nvPr>
            <p:ph type="sldNum" sz="quarter" idx="12"/>
          </p:nvPr>
        </p:nvSpPr>
        <p:spPr/>
        <p:txBody>
          <a:bodyPr/>
          <a:lstStyle/>
          <a:p>
            <a:fld id="{48F405BB-1941-4A6B-9D98-D01FE7BE1B79}" type="slidenum">
              <a:rPr lang="en-US" smtClean="0"/>
              <a:t>19</a:t>
            </a:fld>
            <a:endParaRPr lang="en-US"/>
          </a:p>
        </p:txBody>
      </p:sp>
    </p:spTree>
    <p:extLst>
      <p:ext uri="{BB962C8B-B14F-4D97-AF65-F5344CB8AC3E}">
        <p14:creationId xmlns:p14="http://schemas.microsoft.com/office/powerpoint/2010/main" val="160882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879D-9F42-49DA-BFFE-B330E77327B1}"/>
              </a:ext>
            </a:extLst>
          </p:cNvPr>
          <p:cNvSpPr>
            <a:spLocks noGrp="1"/>
          </p:cNvSpPr>
          <p:nvPr>
            <p:ph type="title"/>
          </p:nvPr>
        </p:nvSpPr>
        <p:spPr>
          <a:xfrm>
            <a:off x="838200" y="365125"/>
            <a:ext cx="10515600" cy="1325563"/>
          </a:xfrm>
        </p:spPr>
        <p:txBody>
          <a:bodyPr/>
          <a:lstStyle/>
          <a:p>
            <a:r>
              <a:rPr lang="en-US" b="1" dirty="0"/>
              <a:t>Non-volatile memory is coming…</a:t>
            </a:r>
          </a:p>
        </p:txBody>
      </p:sp>
      <p:sp>
        <p:nvSpPr>
          <p:cNvPr id="3" name="Content Placeholder 2">
            <a:extLst>
              <a:ext uri="{FF2B5EF4-FFF2-40B4-BE49-F238E27FC236}">
                <a16:creationId xmlns:a16="http://schemas.microsoft.com/office/drawing/2014/main" id="{E5344DE6-C06B-43C1-AD0F-3775FC498776}"/>
              </a:ext>
            </a:extLst>
          </p:cNvPr>
          <p:cNvSpPr>
            <a:spLocks noGrp="1"/>
          </p:cNvSpPr>
          <p:nvPr>
            <p:ph idx="1"/>
          </p:nvPr>
        </p:nvSpPr>
        <p:spPr>
          <a:xfrm>
            <a:off x="838200" y="1825624"/>
            <a:ext cx="10698018" cy="4530725"/>
          </a:xfrm>
        </p:spPr>
        <p:txBody>
          <a:bodyPr>
            <a:normAutofit/>
          </a:bodyPr>
          <a:lstStyle/>
          <a:p>
            <a:r>
              <a:rPr lang="en-US" b="1" dirty="0"/>
              <a:t>Data storage</a:t>
            </a:r>
          </a:p>
          <a:p>
            <a:pPr marL="0" indent="0">
              <a:buNone/>
            </a:pPr>
            <a:endParaRPr lang="en-US" dirty="0"/>
          </a:p>
        </p:txBody>
      </p:sp>
      <p:sp>
        <p:nvSpPr>
          <p:cNvPr id="6" name="Slide Number Placeholder 5">
            <a:extLst>
              <a:ext uri="{FF2B5EF4-FFF2-40B4-BE49-F238E27FC236}">
                <a16:creationId xmlns:a16="http://schemas.microsoft.com/office/drawing/2014/main" id="{32477306-3267-40B2-AD88-9892630C27A7}"/>
              </a:ext>
            </a:extLst>
          </p:cNvPr>
          <p:cNvSpPr>
            <a:spLocks noGrp="1"/>
          </p:cNvSpPr>
          <p:nvPr>
            <p:ph type="sldNum" sz="quarter" idx="12"/>
          </p:nvPr>
        </p:nvSpPr>
        <p:spPr/>
        <p:txBody>
          <a:bodyPr/>
          <a:lstStyle/>
          <a:p>
            <a:fld id="{48F405BB-1941-4A6B-9D98-D01FE7BE1B79}" type="slidenum">
              <a:rPr lang="en-US" smtClean="0"/>
              <a:t>2</a:t>
            </a:fld>
            <a:endParaRPr lang="en-US"/>
          </a:p>
        </p:txBody>
      </p:sp>
      <p:pic>
        <p:nvPicPr>
          <p:cNvPr id="3076" name="Picture 4" descr="Image result for phase change memory">
            <a:extLst>
              <a:ext uri="{FF2B5EF4-FFF2-40B4-BE49-F238E27FC236}">
                <a16:creationId xmlns:a16="http://schemas.microsoft.com/office/drawing/2014/main" id="{C4C13304-3F8C-4D7F-86C1-882B3BEB4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9938">
            <a:off x="7215622" y="3777640"/>
            <a:ext cx="2597361" cy="12434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dynamic random access memory">
            <a:extLst>
              <a:ext uri="{FF2B5EF4-FFF2-40B4-BE49-F238E27FC236}">
                <a16:creationId xmlns:a16="http://schemas.microsoft.com/office/drawing/2014/main" id="{53086E65-D5F0-4A58-AE7F-CE3BF007D7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323"/>
          <a:stretch/>
        </p:blipFill>
        <p:spPr bwMode="auto">
          <a:xfrm rot="21154984">
            <a:off x="1548611" y="2762267"/>
            <a:ext cx="2590748" cy="6277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Image result for dynamic random access memory">
            <a:extLst>
              <a:ext uri="{FF2B5EF4-FFF2-40B4-BE49-F238E27FC236}">
                <a16:creationId xmlns:a16="http://schemas.microsoft.com/office/drawing/2014/main" id="{18CB0421-F73D-4436-9B10-2BC2E582D8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8323"/>
          <a:stretch/>
        </p:blipFill>
        <p:spPr bwMode="auto">
          <a:xfrm>
            <a:off x="1911508" y="3013656"/>
            <a:ext cx="2597129" cy="6293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result for ssd">
            <a:extLst>
              <a:ext uri="{FF2B5EF4-FFF2-40B4-BE49-F238E27FC236}">
                <a16:creationId xmlns:a16="http://schemas.microsoft.com/office/drawing/2014/main" id="{08920B29-5D8B-4B0F-9EEC-AA62620F2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5301" y="4555025"/>
            <a:ext cx="2290898" cy="139670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241723-E99F-42D9-B421-6B7E40C3E5CE}"/>
              </a:ext>
            </a:extLst>
          </p:cNvPr>
          <p:cNvSpPr/>
          <p:nvPr/>
        </p:nvSpPr>
        <p:spPr>
          <a:xfrm>
            <a:off x="3405754" y="3613932"/>
            <a:ext cx="2412455" cy="954107"/>
          </a:xfrm>
          <a:prstGeom prst="rect">
            <a:avLst/>
          </a:prstGeom>
        </p:spPr>
        <p:txBody>
          <a:bodyPr wrap="none">
            <a:spAutoFit/>
          </a:bodyPr>
          <a:lstStyle/>
          <a:p>
            <a:r>
              <a:rPr lang="en-US" sz="2800" dirty="0"/>
              <a:t>Read: ~50ns</a:t>
            </a:r>
          </a:p>
          <a:p>
            <a:r>
              <a:rPr lang="en-US" sz="2800" dirty="0"/>
              <a:t>Write: ~10GB/s</a:t>
            </a:r>
          </a:p>
        </p:txBody>
      </p:sp>
      <p:sp>
        <p:nvSpPr>
          <p:cNvPr id="18" name="Rectangle 17">
            <a:extLst>
              <a:ext uri="{FF2B5EF4-FFF2-40B4-BE49-F238E27FC236}">
                <a16:creationId xmlns:a16="http://schemas.microsoft.com/office/drawing/2014/main" id="{D189AD65-0987-41E8-BD9E-B0E070C8056C}"/>
              </a:ext>
            </a:extLst>
          </p:cNvPr>
          <p:cNvSpPr/>
          <p:nvPr/>
        </p:nvSpPr>
        <p:spPr>
          <a:xfrm>
            <a:off x="3660889" y="5155517"/>
            <a:ext cx="2676951" cy="954107"/>
          </a:xfrm>
          <a:prstGeom prst="rect">
            <a:avLst/>
          </a:prstGeom>
        </p:spPr>
        <p:txBody>
          <a:bodyPr wrap="none">
            <a:spAutoFit/>
          </a:bodyPr>
          <a:lstStyle/>
          <a:p>
            <a:r>
              <a:rPr lang="en-US" sz="2800" dirty="0"/>
              <a:t>Read: ~10µs</a:t>
            </a:r>
          </a:p>
          <a:p>
            <a:r>
              <a:rPr lang="en-US" sz="2800" dirty="0"/>
              <a:t>Write: ~100MB/s</a:t>
            </a:r>
          </a:p>
        </p:txBody>
      </p:sp>
      <p:sp>
        <p:nvSpPr>
          <p:cNvPr id="31" name="Rectangle 30">
            <a:extLst>
              <a:ext uri="{FF2B5EF4-FFF2-40B4-BE49-F238E27FC236}">
                <a16:creationId xmlns:a16="http://schemas.microsoft.com/office/drawing/2014/main" id="{68A3E1B7-4C13-41AA-9F6A-200C9C0424C8}"/>
              </a:ext>
            </a:extLst>
          </p:cNvPr>
          <p:cNvSpPr/>
          <p:nvPr/>
        </p:nvSpPr>
        <p:spPr>
          <a:xfrm>
            <a:off x="8435361" y="4948532"/>
            <a:ext cx="2229713" cy="781752"/>
          </a:xfrm>
          <a:prstGeom prst="rect">
            <a:avLst/>
          </a:prstGeom>
        </p:spPr>
        <p:txBody>
          <a:bodyPr wrap="none">
            <a:spAutoFit/>
          </a:bodyPr>
          <a:lstStyle/>
          <a:p>
            <a:pPr>
              <a:lnSpc>
                <a:spcPct val="80000"/>
              </a:lnSpc>
            </a:pPr>
            <a:r>
              <a:rPr lang="en-US" sz="2800" dirty="0">
                <a:solidFill>
                  <a:srgbClr val="00B050"/>
                </a:solidFill>
              </a:rPr>
              <a:t>Read: ~100ns</a:t>
            </a:r>
          </a:p>
          <a:p>
            <a:pPr>
              <a:lnSpc>
                <a:spcPct val="80000"/>
              </a:lnSpc>
            </a:pPr>
            <a:r>
              <a:rPr lang="en-US" sz="2800" dirty="0">
                <a:solidFill>
                  <a:srgbClr val="00B050"/>
                </a:solidFill>
              </a:rPr>
              <a:t>Write: ~1GB/s</a:t>
            </a:r>
          </a:p>
        </p:txBody>
      </p:sp>
      <p:sp>
        <p:nvSpPr>
          <p:cNvPr id="32" name="Arrow: Right 31">
            <a:extLst>
              <a:ext uri="{FF2B5EF4-FFF2-40B4-BE49-F238E27FC236}">
                <a16:creationId xmlns:a16="http://schemas.microsoft.com/office/drawing/2014/main" id="{02AA75A4-B21E-437F-8013-091CC033E8C5}"/>
              </a:ext>
            </a:extLst>
          </p:cNvPr>
          <p:cNvSpPr/>
          <p:nvPr/>
        </p:nvSpPr>
        <p:spPr>
          <a:xfrm>
            <a:off x="6032836" y="4202298"/>
            <a:ext cx="493340" cy="65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026" name="Picture 2" descr="Image result for image intel">
            <a:extLst>
              <a:ext uri="{FF2B5EF4-FFF2-40B4-BE49-F238E27FC236}">
                <a16:creationId xmlns:a16="http://schemas.microsoft.com/office/drawing/2014/main" id="{FA0A16FE-4758-44E9-92A6-C6EE916FE9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3705" y="2604024"/>
            <a:ext cx="961981" cy="635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icron">
            <a:extLst>
              <a:ext uri="{FF2B5EF4-FFF2-40B4-BE49-F238E27FC236}">
                <a16:creationId xmlns:a16="http://schemas.microsoft.com/office/drawing/2014/main" id="{173DFB86-4DD8-413F-A283-BF4BFD5196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9172" y="2373896"/>
            <a:ext cx="1808480" cy="1130300"/>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5AC59E5F-7F2E-416B-9EF5-4643FAE568E1}"/>
              </a:ext>
            </a:extLst>
          </p:cNvPr>
          <p:cNvSpPr/>
          <p:nvPr/>
        </p:nvSpPr>
        <p:spPr>
          <a:xfrm>
            <a:off x="6973706" y="3231980"/>
            <a:ext cx="4807200" cy="523220"/>
          </a:xfrm>
          <a:prstGeom prst="rect">
            <a:avLst/>
          </a:prstGeom>
        </p:spPr>
        <p:txBody>
          <a:bodyPr wrap="square">
            <a:spAutoFit/>
          </a:bodyPr>
          <a:lstStyle/>
          <a:p>
            <a:r>
              <a:rPr lang="en-US" sz="2800" i="1" dirty="0"/>
              <a:t>3D XPoint/Optane (2015 - )</a:t>
            </a:r>
          </a:p>
        </p:txBody>
      </p:sp>
      <p:sp>
        <p:nvSpPr>
          <p:cNvPr id="4" name="Rectangle 3">
            <a:extLst>
              <a:ext uri="{FF2B5EF4-FFF2-40B4-BE49-F238E27FC236}">
                <a16:creationId xmlns:a16="http://schemas.microsoft.com/office/drawing/2014/main" id="{743C4524-5EA6-4C92-9048-84A4BBFC28FD}"/>
              </a:ext>
            </a:extLst>
          </p:cNvPr>
          <p:cNvSpPr/>
          <p:nvPr/>
        </p:nvSpPr>
        <p:spPr>
          <a:xfrm>
            <a:off x="9967758" y="4113125"/>
            <a:ext cx="869149" cy="523220"/>
          </a:xfrm>
          <a:prstGeom prst="rect">
            <a:avLst/>
          </a:prstGeom>
        </p:spPr>
        <p:txBody>
          <a:bodyPr wrap="none">
            <a:spAutoFit/>
          </a:bodyPr>
          <a:lstStyle/>
          <a:p>
            <a:r>
              <a:rPr lang="en-US" sz="2800" dirty="0"/>
              <a:t>PCM</a:t>
            </a:r>
          </a:p>
        </p:txBody>
      </p:sp>
    </p:spTree>
    <p:extLst>
      <p:ext uri="{BB962C8B-B14F-4D97-AF65-F5344CB8AC3E}">
        <p14:creationId xmlns:p14="http://schemas.microsoft.com/office/powerpoint/2010/main" val="427606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1"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8EFC-9B92-45DA-A5D1-17AC24306C1E}"/>
              </a:ext>
            </a:extLst>
          </p:cNvPr>
          <p:cNvSpPr>
            <a:spLocks noGrp="1"/>
          </p:cNvSpPr>
          <p:nvPr>
            <p:ph type="title"/>
          </p:nvPr>
        </p:nvSpPr>
        <p:spPr/>
        <p:txBody>
          <a:bodyPr/>
          <a:lstStyle/>
          <a:p>
            <a:r>
              <a:rPr lang="en-US" dirty="0"/>
              <a:t>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7F5FC-F389-428D-800E-551D71A99FC8}"/>
                  </a:ext>
                </a:extLst>
              </p:cNvPr>
              <p:cNvSpPr>
                <a:spLocks noGrp="1"/>
              </p:cNvSpPr>
              <p:nvPr>
                <p:ph idx="1"/>
              </p:nvPr>
            </p:nvSpPr>
            <p:spPr/>
            <p:txBody>
              <a:bodyPr/>
              <a:lstStyle/>
              <a:p>
                <a:r>
                  <a:rPr lang="en-US" dirty="0"/>
                  <a:t>Environment:</a:t>
                </a:r>
              </a:p>
              <a:p>
                <a:pPr lvl="1"/>
                <a:r>
                  <a:rPr lang="en-US" dirty="0"/>
                  <a:t>8-core Intel Xeon CPU E5-2637 v3 (3.5 GHz), 64 GB </a:t>
                </a:r>
                <a:r>
                  <a:rPr lang="sv-SE" dirty="0"/>
                  <a:t>DRAM</a:t>
                </a:r>
              </a:p>
              <a:p>
                <a:pPr lvl="1"/>
                <a:r>
                  <a:rPr lang="sv-SE" dirty="0"/>
                  <a:t>64-bit Linux kernel version 4.2.3</a:t>
                </a:r>
              </a:p>
              <a:p>
                <a:pPr lvl="1"/>
                <a:r>
                  <a:rPr lang="sv-SE" i="1" dirty="0"/>
                  <a:t>NVM emulation</a:t>
                </a:r>
                <a:r>
                  <a:rPr lang="sv-SE" dirty="0"/>
                  <a:t>: write latency = </a:t>
                </a:r>
                <a14:m>
                  <m:oMath xmlns:m="http://schemas.openxmlformats.org/officeDocument/2006/math">
                    <m:r>
                      <m:rPr>
                        <m:sty m:val="p"/>
                      </m:rPr>
                      <a:rPr lang="en-US" b="0" i="0" smtClean="0">
                        <a:latin typeface="Cambria Math" panose="02040503050406030204" pitchFamily="18" charset="0"/>
                      </a:rPr>
                      <m:t>max</m:t>
                    </m:r>
                    <m:r>
                      <a:rPr lang="en-US" b="0" i="1" smtClean="0">
                        <a:latin typeface="Cambria Math" panose="02040503050406030204" pitchFamily="18" charset="0"/>
                      </a:rPr>
                      <m:t>⁡{500</m:t>
                    </m:r>
                    <m:r>
                      <m:rPr>
                        <m:sty m:val="p"/>
                      </m:rPr>
                      <a:rPr lang="en-US" b="0" i="0" smtClean="0">
                        <a:latin typeface="Cambria Math" panose="02040503050406030204" pitchFamily="18" charset="0"/>
                      </a:rPr>
                      <m:t>ns</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𝑤𝑟𝑖𝑡𝑒</m:t>
                        </m:r>
                        <m:r>
                          <m:rPr>
                            <m:lit/>
                          </m:rPr>
                          <a:rPr lang="en-US" i="1">
                            <a:latin typeface="Cambria Math" panose="02040503050406030204" pitchFamily="18" charset="0"/>
                          </a:rPr>
                          <m:t>_</m:t>
                        </m:r>
                        <m:r>
                          <a:rPr lang="en-US" i="1">
                            <a:latin typeface="Cambria Math" panose="02040503050406030204" pitchFamily="18" charset="0"/>
                          </a:rPr>
                          <m:t>𝑠𝑖𝑧𝑒</m:t>
                        </m:r>
                      </m:num>
                      <m:den>
                        <m:r>
                          <a:rPr lang="en-US" i="1">
                            <a:latin typeface="Cambria Math" panose="02040503050406030204" pitchFamily="18" charset="0"/>
                          </a:rPr>
                          <m:t>1</m:t>
                        </m:r>
                        <m:r>
                          <m:rPr>
                            <m:sty m:val="p"/>
                          </m:rPr>
                          <a:rPr lang="en-US" i="0">
                            <a:latin typeface="Cambria Math" panose="02040503050406030204" pitchFamily="18" charset="0"/>
                          </a:rPr>
                          <m:t>GB</m:t>
                        </m:r>
                        <m:r>
                          <m:rPr>
                            <m:lit/>
                          </m:rP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oMath>
                </a14:m>
                <a:endParaRPr lang="en-US" dirty="0"/>
              </a:p>
              <a:p>
                <a:r>
                  <a:rPr lang="en-US" dirty="0"/>
                  <a:t>Part I: How effective are </a:t>
                </a:r>
                <a:r>
                  <a:rPr lang="en-US" i="1" dirty="0"/>
                  <a:t>individual</a:t>
                </a:r>
                <a:r>
                  <a:rPr lang="en-US" dirty="0"/>
                  <a:t> optimizations? – Already shown.</a:t>
                </a:r>
              </a:p>
              <a:p>
                <a:r>
                  <a:rPr lang="en-US" dirty="0">
                    <a:solidFill>
                      <a:srgbClr val="0070C0"/>
                    </a:solidFill>
                  </a:rPr>
                  <a:t>Part II: How does LSNVMM perform against traditional systems?</a:t>
                </a:r>
              </a:p>
              <a:p>
                <a:r>
                  <a:rPr lang="en-US" dirty="0">
                    <a:solidFill>
                      <a:srgbClr val="0070C0"/>
                    </a:solidFill>
                  </a:rPr>
                  <a:t>Part III: What are the </a:t>
                </a:r>
                <a:r>
                  <a:rPr lang="en-US" i="1" dirty="0">
                    <a:solidFill>
                      <a:srgbClr val="0070C0"/>
                    </a:solidFill>
                  </a:rPr>
                  <a:t>inherent costs </a:t>
                </a:r>
                <a:r>
                  <a:rPr lang="en-US" dirty="0">
                    <a:solidFill>
                      <a:srgbClr val="0070C0"/>
                    </a:solidFill>
                  </a:rPr>
                  <a:t>of the log-structured approach?</a:t>
                </a:r>
              </a:p>
            </p:txBody>
          </p:sp>
        </mc:Choice>
        <mc:Fallback xmlns="">
          <p:sp>
            <p:nvSpPr>
              <p:cNvPr id="3" name="Content Placeholder 2">
                <a:extLst>
                  <a:ext uri="{FF2B5EF4-FFF2-40B4-BE49-F238E27FC236}">
                    <a16:creationId xmlns:a16="http://schemas.microsoft.com/office/drawing/2014/main" id="{5B07F5FC-F389-428D-800E-551D71A99FC8}"/>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C01C1C-2458-439B-9746-9AAE5F84A614}"/>
              </a:ext>
            </a:extLst>
          </p:cNvPr>
          <p:cNvSpPr>
            <a:spLocks noGrp="1"/>
          </p:cNvSpPr>
          <p:nvPr>
            <p:ph type="sldNum" sz="quarter" idx="12"/>
          </p:nvPr>
        </p:nvSpPr>
        <p:spPr/>
        <p:txBody>
          <a:bodyPr/>
          <a:lstStyle/>
          <a:p>
            <a:fld id="{48F405BB-1941-4A6B-9D98-D01FE7BE1B79}" type="slidenum">
              <a:rPr lang="en-US" smtClean="0"/>
              <a:t>20</a:t>
            </a:fld>
            <a:endParaRPr lang="en-US"/>
          </a:p>
        </p:txBody>
      </p:sp>
    </p:spTree>
    <p:extLst>
      <p:ext uri="{BB962C8B-B14F-4D97-AF65-F5344CB8AC3E}">
        <p14:creationId xmlns:p14="http://schemas.microsoft.com/office/powerpoint/2010/main" val="331308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09AB-CF4D-4A29-9903-1FB8F330562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238F742-D978-410A-B339-09E05CCF9374}"/>
              </a:ext>
            </a:extLst>
          </p:cNvPr>
          <p:cNvSpPr>
            <a:spLocks noGrp="1"/>
          </p:cNvSpPr>
          <p:nvPr>
            <p:ph idx="1"/>
          </p:nvPr>
        </p:nvSpPr>
        <p:spPr/>
        <p:txBody>
          <a:bodyPr>
            <a:normAutofit/>
          </a:bodyPr>
          <a:lstStyle/>
          <a:p>
            <a:r>
              <a:rPr lang="en-US" dirty="0"/>
              <a:t>Fragmentation: Compared to Hoard and </a:t>
            </a:r>
            <a:r>
              <a:rPr lang="en-US" dirty="0" err="1"/>
              <a:t>jemalloc</a:t>
            </a:r>
            <a:endParaRPr lang="en-US" dirty="0"/>
          </a:p>
          <a:p>
            <a:endParaRPr lang="en-US" dirty="0"/>
          </a:p>
          <a:p>
            <a:endParaRPr lang="en-US" dirty="0"/>
          </a:p>
          <a:p>
            <a:endParaRPr lang="en-US" dirty="0"/>
          </a:p>
          <a:p>
            <a:endParaRPr lang="en-US" dirty="0"/>
          </a:p>
          <a:p>
            <a:endParaRPr lang="en-US" dirty="0"/>
          </a:p>
          <a:p>
            <a:pPr lvl="1"/>
            <a:r>
              <a:rPr lang="en-US" dirty="0"/>
              <a:t>Workloads 1 ~ 3 collected from [S. Rumble, FAST ’14].</a:t>
            </a:r>
          </a:p>
          <a:p>
            <a:pPr lvl="1"/>
            <a:r>
              <a:rPr lang="en-US" dirty="0"/>
              <a:t>Hoard/</a:t>
            </a:r>
            <a:r>
              <a:rPr lang="en-US" dirty="0" err="1"/>
              <a:t>jemalloc</a:t>
            </a:r>
            <a:r>
              <a:rPr lang="en-US" dirty="0"/>
              <a:t> produces </a:t>
            </a:r>
            <a:r>
              <a:rPr lang="en-US" i="1" dirty="0"/>
              <a:t>25.3%</a:t>
            </a:r>
            <a:r>
              <a:rPr lang="en-US" dirty="0"/>
              <a:t>/</a:t>
            </a:r>
            <a:r>
              <a:rPr lang="en-US" i="1" dirty="0"/>
              <a:t>35.0%</a:t>
            </a:r>
            <a:r>
              <a:rPr lang="en-US" dirty="0"/>
              <a:t> fragmentation on average.</a:t>
            </a:r>
          </a:p>
          <a:p>
            <a:pPr lvl="1">
              <a:buFont typeface="Wingdings" panose="05000000000000000000" pitchFamily="2" charset="2"/>
              <a:buChar char="Ø"/>
            </a:pPr>
            <a:r>
              <a:rPr lang="en-US" dirty="0"/>
              <a:t>Log-structured NVM (LSNVMM) produces </a:t>
            </a:r>
            <a:r>
              <a:rPr lang="en-US" dirty="0">
                <a:solidFill>
                  <a:srgbClr val="00B050"/>
                </a:solidFill>
              </a:rPr>
              <a:t>4.5%</a:t>
            </a:r>
            <a:r>
              <a:rPr lang="en-US" dirty="0"/>
              <a:t> fragmentation on average.</a:t>
            </a:r>
          </a:p>
          <a:p>
            <a:pPr lvl="1"/>
            <a:endParaRPr lang="en-US" dirty="0"/>
          </a:p>
        </p:txBody>
      </p:sp>
      <p:sp>
        <p:nvSpPr>
          <p:cNvPr id="4" name="Slide Number Placeholder 3">
            <a:extLst>
              <a:ext uri="{FF2B5EF4-FFF2-40B4-BE49-F238E27FC236}">
                <a16:creationId xmlns:a16="http://schemas.microsoft.com/office/drawing/2014/main" id="{E5764EEB-5BE5-41BE-B243-786A7CEB2232}"/>
              </a:ext>
            </a:extLst>
          </p:cNvPr>
          <p:cNvSpPr>
            <a:spLocks noGrp="1"/>
          </p:cNvSpPr>
          <p:nvPr>
            <p:ph type="sldNum" sz="quarter" idx="12"/>
          </p:nvPr>
        </p:nvSpPr>
        <p:spPr/>
        <p:txBody>
          <a:bodyPr/>
          <a:lstStyle/>
          <a:p>
            <a:fld id="{48F405BB-1941-4A6B-9D98-D01FE7BE1B79}" type="slidenum">
              <a:rPr lang="en-US" smtClean="0"/>
              <a:t>21</a:t>
            </a:fld>
            <a:endParaRPr lang="en-US"/>
          </a:p>
        </p:txBody>
      </p:sp>
      <p:pic>
        <p:nvPicPr>
          <p:cNvPr id="5" name="Picture 4">
            <a:extLst>
              <a:ext uri="{FF2B5EF4-FFF2-40B4-BE49-F238E27FC236}">
                <a16:creationId xmlns:a16="http://schemas.microsoft.com/office/drawing/2014/main" id="{3CD55005-22AC-473B-A2DD-0B524EACA6D1}"/>
              </a:ext>
            </a:extLst>
          </p:cNvPr>
          <p:cNvPicPr>
            <a:picLocks noChangeAspect="1"/>
          </p:cNvPicPr>
          <p:nvPr/>
        </p:nvPicPr>
        <p:blipFill>
          <a:blip r:embed="rId3"/>
          <a:stretch>
            <a:fillRect/>
          </a:stretch>
        </p:blipFill>
        <p:spPr>
          <a:xfrm>
            <a:off x="2409986" y="2447925"/>
            <a:ext cx="7372028" cy="2243931"/>
          </a:xfrm>
          <a:prstGeom prst="rect">
            <a:avLst/>
          </a:prstGeom>
        </p:spPr>
      </p:pic>
    </p:spTree>
    <p:extLst>
      <p:ext uri="{BB962C8B-B14F-4D97-AF65-F5344CB8AC3E}">
        <p14:creationId xmlns:p14="http://schemas.microsoft.com/office/powerpoint/2010/main" val="211372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02DE-4CE0-48EE-BAE8-0F5E9561A69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FF0D1492-8583-4ACA-AA9C-0585BD765D37}"/>
              </a:ext>
            </a:extLst>
          </p:cNvPr>
          <p:cNvSpPr>
            <a:spLocks noGrp="1"/>
          </p:cNvSpPr>
          <p:nvPr>
            <p:ph idx="1"/>
          </p:nvPr>
        </p:nvSpPr>
        <p:spPr/>
        <p:txBody>
          <a:bodyPr/>
          <a:lstStyle/>
          <a:p>
            <a:r>
              <a:rPr lang="en-US" dirty="0"/>
              <a:t>Transaction throughput compared to Mnemosyne</a:t>
            </a:r>
          </a:p>
          <a:p>
            <a:endParaRPr lang="en-US" dirty="0"/>
          </a:p>
          <a:p>
            <a:endParaRPr lang="en-US" dirty="0"/>
          </a:p>
          <a:p>
            <a:endParaRPr lang="en-US" dirty="0"/>
          </a:p>
          <a:p>
            <a:endParaRPr lang="en-US" dirty="0"/>
          </a:p>
          <a:p>
            <a:endParaRPr lang="en-US" dirty="0"/>
          </a:p>
          <a:p>
            <a:endParaRPr lang="en-US" dirty="0"/>
          </a:p>
          <a:p>
            <a:pPr lvl="1"/>
            <a:r>
              <a:rPr lang="en-US" dirty="0"/>
              <a:t>With 4 threads, log-structured NVMM performs </a:t>
            </a:r>
            <a:r>
              <a:rPr lang="en-US" dirty="0">
                <a:solidFill>
                  <a:srgbClr val="00B050"/>
                </a:solidFill>
              </a:rPr>
              <a:t>44.7%</a:t>
            </a:r>
            <a:r>
              <a:rPr lang="en-US" dirty="0"/>
              <a:t> and </a:t>
            </a:r>
            <a:r>
              <a:rPr lang="en-US" dirty="0">
                <a:solidFill>
                  <a:srgbClr val="00B050"/>
                </a:solidFill>
              </a:rPr>
              <a:t>80.8%</a:t>
            </a:r>
            <a:r>
              <a:rPr lang="en-US" dirty="0"/>
              <a:t> better than Mnemosyne and Mnemosyne-Undo, respectively, on average.</a:t>
            </a:r>
          </a:p>
          <a:p>
            <a:endParaRPr lang="en-US" dirty="0"/>
          </a:p>
        </p:txBody>
      </p:sp>
      <p:sp>
        <p:nvSpPr>
          <p:cNvPr id="4" name="Slide Number Placeholder 3">
            <a:extLst>
              <a:ext uri="{FF2B5EF4-FFF2-40B4-BE49-F238E27FC236}">
                <a16:creationId xmlns:a16="http://schemas.microsoft.com/office/drawing/2014/main" id="{C8E5007E-E2A9-47E2-9B98-2E15E1F8B444}"/>
              </a:ext>
            </a:extLst>
          </p:cNvPr>
          <p:cNvSpPr>
            <a:spLocks noGrp="1"/>
          </p:cNvSpPr>
          <p:nvPr>
            <p:ph type="sldNum" sz="quarter" idx="12"/>
          </p:nvPr>
        </p:nvSpPr>
        <p:spPr/>
        <p:txBody>
          <a:bodyPr/>
          <a:lstStyle/>
          <a:p>
            <a:fld id="{48F405BB-1941-4A6B-9D98-D01FE7BE1B79}" type="slidenum">
              <a:rPr lang="en-US" smtClean="0"/>
              <a:t>22</a:t>
            </a:fld>
            <a:endParaRPr lang="en-US"/>
          </a:p>
        </p:txBody>
      </p:sp>
      <p:pic>
        <p:nvPicPr>
          <p:cNvPr id="9" name="Picture 8">
            <a:extLst>
              <a:ext uri="{FF2B5EF4-FFF2-40B4-BE49-F238E27FC236}">
                <a16:creationId xmlns:a16="http://schemas.microsoft.com/office/drawing/2014/main" id="{E5EF5ABA-9FB3-4E21-A6D8-6A400FCF1C0F}"/>
              </a:ext>
            </a:extLst>
          </p:cNvPr>
          <p:cNvPicPr>
            <a:picLocks noChangeAspect="1"/>
          </p:cNvPicPr>
          <p:nvPr/>
        </p:nvPicPr>
        <p:blipFill>
          <a:blip r:embed="rId3"/>
          <a:stretch>
            <a:fillRect/>
          </a:stretch>
        </p:blipFill>
        <p:spPr>
          <a:xfrm>
            <a:off x="2368732" y="2206411"/>
            <a:ext cx="7454537" cy="3172437"/>
          </a:xfrm>
          <a:prstGeom prst="rect">
            <a:avLst/>
          </a:prstGeom>
        </p:spPr>
      </p:pic>
    </p:spTree>
    <p:extLst>
      <p:ext uri="{BB962C8B-B14F-4D97-AF65-F5344CB8AC3E}">
        <p14:creationId xmlns:p14="http://schemas.microsoft.com/office/powerpoint/2010/main" val="383378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09AB-CF4D-4A29-9903-1FB8F330562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2238F742-D978-410A-B339-09E05CCF9374}"/>
              </a:ext>
            </a:extLst>
          </p:cNvPr>
          <p:cNvSpPr>
            <a:spLocks noGrp="1"/>
          </p:cNvSpPr>
          <p:nvPr>
            <p:ph idx="1"/>
          </p:nvPr>
        </p:nvSpPr>
        <p:spPr>
          <a:xfrm>
            <a:off x="838200" y="1825624"/>
            <a:ext cx="10515600" cy="4727575"/>
          </a:xfrm>
        </p:spPr>
        <p:txBody>
          <a:bodyPr>
            <a:normAutofit fontScale="92500" lnSpcReduction="10000"/>
          </a:bodyPr>
          <a:lstStyle/>
          <a:p>
            <a:r>
              <a:rPr lang="en-US" dirty="0"/>
              <a:t>Cost of log</a:t>
            </a:r>
            <a:r>
              <a:rPr lang="zh-CN" altLang="en-US" dirty="0"/>
              <a:t> </a:t>
            </a:r>
            <a:r>
              <a:rPr lang="en-US" altLang="zh-CN" dirty="0"/>
              <a:t>c</a:t>
            </a:r>
            <a:r>
              <a:rPr lang="en-US" dirty="0"/>
              <a:t>leaning</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sz="1900" dirty="0"/>
          </a:p>
          <a:p>
            <a:pPr lvl="1"/>
            <a:r>
              <a:rPr lang="en-US" sz="2600" dirty="0"/>
              <a:t>The performance degradation due to log cleaning is </a:t>
            </a:r>
            <a:r>
              <a:rPr lang="en-US" sz="2600" dirty="0">
                <a:solidFill>
                  <a:srgbClr val="00B050"/>
                </a:solidFill>
              </a:rPr>
              <a:t>8%</a:t>
            </a:r>
            <a:r>
              <a:rPr lang="en-US" sz="2600" dirty="0"/>
              <a:t> at </a:t>
            </a:r>
            <a:r>
              <a:rPr lang="en-US" sz="2600" i="1" dirty="0"/>
              <a:t>90% memory utilization</a:t>
            </a:r>
            <a:r>
              <a:rPr lang="en-US" sz="2600" dirty="0"/>
              <a:t>. </a:t>
            </a:r>
          </a:p>
        </p:txBody>
      </p:sp>
      <p:sp>
        <p:nvSpPr>
          <p:cNvPr id="4" name="Slide Number Placeholder 3">
            <a:extLst>
              <a:ext uri="{FF2B5EF4-FFF2-40B4-BE49-F238E27FC236}">
                <a16:creationId xmlns:a16="http://schemas.microsoft.com/office/drawing/2014/main" id="{E5764EEB-5BE5-41BE-B243-786A7CEB2232}"/>
              </a:ext>
            </a:extLst>
          </p:cNvPr>
          <p:cNvSpPr>
            <a:spLocks noGrp="1"/>
          </p:cNvSpPr>
          <p:nvPr>
            <p:ph type="sldNum" sz="quarter" idx="12"/>
          </p:nvPr>
        </p:nvSpPr>
        <p:spPr/>
        <p:txBody>
          <a:bodyPr/>
          <a:lstStyle/>
          <a:p>
            <a:fld id="{48F405BB-1941-4A6B-9D98-D01FE7BE1B79}" type="slidenum">
              <a:rPr lang="en-US" smtClean="0"/>
              <a:t>23</a:t>
            </a:fld>
            <a:endParaRPr lang="en-US"/>
          </a:p>
        </p:txBody>
      </p:sp>
      <p:pic>
        <p:nvPicPr>
          <p:cNvPr id="6" name="Picture 5">
            <a:extLst>
              <a:ext uri="{FF2B5EF4-FFF2-40B4-BE49-F238E27FC236}">
                <a16:creationId xmlns:a16="http://schemas.microsoft.com/office/drawing/2014/main" id="{6D2B5B6A-CBAF-42BD-8C51-F44A83B73FA0}"/>
              </a:ext>
            </a:extLst>
          </p:cNvPr>
          <p:cNvPicPr>
            <a:picLocks noChangeAspect="1"/>
          </p:cNvPicPr>
          <p:nvPr/>
        </p:nvPicPr>
        <p:blipFill>
          <a:blip r:embed="rId3"/>
          <a:stretch>
            <a:fillRect/>
          </a:stretch>
        </p:blipFill>
        <p:spPr>
          <a:xfrm>
            <a:off x="2629990" y="2211977"/>
            <a:ext cx="6689971" cy="3408467"/>
          </a:xfrm>
          <a:prstGeom prst="rect">
            <a:avLst/>
          </a:prstGeom>
        </p:spPr>
      </p:pic>
    </p:spTree>
    <p:extLst>
      <p:ext uri="{BB962C8B-B14F-4D97-AF65-F5344CB8AC3E}">
        <p14:creationId xmlns:p14="http://schemas.microsoft.com/office/powerpoint/2010/main" val="259352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1283-67AE-438C-9A32-37E5275D68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B68090-E710-4A03-8F14-76844B2A59AB}"/>
              </a:ext>
            </a:extLst>
          </p:cNvPr>
          <p:cNvSpPr>
            <a:spLocks noGrp="1"/>
          </p:cNvSpPr>
          <p:nvPr>
            <p:ph idx="1"/>
          </p:nvPr>
        </p:nvSpPr>
        <p:spPr/>
        <p:txBody>
          <a:bodyPr/>
          <a:lstStyle/>
          <a:p>
            <a:r>
              <a:rPr lang="en-US" b="1" dirty="0"/>
              <a:t>Takeaway I</a:t>
            </a:r>
            <a:r>
              <a:rPr lang="en-US" dirty="0"/>
              <a:t>: Applying the </a:t>
            </a:r>
            <a:r>
              <a:rPr lang="en-US" i="1" dirty="0"/>
              <a:t>log-structured</a:t>
            </a:r>
            <a:r>
              <a:rPr lang="en-US" dirty="0"/>
              <a:t> approach to </a:t>
            </a:r>
            <a:r>
              <a:rPr lang="en-US"/>
              <a:t>NVMM can largely </a:t>
            </a:r>
            <a:r>
              <a:rPr lang="en-US" dirty="0"/>
              <a:t>reduce memory fragmentation </a:t>
            </a:r>
            <a:r>
              <a:rPr lang="en-US"/>
              <a:t>and improve </a:t>
            </a:r>
            <a:r>
              <a:rPr lang="en-US" dirty="0"/>
              <a:t>system performance.</a:t>
            </a:r>
          </a:p>
          <a:p>
            <a:r>
              <a:rPr lang="en-US" b="1" dirty="0"/>
              <a:t>Takeaway II</a:t>
            </a:r>
            <a:r>
              <a:rPr lang="en-US" dirty="0"/>
              <a:t>: A </a:t>
            </a:r>
            <a:r>
              <a:rPr lang="en-US" i="1" dirty="0"/>
              <a:t>tree</a:t>
            </a:r>
            <a:r>
              <a:rPr lang="en-US" dirty="0"/>
              <a:t>-based address mapping mechanism can be made efficient to serve log-structured NVMM.</a:t>
            </a:r>
          </a:p>
          <a:p>
            <a:endParaRPr lang="en-US" dirty="0"/>
          </a:p>
          <a:p>
            <a:r>
              <a:rPr lang="en-US" b="1" dirty="0"/>
              <a:t>T</a:t>
            </a:r>
            <a:r>
              <a:rPr lang="en-US" altLang="zh-CN" b="1" dirty="0"/>
              <a:t>hank you!</a:t>
            </a:r>
          </a:p>
          <a:p>
            <a:r>
              <a:rPr lang="en-US" dirty="0"/>
              <a:t>Q &amp; A</a:t>
            </a:r>
          </a:p>
        </p:txBody>
      </p:sp>
      <p:sp>
        <p:nvSpPr>
          <p:cNvPr id="4" name="Slide Number Placeholder 3">
            <a:extLst>
              <a:ext uri="{FF2B5EF4-FFF2-40B4-BE49-F238E27FC236}">
                <a16:creationId xmlns:a16="http://schemas.microsoft.com/office/drawing/2014/main" id="{9049E094-C158-48C6-9017-EFCF152007AC}"/>
              </a:ext>
            </a:extLst>
          </p:cNvPr>
          <p:cNvSpPr>
            <a:spLocks noGrp="1"/>
          </p:cNvSpPr>
          <p:nvPr>
            <p:ph type="sldNum" sz="quarter" idx="12"/>
          </p:nvPr>
        </p:nvSpPr>
        <p:spPr/>
        <p:txBody>
          <a:bodyPr/>
          <a:lstStyle/>
          <a:p>
            <a:fld id="{48F405BB-1941-4A6B-9D98-D01FE7BE1B79}" type="slidenum">
              <a:rPr lang="en-US" smtClean="0"/>
              <a:t>24</a:t>
            </a:fld>
            <a:endParaRPr lang="en-US"/>
          </a:p>
        </p:txBody>
      </p:sp>
    </p:spTree>
    <p:extLst>
      <p:ext uri="{BB962C8B-B14F-4D97-AF65-F5344CB8AC3E}">
        <p14:creationId xmlns:p14="http://schemas.microsoft.com/office/powerpoint/2010/main" val="9954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48C3-B8ED-438E-9D7B-0FEF96FC374A}"/>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651E9CA1-CD43-4722-99B8-74A694FD6E88}"/>
              </a:ext>
            </a:extLst>
          </p:cNvPr>
          <p:cNvSpPr>
            <a:spLocks noGrp="1"/>
          </p:cNvSpPr>
          <p:nvPr>
            <p:ph idx="1"/>
          </p:nvPr>
        </p:nvSpPr>
        <p:spPr/>
        <p:txBody>
          <a:bodyPr/>
          <a:lstStyle/>
          <a:p>
            <a:r>
              <a:rPr lang="en-US" dirty="0"/>
              <a:t>Recovery time (10GB logs)</a:t>
            </a:r>
          </a:p>
          <a:p>
            <a:endParaRPr lang="en-US" dirty="0"/>
          </a:p>
          <a:p>
            <a:endParaRPr lang="en-US" dirty="0"/>
          </a:p>
          <a:p>
            <a:endParaRPr lang="en-US" dirty="0"/>
          </a:p>
          <a:p>
            <a:endParaRPr lang="en-US" dirty="0"/>
          </a:p>
          <a:p>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8C3EA9CE-C463-4DCB-9346-8F00B6C90959}"/>
              </a:ext>
            </a:extLst>
          </p:cNvPr>
          <p:cNvSpPr>
            <a:spLocks noGrp="1"/>
          </p:cNvSpPr>
          <p:nvPr>
            <p:ph type="sldNum" sz="quarter" idx="12"/>
          </p:nvPr>
        </p:nvSpPr>
        <p:spPr/>
        <p:txBody>
          <a:bodyPr/>
          <a:lstStyle/>
          <a:p>
            <a:fld id="{48F405BB-1941-4A6B-9D98-D01FE7BE1B79}" type="slidenum">
              <a:rPr lang="en-US" smtClean="0"/>
              <a:t>25</a:t>
            </a:fld>
            <a:endParaRPr lang="en-US"/>
          </a:p>
        </p:txBody>
      </p:sp>
      <p:pic>
        <p:nvPicPr>
          <p:cNvPr id="5" name="Picture 4">
            <a:extLst>
              <a:ext uri="{FF2B5EF4-FFF2-40B4-BE49-F238E27FC236}">
                <a16:creationId xmlns:a16="http://schemas.microsoft.com/office/drawing/2014/main" id="{7013240C-AAB0-4FBC-ACA2-21E8BD5B7F27}"/>
              </a:ext>
            </a:extLst>
          </p:cNvPr>
          <p:cNvPicPr>
            <a:picLocks noChangeAspect="1"/>
          </p:cNvPicPr>
          <p:nvPr/>
        </p:nvPicPr>
        <p:blipFill>
          <a:blip r:embed="rId3"/>
          <a:stretch>
            <a:fillRect/>
          </a:stretch>
        </p:blipFill>
        <p:spPr>
          <a:xfrm>
            <a:off x="2151020" y="2364479"/>
            <a:ext cx="7889960" cy="3273630"/>
          </a:xfrm>
          <a:prstGeom prst="rect">
            <a:avLst/>
          </a:prstGeom>
        </p:spPr>
      </p:pic>
    </p:spTree>
    <p:extLst>
      <p:ext uri="{BB962C8B-B14F-4D97-AF65-F5344CB8AC3E}">
        <p14:creationId xmlns:p14="http://schemas.microsoft.com/office/powerpoint/2010/main" val="2097031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0F75-83F9-4228-B63A-218DCCBF561B}"/>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A688255C-6284-4206-ABC8-370A739D8D68}"/>
              </a:ext>
            </a:extLst>
          </p:cNvPr>
          <p:cNvSpPr>
            <a:spLocks noGrp="1"/>
          </p:cNvSpPr>
          <p:nvPr>
            <p:ph idx="1"/>
          </p:nvPr>
        </p:nvSpPr>
        <p:spPr/>
        <p:txBody>
          <a:bodyPr/>
          <a:lstStyle/>
          <a:p>
            <a:r>
              <a:rPr lang="en-US" dirty="0"/>
              <a:t>DRAM footprint (1GB data)</a:t>
            </a:r>
          </a:p>
        </p:txBody>
      </p:sp>
      <p:sp>
        <p:nvSpPr>
          <p:cNvPr id="4" name="Slide Number Placeholder 3">
            <a:extLst>
              <a:ext uri="{FF2B5EF4-FFF2-40B4-BE49-F238E27FC236}">
                <a16:creationId xmlns:a16="http://schemas.microsoft.com/office/drawing/2014/main" id="{CB5C1E27-A3E4-40BF-A9E5-441F223AEF59}"/>
              </a:ext>
            </a:extLst>
          </p:cNvPr>
          <p:cNvSpPr>
            <a:spLocks noGrp="1"/>
          </p:cNvSpPr>
          <p:nvPr>
            <p:ph type="sldNum" sz="quarter" idx="12"/>
          </p:nvPr>
        </p:nvSpPr>
        <p:spPr/>
        <p:txBody>
          <a:bodyPr/>
          <a:lstStyle/>
          <a:p>
            <a:fld id="{48F405BB-1941-4A6B-9D98-D01FE7BE1B79}" type="slidenum">
              <a:rPr lang="en-US" smtClean="0"/>
              <a:t>26</a:t>
            </a:fld>
            <a:endParaRPr lang="en-US"/>
          </a:p>
        </p:txBody>
      </p:sp>
      <p:pic>
        <p:nvPicPr>
          <p:cNvPr id="5" name="Picture 4">
            <a:extLst>
              <a:ext uri="{FF2B5EF4-FFF2-40B4-BE49-F238E27FC236}">
                <a16:creationId xmlns:a16="http://schemas.microsoft.com/office/drawing/2014/main" id="{7942DB86-2EC6-43A1-8C9E-2790CC37B946}"/>
              </a:ext>
            </a:extLst>
          </p:cNvPr>
          <p:cNvPicPr>
            <a:picLocks noChangeAspect="1"/>
          </p:cNvPicPr>
          <p:nvPr/>
        </p:nvPicPr>
        <p:blipFill>
          <a:blip r:embed="rId3"/>
          <a:stretch>
            <a:fillRect/>
          </a:stretch>
        </p:blipFill>
        <p:spPr>
          <a:xfrm>
            <a:off x="2293788" y="2407313"/>
            <a:ext cx="7604423" cy="3187961"/>
          </a:xfrm>
          <a:prstGeom prst="rect">
            <a:avLst/>
          </a:prstGeom>
        </p:spPr>
      </p:pic>
    </p:spTree>
    <p:extLst>
      <p:ext uri="{BB962C8B-B14F-4D97-AF65-F5344CB8AC3E}">
        <p14:creationId xmlns:p14="http://schemas.microsoft.com/office/powerpoint/2010/main" val="82522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71A1-04EE-4784-AE92-528A0C6A9D5E}"/>
              </a:ext>
            </a:extLst>
          </p:cNvPr>
          <p:cNvSpPr>
            <a:spLocks noGrp="1"/>
          </p:cNvSpPr>
          <p:nvPr>
            <p:ph type="title"/>
          </p:nvPr>
        </p:nvSpPr>
        <p:spPr/>
        <p:txBody>
          <a:bodyPr/>
          <a:lstStyle/>
          <a:p>
            <a:r>
              <a:rPr lang="en-US" dirty="0"/>
              <a:t>Background: Impact of NVM</a:t>
            </a:r>
          </a:p>
        </p:txBody>
      </p:sp>
      <p:sp>
        <p:nvSpPr>
          <p:cNvPr id="3" name="Content Placeholder 2">
            <a:extLst>
              <a:ext uri="{FF2B5EF4-FFF2-40B4-BE49-F238E27FC236}">
                <a16:creationId xmlns:a16="http://schemas.microsoft.com/office/drawing/2014/main" id="{628E820C-09DE-4EA1-A015-29B3E6E1F273}"/>
              </a:ext>
            </a:extLst>
          </p:cNvPr>
          <p:cNvSpPr>
            <a:spLocks noGrp="1"/>
          </p:cNvSpPr>
          <p:nvPr>
            <p:ph idx="1"/>
          </p:nvPr>
        </p:nvSpPr>
        <p:spPr/>
        <p:txBody>
          <a:bodyPr>
            <a:normAutofit lnSpcReduction="10000"/>
          </a:bodyPr>
          <a:lstStyle/>
          <a:p>
            <a:r>
              <a:rPr lang="en-US" b="1" dirty="0"/>
              <a:t>Architecture</a:t>
            </a:r>
            <a:r>
              <a:rPr lang="en-US" dirty="0"/>
              <a:t>:</a:t>
            </a:r>
          </a:p>
          <a:p>
            <a:endParaRPr lang="en-US" dirty="0"/>
          </a:p>
          <a:p>
            <a:endParaRPr lang="en-US" sz="2800" dirty="0"/>
          </a:p>
          <a:p>
            <a:endParaRPr lang="en-US" dirty="0"/>
          </a:p>
          <a:p>
            <a:endParaRPr lang="en-US" sz="2800" dirty="0"/>
          </a:p>
          <a:p>
            <a:endParaRPr lang="en-US" dirty="0"/>
          </a:p>
          <a:p>
            <a:endParaRPr lang="en-US" sz="2800" dirty="0"/>
          </a:p>
          <a:p>
            <a:r>
              <a:rPr lang="en-US" dirty="0"/>
              <a:t>Data persistence as a bottleneck</a:t>
            </a:r>
          </a:p>
          <a:p>
            <a:pPr marL="0" indent="0">
              <a:buNone/>
            </a:pPr>
            <a:r>
              <a:rPr lang="en-US" sz="2800" dirty="0">
                <a:sym typeface="Wingdings" panose="05000000000000000000" pitchFamily="2" charset="2"/>
              </a:rPr>
              <a:t> </a:t>
            </a:r>
            <a:r>
              <a:rPr lang="en-US" sz="2800" dirty="0">
                <a:solidFill>
                  <a:srgbClr val="00B050"/>
                </a:solidFill>
              </a:rPr>
              <a:t>10+x</a:t>
            </a:r>
            <a:r>
              <a:rPr lang="en-US" sz="2800" dirty="0"/>
              <a:t> application performance improvement</a:t>
            </a:r>
          </a:p>
          <a:p>
            <a:endParaRPr lang="en-US" dirty="0"/>
          </a:p>
        </p:txBody>
      </p:sp>
      <p:sp>
        <p:nvSpPr>
          <p:cNvPr id="4" name="Slide Number Placeholder 3">
            <a:extLst>
              <a:ext uri="{FF2B5EF4-FFF2-40B4-BE49-F238E27FC236}">
                <a16:creationId xmlns:a16="http://schemas.microsoft.com/office/drawing/2014/main" id="{9B17A327-11DD-4435-9737-7B42AA3F4073}"/>
              </a:ext>
            </a:extLst>
          </p:cNvPr>
          <p:cNvSpPr>
            <a:spLocks noGrp="1"/>
          </p:cNvSpPr>
          <p:nvPr>
            <p:ph type="sldNum" sz="quarter" idx="12"/>
          </p:nvPr>
        </p:nvSpPr>
        <p:spPr/>
        <p:txBody>
          <a:bodyPr/>
          <a:lstStyle/>
          <a:p>
            <a:fld id="{48F405BB-1941-4A6B-9D98-D01FE7BE1B79}" type="slidenum">
              <a:rPr lang="en-US" smtClean="0"/>
              <a:t>3</a:t>
            </a:fld>
            <a:endParaRPr lang="en-US"/>
          </a:p>
        </p:txBody>
      </p:sp>
      <p:cxnSp>
        <p:nvCxnSpPr>
          <p:cNvPr id="6" name="Straight Connector 5">
            <a:extLst>
              <a:ext uri="{FF2B5EF4-FFF2-40B4-BE49-F238E27FC236}">
                <a16:creationId xmlns:a16="http://schemas.microsoft.com/office/drawing/2014/main" id="{B1D9F3FC-61E8-4021-B7C6-3E1245739BA8}"/>
              </a:ext>
            </a:extLst>
          </p:cNvPr>
          <p:cNvCxnSpPr>
            <a:cxnSpLocks/>
          </p:cNvCxnSpPr>
          <p:nvPr/>
        </p:nvCxnSpPr>
        <p:spPr>
          <a:xfrm>
            <a:off x="1101629" y="5317410"/>
            <a:ext cx="4758747" cy="0"/>
          </a:xfrm>
          <a:prstGeom prst="line">
            <a:avLst/>
          </a:prstGeom>
          <a:ln w="38100">
            <a:solidFill>
              <a:srgbClr val="00B050"/>
            </a:solidFill>
          </a:ln>
        </p:spPr>
        <p:style>
          <a:lnRef idx="3">
            <a:schemeClr val="dk1"/>
          </a:lnRef>
          <a:fillRef idx="0">
            <a:schemeClr val="dk1"/>
          </a:fillRef>
          <a:effectRef idx="2">
            <a:schemeClr val="dk1"/>
          </a:effectRef>
          <a:fontRef idx="minor">
            <a:schemeClr val="tx1"/>
          </a:fontRef>
        </p:style>
      </p:cxnSp>
      <p:pic>
        <p:nvPicPr>
          <p:cNvPr id="1026" name="Picture 2" descr="Image result for cpu">
            <a:extLst>
              <a:ext uri="{FF2B5EF4-FFF2-40B4-BE49-F238E27FC236}">
                <a16:creationId xmlns:a16="http://schemas.microsoft.com/office/drawing/2014/main" id="{0090D404-E27D-4EAF-85FA-9932C4406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197" y="2290837"/>
            <a:ext cx="853787" cy="85378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6684459-9046-4D7C-9147-158F1D553D6F}"/>
              </a:ext>
            </a:extLst>
          </p:cNvPr>
          <p:cNvSpPr/>
          <p:nvPr/>
        </p:nvSpPr>
        <p:spPr>
          <a:xfrm>
            <a:off x="1745087" y="3561006"/>
            <a:ext cx="200910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0" name="Rectangle: Rounded Corners 9">
            <a:extLst>
              <a:ext uri="{FF2B5EF4-FFF2-40B4-BE49-F238E27FC236}">
                <a16:creationId xmlns:a16="http://schemas.microsoft.com/office/drawing/2014/main" id="{44A50DC1-584A-4D82-80D1-73C4D1B2DF38}"/>
              </a:ext>
            </a:extLst>
          </p:cNvPr>
          <p:cNvSpPr/>
          <p:nvPr/>
        </p:nvSpPr>
        <p:spPr>
          <a:xfrm>
            <a:off x="1745087" y="4457858"/>
            <a:ext cx="2009105" cy="476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SSD</a:t>
            </a:r>
          </a:p>
        </p:txBody>
      </p:sp>
      <p:sp>
        <p:nvSpPr>
          <p:cNvPr id="12" name="Arrow: Up-Down 11">
            <a:extLst>
              <a:ext uri="{FF2B5EF4-FFF2-40B4-BE49-F238E27FC236}">
                <a16:creationId xmlns:a16="http://schemas.microsoft.com/office/drawing/2014/main" id="{E29DECAD-1FC0-4970-8E1B-07FA1FC2E1E6}"/>
              </a:ext>
            </a:extLst>
          </p:cNvPr>
          <p:cNvSpPr/>
          <p:nvPr/>
        </p:nvSpPr>
        <p:spPr>
          <a:xfrm>
            <a:off x="2412808" y="3144624"/>
            <a:ext cx="673661" cy="403504"/>
          </a:xfrm>
          <a:prstGeom prst="upDownArrow">
            <a:avLst>
              <a:gd name="adj1" fmla="val 50000"/>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Down 13">
            <a:extLst>
              <a:ext uri="{FF2B5EF4-FFF2-40B4-BE49-F238E27FC236}">
                <a16:creationId xmlns:a16="http://schemas.microsoft.com/office/drawing/2014/main" id="{357A0AF6-909D-4568-B693-BD6159955306}"/>
              </a:ext>
            </a:extLst>
          </p:cNvPr>
          <p:cNvSpPr/>
          <p:nvPr/>
        </p:nvSpPr>
        <p:spPr>
          <a:xfrm>
            <a:off x="2597815" y="4039928"/>
            <a:ext cx="303645" cy="417930"/>
          </a:xfrm>
          <a:prstGeom prst="upDownArrow">
            <a:avLst>
              <a:gd name="adj1" fmla="val 50000"/>
              <a:gd name="adj2" fmla="val 3636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5" name="Graphic 14" descr="Sad Face with No Fill">
            <a:extLst>
              <a:ext uri="{FF2B5EF4-FFF2-40B4-BE49-F238E27FC236}">
                <a16:creationId xmlns:a16="http://schemas.microsoft.com/office/drawing/2014/main" id="{4C6739EF-C1ED-4013-839D-8B2DD6143B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97448" y="4016241"/>
            <a:ext cx="483554" cy="483554"/>
          </a:xfrm>
          <a:prstGeom prst="rect">
            <a:avLst/>
          </a:prstGeom>
        </p:spPr>
      </p:pic>
      <p:pic>
        <p:nvPicPr>
          <p:cNvPr id="17" name="Picture 2" descr="Image result for cpu">
            <a:extLst>
              <a:ext uri="{FF2B5EF4-FFF2-40B4-BE49-F238E27FC236}">
                <a16:creationId xmlns:a16="http://schemas.microsoft.com/office/drawing/2014/main" id="{572EEC07-7F6F-4628-A27A-2ED32CCCB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178" y="2290837"/>
            <a:ext cx="853787" cy="85378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F9FFDB9F-1EDB-4105-9BC2-23AB9E6D002D}"/>
              </a:ext>
            </a:extLst>
          </p:cNvPr>
          <p:cNvSpPr/>
          <p:nvPr/>
        </p:nvSpPr>
        <p:spPr>
          <a:xfrm>
            <a:off x="5509017" y="3561006"/>
            <a:ext cx="98837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9" name="Rectangle 18">
            <a:extLst>
              <a:ext uri="{FF2B5EF4-FFF2-40B4-BE49-F238E27FC236}">
                <a16:creationId xmlns:a16="http://schemas.microsoft.com/office/drawing/2014/main" id="{09DEDF7D-12BD-4471-AEC1-D4AEDC2418B3}"/>
              </a:ext>
            </a:extLst>
          </p:cNvPr>
          <p:cNvSpPr/>
          <p:nvPr/>
        </p:nvSpPr>
        <p:spPr>
          <a:xfrm>
            <a:off x="8744755" y="3548128"/>
            <a:ext cx="2479183" cy="491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bg1"/>
                </a:solidFill>
              </a:rPr>
              <a:t>NVM</a:t>
            </a:r>
          </a:p>
        </p:txBody>
      </p:sp>
      <p:sp>
        <p:nvSpPr>
          <p:cNvPr id="20" name="Arrow: Up-Down 19">
            <a:extLst>
              <a:ext uri="{FF2B5EF4-FFF2-40B4-BE49-F238E27FC236}">
                <a16:creationId xmlns:a16="http://schemas.microsoft.com/office/drawing/2014/main" id="{224A2C19-CC8C-4E64-8CEE-482F194F35F9}"/>
              </a:ext>
            </a:extLst>
          </p:cNvPr>
          <p:cNvSpPr/>
          <p:nvPr/>
        </p:nvSpPr>
        <p:spPr>
          <a:xfrm rot="5400000">
            <a:off x="7381611" y="2676787"/>
            <a:ext cx="478923" cy="2247363"/>
          </a:xfrm>
          <a:prstGeom prst="upDownArrow">
            <a:avLst>
              <a:gd name="adj1" fmla="val 57414"/>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Down 20">
            <a:extLst>
              <a:ext uri="{FF2B5EF4-FFF2-40B4-BE49-F238E27FC236}">
                <a16:creationId xmlns:a16="http://schemas.microsoft.com/office/drawing/2014/main" id="{7F2554ED-2FF7-46C7-B1C3-21F668DEB91B}"/>
              </a:ext>
            </a:extLst>
          </p:cNvPr>
          <p:cNvSpPr/>
          <p:nvPr/>
        </p:nvSpPr>
        <p:spPr>
          <a:xfrm rot="10800000">
            <a:off x="7394511" y="3144623"/>
            <a:ext cx="478923" cy="757675"/>
          </a:xfrm>
          <a:prstGeom prst="upDownArrow">
            <a:avLst>
              <a:gd name="adj1" fmla="val 57414"/>
              <a:gd name="adj2" fmla="val 3636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Smiling Face with No Fill">
            <a:extLst>
              <a:ext uri="{FF2B5EF4-FFF2-40B4-BE49-F238E27FC236}">
                <a16:creationId xmlns:a16="http://schemas.microsoft.com/office/drawing/2014/main" id="{13BCB2C1-DAEC-458C-A67E-237CAB66846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53783" y="3959648"/>
            <a:ext cx="560378" cy="560378"/>
          </a:xfrm>
          <a:prstGeom prst="rect">
            <a:avLst/>
          </a:prstGeom>
        </p:spPr>
      </p:pic>
      <p:sp>
        <p:nvSpPr>
          <p:cNvPr id="23" name="Rectangle 22">
            <a:extLst>
              <a:ext uri="{FF2B5EF4-FFF2-40B4-BE49-F238E27FC236}">
                <a16:creationId xmlns:a16="http://schemas.microsoft.com/office/drawing/2014/main" id="{A4E307C9-0975-4BD6-9152-F88E636F87F8}"/>
              </a:ext>
            </a:extLst>
          </p:cNvPr>
          <p:cNvSpPr/>
          <p:nvPr/>
        </p:nvSpPr>
        <p:spPr>
          <a:xfrm>
            <a:off x="3086469" y="1754739"/>
            <a:ext cx="5510804" cy="523220"/>
          </a:xfrm>
          <a:prstGeom prst="rect">
            <a:avLst/>
          </a:prstGeom>
        </p:spPr>
        <p:txBody>
          <a:bodyPr wrap="none">
            <a:spAutoFit/>
          </a:bodyPr>
          <a:lstStyle/>
          <a:p>
            <a:r>
              <a:rPr lang="en-US" sz="2800" dirty="0"/>
              <a:t>Non-Volatile Main Memory (NVMM)</a:t>
            </a:r>
          </a:p>
        </p:txBody>
      </p:sp>
      <p:sp>
        <p:nvSpPr>
          <p:cNvPr id="24" name="Arrow: Right 23">
            <a:extLst>
              <a:ext uri="{FF2B5EF4-FFF2-40B4-BE49-F238E27FC236}">
                <a16:creationId xmlns:a16="http://schemas.microsoft.com/office/drawing/2014/main" id="{20ACA83C-F212-4794-8543-ADBA83A8E75A}"/>
              </a:ext>
            </a:extLst>
          </p:cNvPr>
          <p:cNvSpPr/>
          <p:nvPr/>
        </p:nvSpPr>
        <p:spPr>
          <a:xfrm>
            <a:off x="4450926" y="3581462"/>
            <a:ext cx="493340" cy="438010"/>
          </a:xfrm>
          <a:prstGeom prst="rightArrow">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800"/>
          </a:p>
        </p:txBody>
      </p:sp>
    </p:spTree>
    <p:extLst>
      <p:ext uri="{BB962C8B-B14F-4D97-AF65-F5344CB8AC3E}">
        <p14:creationId xmlns:p14="http://schemas.microsoft.com/office/powerpoint/2010/main" val="203155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A446BE5-2EF1-430E-8EF8-3A5D9F02720C}"/>
              </a:ext>
            </a:extLst>
          </p:cNvPr>
          <p:cNvSpPr>
            <a:spLocks noGrp="1"/>
          </p:cNvSpPr>
          <p:nvPr>
            <p:ph idx="1"/>
          </p:nvPr>
        </p:nvSpPr>
        <p:spPr/>
        <p:txBody>
          <a:bodyPr/>
          <a:lstStyle/>
          <a:p>
            <a:r>
              <a:rPr lang="en-US" b="1" dirty="0"/>
              <a:t>Motivation</a:t>
            </a:r>
          </a:p>
          <a:p>
            <a:endParaRPr lang="en-US" dirty="0"/>
          </a:p>
          <a:p>
            <a:endParaRPr lang="en-US" dirty="0"/>
          </a:p>
          <a:p>
            <a:endParaRPr lang="en-US" dirty="0"/>
          </a:p>
          <a:p>
            <a:endParaRPr lang="en-US" dirty="0"/>
          </a:p>
          <a:p>
            <a:endParaRPr lang="en-US" dirty="0"/>
          </a:p>
          <a:p>
            <a:r>
              <a:rPr lang="en-US" b="1" dirty="0"/>
              <a:t>Solution</a:t>
            </a:r>
            <a:r>
              <a:rPr lang="en-US" dirty="0"/>
              <a:t>: </a:t>
            </a:r>
            <a:r>
              <a:rPr lang="en-US" i="1" dirty="0"/>
              <a:t>Log-structured</a:t>
            </a:r>
            <a:r>
              <a:rPr lang="en-US" dirty="0"/>
              <a:t> memory management for NVMM.</a:t>
            </a:r>
          </a:p>
          <a:p>
            <a:r>
              <a:rPr lang="en-US" b="1" dirty="0"/>
              <a:t>Evaluation</a:t>
            </a:r>
            <a:r>
              <a:rPr lang="en-US" dirty="0"/>
              <a:t>: </a:t>
            </a:r>
            <a:r>
              <a:rPr lang="en-US" dirty="0">
                <a:solidFill>
                  <a:srgbClr val="00B050"/>
                </a:solidFill>
              </a:rPr>
              <a:t>7x</a:t>
            </a:r>
            <a:r>
              <a:rPr lang="en-US" dirty="0"/>
              <a:t> less memory waste; </a:t>
            </a:r>
            <a:r>
              <a:rPr lang="en-US" dirty="0">
                <a:solidFill>
                  <a:srgbClr val="00B050"/>
                </a:solidFill>
              </a:rPr>
              <a:t>90%</a:t>
            </a:r>
            <a:r>
              <a:rPr lang="en-US" dirty="0"/>
              <a:t> higher write throughput.</a:t>
            </a:r>
          </a:p>
        </p:txBody>
      </p:sp>
      <p:sp>
        <p:nvSpPr>
          <p:cNvPr id="17" name="Rectangle 16">
            <a:extLst>
              <a:ext uri="{FF2B5EF4-FFF2-40B4-BE49-F238E27FC236}">
                <a16:creationId xmlns:a16="http://schemas.microsoft.com/office/drawing/2014/main" id="{F63513A1-DB6B-413B-8445-8C656F97C9DF}"/>
              </a:ext>
            </a:extLst>
          </p:cNvPr>
          <p:cNvSpPr/>
          <p:nvPr/>
        </p:nvSpPr>
        <p:spPr>
          <a:xfrm>
            <a:off x="1175656" y="2338246"/>
            <a:ext cx="2009105" cy="542109"/>
          </a:xfrm>
          <a:prstGeom prst="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3"/>
                </a:solidFill>
              </a:rPr>
              <a:t>Application</a:t>
            </a:r>
          </a:p>
        </p:txBody>
      </p:sp>
      <p:sp>
        <p:nvSpPr>
          <p:cNvPr id="18" name="Rectangle: Diagonal Corners Rounded 17">
            <a:extLst>
              <a:ext uri="{FF2B5EF4-FFF2-40B4-BE49-F238E27FC236}">
                <a16:creationId xmlns:a16="http://schemas.microsoft.com/office/drawing/2014/main" id="{92AC535F-54A5-4D06-95A5-4DF10929D9A7}"/>
              </a:ext>
            </a:extLst>
          </p:cNvPr>
          <p:cNvSpPr/>
          <p:nvPr/>
        </p:nvSpPr>
        <p:spPr>
          <a:xfrm>
            <a:off x="1175656" y="3000098"/>
            <a:ext cx="2009105" cy="542109"/>
          </a:xfrm>
          <a:prstGeom prst="round2DiagRect">
            <a:avLst/>
          </a:prstGeom>
          <a:ln>
            <a:solidFill>
              <a:schemeClr val="accent3"/>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accent3"/>
                </a:solidFill>
              </a:rPr>
              <a:t>Library</a:t>
            </a:r>
          </a:p>
        </p:txBody>
      </p:sp>
      <p:sp>
        <p:nvSpPr>
          <p:cNvPr id="2" name="Title 1">
            <a:extLst>
              <a:ext uri="{FF2B5EF4-FFF2-40B4-BE49-F238E27FC236}">
                <a16:creationId xmlns:a16="http://schemas.microsoft.com/office/drawing/2014/main" id="{45870F48-F687-4EA2-8494-DB546A6EE3EA}"/>
              </a:ext>
            </a:extLst>
          </p:cNvPr>
          <p:cNvSpPr>
            <a:spLocks noGrp="1"/>
          </p:cNvSpPr>
          <p:nvPr>
            <p:ph type="title"/>
          </p:nvPr>
        </p:nvSpPr>
        <p:spPr/>
        <p:txBody>
          <a:bodyPr/>
          <a:lstStyle/>
          <a:p>
            <a:r>
              <a:rPr lang="en-US" b="1" dirty="0">
                <a:solidFill>
                  <a:schemeClr val="bg1"/>
                </a:solidFill>
              </a:rPr>
              <a:t>Executive Summary</a:t>
            </a:r>
          </a:p>
        </p:txBody>
      </p:sp>
      <p:sp>
        <p:nvSpPr>
          <p:cNvPr id="10" name="Slide Number Placeholder 9">
            <a:extLst>
              <a:ext uri="{FF2B5EF4-FFF2-40B4-BE49-F238E27FC236}">
                <a16:creationId xmlns:a16="http://schemas.microsoft.com/office/drawing/2014/main" id="{9EA33AB0-245C-4ECF-BCED-F7C4C7FF4E62}"/>
              </a:ext>
            </a:extLst>
          </p:cNvPr>
          <p:cNvSpPr>
            <a:spLocks noGrp="1"/>
          </p:cNvSpPr>
          <p:nvPr>
            <p:ph type="sldNum" sz="quarter" idx="12"/>
          </p:nvPr>
        </p:nvSpPr>
        <p:spPr/>
        <p:txBody>
          <a:bodyPr/>
          <a:lstStyle/>
          <a:p>
            <a:fld id="{48F405BB-1941-4A6B-9D98-D01FE7BE1B79}" type="slidenum">
              <a:rPr lang="en-US" smtClean="0"/>
              <a:t>4</a:t>
            </a:fld>
            <a:endParaRPr lang="en-US"/>
          </a:p>
        </p:txBody>
      </p:sp>
      <p:sp>
        <p:nvSpPr>
          <p:cNvPr id="6" name="Rectangle 5">
            <a:extLst>
              <a:ext uri="{FF2B5EF4-FFF2-40B4-BE49-F238E27FC236}">
                <a16:creationId xmlns:a16="http://schemas.microsoft.com/office/drawing/2014/main" id="{6461EE12-C74C-4567-8F10-06F613E89F71}"/>
              </a:ext>
            </a:extLst>
          </p:cNvPr>
          <p:cNvSpPr/>
          <p:nvPr/>
        </p:nvSpPr>
        <p:spPr>
          <a:xfrm>
            <a:off x="1175656" y="2338246"/>
            <a:ext cx="2009105" cy="5421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Application</a:t>
            </a:r>
          </a:p>
        </p:txBody>
      </p:sp>
      <p:sp>
        <p:nvSpPr>
          <p:cNvPr id="8" name="Rectangle: Diagonal Corners Rounded 7">
            <a:extLst>
              <a:ext uri="{FF2B5EF4-FFF2-40B4-BE49-F238E27FC236}">
                <a16:creationId xmlns:a16="http://schemas.microsoft.com/office/drawing/2014/main" id="{646E9D40-5D5E-4A50-9788-B176AF979449}"/>
              </a:ext>
            </a:extLst>
          </p:cNvPr>
          <p:cNvSpPr/>
          <p:nvPr/>
        </p:nvSpPr>
        <p:spPr>
          <a:xfrm>
            <a:off x="1175657" y="3000098"/>
            <a:ext cx="2009105" cy="542109"/>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Library</a:t>
            </a:r>
          </a:p>
        </p:txBody>
      </p:sp>
      <p:sp>
        <p:nvSpPr>
          <p:cNvPr id="11" name="Rectangle 10">
            <a:extLst>
              <a:ext uri="{FF2B5EF4-FFF2-40B4-BE49-F238E27FC236}">
                <a16:creationId xmlns:a16="http://schemas.microsoft.com/office/drawing/2014/main" id="{58D62858-576C-4853-8091-9D16693C7686}"/>
              </a:ext>
            </a:extLst>
          </p:cNvPr>
          <p:cNvSpPr/>
          <p:nvPr/>
        </p:nvSpPr>
        <p:spPr>
          <a:xfrm>
            <a:off x="1175657" y="3661950"/>
            <a:ext cx="2009105" cy="478922"/>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B050"/>
                </a:solidFill>
              </a:rPr>
              <a:t>DRAM</a:t>
            </a:r>
          </a:p>
        </p:txBody>
      </p:sp>
      <p:sp>
        <p:nvSpPr>
          <p:cNvPr id="12" name="Rectangle: Rounded Corners 11">
            <a:extLst>
              <a:ext uri="{FF2B5EF4-FFF2-40B4-BE49-F238E27FC236}">
                <a16:creationId xmlns:a16="http://schemas.microsoft.com/office/drawing/2014/main" id="{9BFC2F8D-42B1-480A-BC77-F80618743214}"/>
              </a:ext>
            </a:extLst>
          </p:cNvPr>
          <p:cNvSpPr/>
          <p:nvPr/>
        </p:nvSpPr>
        <p:spPr>
          <a:xfrm>
            <a:off x="1175656" y="4260615"/>
            <a:ext cx="2009105" cy="476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SSD</a:t>
            </a:r>
          </a:p>
        </p:txBody>
      </p:sp>
      <p:sp>
        <p:nvSpPr>
          <p:cNvPr id="13" name="Rectangle 12">
            <a:extLst>
              <a:ext uri="{FF2B5EF4-FFF2-40B4-BE49-F238E27FC236}">
                <a16:creationId xmlns:a16="http://schemas.microsoft.com/office/drawing/2014/main" id="{A4BAD94A-12F8-4E56-BF45-35F28A0CDE35}"/>
              </a:ext>
            </a:extLst>
          </p:cNvPr>
          <p:cNvSpPr/>
          <p:nvPr/>
        </p:nvSpPr>
        <p:spPr>
          <a:xfrm>
            <a:off x="4469674" y="3661950"/>
            <a:ext cx="2009105" cy="47892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bg1"/>
                </a:solidFill>
              </a:rPr>
              <a:t>NVMM</a:t>
            </a:r>
          </a:p>
        </p:txBody>
      </p:sp>
      <p:sp>
        <p:nvSpPr>
          <p:cNvPr id="14" name="Arrow: Right 13">
            <a:extLst>
              <a:ext uri="{FF2B5EF4-FFF2-40B4-BE49-F238E27FC236}">
                <a16:creationId xmlns:a16="http://schemas.microsoft.com/office/drawing/2014/main" id="{AFEF17E7-EFA6-417E-98C4-92D8F4497C7F}"/>
              </a:ext>
            </a:extLst>
          </p:cNvPr>
          <p:cNvSpPr/>
          <p:nvPr/>
        </p:nvSpPr>
        <p:spPr>
          <a:xfrm>
            <a:off x="3580548" y="3571671"/>
            <a:ext cx="493340" cy="659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9" name="Graphic 18" descr="Sad Face with No Fill">
            <a:extLst>
              <a:ext uri="{FF2B5EF4-FFF2-40B4-BE49-F238E27FC236}">
                <a16:creationId xmlns:a16="http://schemas.microsoft.com/office/drawing/2014/main" id="{621B5B39-0780-4635-A345-1E910F401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8778" y="2679774"/>
            <a:ext cx="562101" cy="562101"/>
          </a:xfrm>
          <a:prstGeom prst="rect">
            <a:avLst/>
          </a:prstGeom>
        </p:spPr>
      </p:pic>
      <p:sp>
        <p:nvSpPr>
          <p:cNvPr id="20" name="Rectangle 19">
            <a:extLst>
              <a:ext uri="{FF2B5EF4-FFF2-40B4-BE49-F238E27FC236}">
                <a16:creationId xmlns:a16="http://schemas.microsoft.com/office/drawing/2014/main" id="{AEE22463-121B-49FD-8DA7-592ABCAC3D16}"/>
              </a:ext>
            </a:extLst>
          </p:cNvPr>
          <p:cNvSpPr/>
          <p:nvPr/>
        </p:nvSpPr>
        <p:spPr>
          <a:xfrm>
            <a:off x="7331143" y="2331422"/>
            <a:ext cx="3047886" cy="790345"/>
          </a:xfrm>
          <a:prstGeom prst="rect">
            <a:avLst/>
          </a:prstGeom>
        </p:spPr>
        <p:txBody>
          <a:bodyPr wrap="none">
            <a:spAutoFit/>
          </a:bodyPr>
          <a:lstStyle/>
          <a:p>
            <a:pPr marL="457200" indent="-457200">
              <a:lnSpc>
                <a:spcPct val="80000"/>
              </a:lnSpc>
              <a:buFont typeface="Arial" panose="020B0604020202020204" pitchFamily="34" charset="0"/>
              <a:buChar char="•"/>
            </a:pPr>
            <a:r>
              <a:rPr lang="en-US" sz="2800" i="1" dirty="0">
                <a:solidFill>
                  <a:srgbClr val="FF0000"/>
                </a:solidFill>
              </a:rPr>
              <a:t>Inefficient use of</a:t>
            </a:r>
            <a:br>
              <a:rPr lang="en-US" sz="2800" i="1" dirty="0">
                <a:solidFill>
                  <a:srgbClr val="FF0000"/>
                </a:solidFill>
              </a:rPr>
            </a:br>
            <a:r>
              <a:rPr lang="en-US" sz="2800" i="1" dirty="0">
                <a:solidFill>
                  <a:srgbClr val="FF0000"/>
                </a:solidFill>
              </a:rPr>
              <a:t>memory space</a:t>
            </a:r>
          </a:p>
        </p:txBody>
      </p:sp>
      <p:sp>
        <p:nvSpPr>
          <p:cNvPr id="21" name="Rectangle 20">
            <a:extLst>
              <a:ext uri="{FF2B5EF4-FFF2-40B4-BE49-F238E27FC236}">
                <a16:creationId xmlns:a16="http://schemas.microsoft.com/office/drawing/2014/main" id="{881624BC-F3CD-4804-A84A-8FDB368BD46C}"/>
              </a:ext>
            </a:extLst>
          </p:cNvPr>
          <p:cNvSpPr/>
          <p:nvPr/>
        </p:nvSpPr>
        <p:spPr>
          <a:xfrm>
            <a:off x="7376667" y="3167506"/>
            <a:ext cx="3792128" cy="790345"/>
          </a:xfrm>
          <a:prstGeom prst="rect">
            <a:avLst/>
          </a:prstGeom>
        </p:spPr>
        <p:txBody>
          <a:bodyPr wrap="none">
            <a:spAutoFit/>
          </a:bodyPr>
          <a:lstStyle/>
          <a:p>
            <a:pPr marL="457200" indent="-457200">
              <a:lnSpc>
                <a:spcPct val="80000"/>
              </a:lnSpc>
              <a:buFont typeface="Arial" panose="020B0604020202020204" pitchFamily="34" charset="0"/>
              <a:buChar char="•"/>
            </a:pPr>
            <a:r>
              <a:rPr lang="en-US" sz="2800" i="1" dirty="0">
                <a:solidFill>
                  <a:srgbClr val="FF0000"/>
                </a:solidFill>
              </a:rPr>
              <a:t>Inefficient support for</a:t>
            </a:r>
            <a:br>
              <a:rPr lang="en-US" sz="2800" i="1" dirty="0">
                <a:solidFill>
                  <a:srgbClr val="FF0000"/>
                </a:solidFill>
              </a:rPr>
            </a:br>
            <a:r>
              <a:rPr lang="en-US" sz="2800" i="1" dirty="0">
                <a:solidFill>
                  <a:srgbClr val="FF0000"/>
                </a:solidFill>
              </a:rPr>
              <a:t>crash consistency</a:t>
            </a:r>
          </a:p>
        </p:txBody>
      </p:sp>
      <p:cxnSp>
        <p:nvCxnSpPr>
          <p:cNvPr id="23" name="Straight Connector 22">
            <a:extLst>
              <a:ext uri="{FF2B5EF4-FFF2-40B4-BE49-F238E27FC236}">
                <a16:creationId xmlns:a16="http://schemas.microsoft.com/office/drawing/2014/main" id="{C508F18E-68EA-453F-BD8E-492E51D08349}"/>
              </a:ext>
            </a:extLst>
          </p:cNvPr>
          <p:cNvCxnSpPr>
            <a:cxnSpLocks/>
            <a:stCxn id="19" idx="3"/>
          </p:cNvCxnSpPr>
          <p:nvPr/>
        </p:nvCxnSpPr>
        <p:spPr>
          <a:xfrm flipV="1">
            <a:off x="7040879" y="2509321"/>
            <a:ext cx="441506" cy="451504"/>
          </a:xfrm>
          <a:prstGeom prst="line">
            <a:avLst/>
          </a:prstGeom>
          <a:ln w="38100">
            <a:solidFill>
              <a:srgbClr val="FF0000"/>
            </a:solidFill>
            <a:tailEnd type="ova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6F231A6-1884-40A3-9A13-26B28D55EA2E}"/>
              </a:ext>
            </a:extLst>
          </p:cNvPr>
          <p:cNvCxnSpPr>
            <a:cxnSpLocks/>
            <a:stCxn id="19" idx="3"/>
          </p:cNvCxnSpPr>
          <p:nvPr/>
        </p:nvCxnSpPr>
        <p:spPr>
          <a:xfrm>
            <a:off x="7040879" y="2960825"/>
            <a:ext cx="489273" cy="386288"/>
          </a:xfrm>
          <a:prstGeom prst="line">
            <a:avLst/>
          </a:prstGeom>
          <a:ln w="38100">
            <a:solidFill>
              <a:srgbClr val="FF0000"/>
            </a:solidFill>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83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1.85185E-6 L 0.2694 -1.85185E-6 " pathEditMode="relative" rAng="0" ptsTypes="AA">
                                      <p:cBhvr>
                                        <p:cTn id="6" dur="2000" fill="hold"/>
                                        <p:tgtEl>
                                          <p:spTgt spid="18"/>
                                        </p:tgtEl>
                                        <p:attrNameLst>
                                          <p:attrName>ppt_x</p:attrName>
                                          <p:attrName>ppt_y</p:attrName>
                                        </p:attrNameLst>
                                      </p:cBhvr>
                                      <p:rCtr x="13464" y="0"/>
                                    </p:animMotion>
                                  </p:childTnLst>
                                </p:cTn>
                              </p:par>
                              <p:par>
                                <p:cTn id="7" presetID="42" presetClass="path" presetSubtype="0" accel="50000" decel="50000" fill="hold" grpId="0" nodeType="withEffect">
                                  <p:stCondLst>
                                    <p:cond delay="0"/>
                                  </p:stCondLst>
                                  <p:childTnLst>
                                    <p:animMotion origin="layout" path="M 3.95833E-6 1.51788E-17 L 0.26953 1.51788E-17 " pathEditMode="relative" rAng="0" ptsTypes="AA">
                                      <p:cBhvr>
                                        <p:cTn id="8" dur="2000" fill="hold"/>
                                        <p:tgtEl>
                                          <p:spTgt spid="17"/>
                                        </p:tgtEl>
                                        <p:attrNameLst>
                                          <p:attrName>ppt_x</p:attrName>
                                          <p:attrName>ppt_y</p:attrName>
                                        </p:attrNameLst>
                                      </p:cBhvr>
                                      <p:rCtr x="13477" y="0"/>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xEl>
                                              <p:pRg st="6" end="6"/>
                                            </p:txEl>
                                          </p:spTgt>
                                        </p:tgtEl>
                                        <p:attrNameLst>
                                          <p:attrName>style.visibility</p:attrName>
                                        </p:attrNameLst>
                                      </p:cBhvr>
                                      <p:to>
                                        <p:strVal val="visible"/>
                                      </p:to>
                                    </p:set>
                                    <p:animEffect transition="in" filter="fade">
                                      <p:cBhvr>
                                        <p:cTn id="30" dur="500"/>
                                        <p:tgtEl>
                                          <p:spTgt spid="1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xEl>
                                              <p:pRg st="7" end="7"/>
                                            </p:txEl>
                                          </p:spTgt>
                                        </p:tgtEl>
                                        <p:attrNameLst>
                                          <p:attrName>style.visibility</p:attrName>
                                        </p:attrNameLst>
                                      </p:cBhvr>
                                      <p:to>
                                        <p:strVal val="visible"/>
                                      </p:to>
                                    </p:set>
                                    <p:animEffect transition="in" filter="fade">
                                      <p:cBhvr>
                                        <p:cTn id="35" dur="500"/>
                                        <p:tgtEl>
                                          <p:spTgt spid="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b="1" i="1" dirty="0"/>
              <a:t>Motivation</a:t>
            </a:r>
          </a:p>
          <a:p>
            <a:r>
              <a:rPr lang="en-US" dirty="0"/>
              <a:t>Log-Structured NVMM</a:t>
            </a:r>
          </a:p>
          <a:p>
            <a:r>
              <a:rPr lang="en-US" dirty="0"/>
              <a:t>Tree-Based Address Mapping</a:t>
            </a:r>
          </a:p>
          <a:p>
            <a:r>
              <a:rPr lang="en-US" dirty="0"/>
              <a:t>Evaluation</a:t>
            </a:r>
          </a:p>
          <a:p>
            <a:endParaRPr lang="en-US" dirty="0"/>
          </a:p>
          <a:p>
            <a:endParaRPr lang="en-US" dirty="0"/>
          </a:p>
        </p:txBody>
      </p:sp>
      <p:sp>
        <p:nvSpPr>
          <p:cNvPr id="5" name="Slide Number Placeholder 4">
            <a:extLst>
              <a:ext uri="{FF2B5EF4-FFF2-40B4-BE49-F238E27FC236}">
                <a16:creationId xmlns:a16="http://schemas.microsoft.com/office/drawing/2014/main" id="{5E454C67-EFF0-4DE4-BA9D-005E8674A16B}"/>
              </a:ext>
            </a:extLst>
          </p:cNvPr>
          <p:cNvSpPr>
            <a:spLocks noGrp="1"/>
          </p:cNvSpPr>
          <p:nvPr>
            <p:ph type="sldNum" sz="quarter" idx="12"/>
          </p:nvPr>
        </p:nvSpPr>
        <p:spPr/>
        <p:txBody>
          <a:bodyPr/>
          <a:lstStyle/>
          <a:p>
            <a:fld id="{48F405BB-1941-4A6B-9D98-D01FE7BE1B79}" type="slidenum">
              <a:rPr lang="en-US" smtClean="0"/>
              <a:t>5</a:t>
            </a:fld>
            <a:endParaRPr lang="en-US"/>
          </a:p>
        </p:txBody>
      </p:sp>
    </p:spTree>
    <p:extLst>
      <p:ext uri="{BB962C8B-B14F-4D97-AF65-F5344CB8AC3E}">
        <p14:creationId xmlns:p14="http://schemas.microsoft.com/office/powerpoint/2010/main" val="332771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a:extLst>
              <a:ext uri="{FF2B5EF4-FFF2-40B4-BE49-F238E27FC236}">
                <a16:creationId xmlns:a16="http://schemas.microsoft.com/office/drawing/2014/main" id="{525BCC1C-AC12-4748-81A4-84E591CE8149}"/>
              </a:ext>
            </a:extLst>
          </p:cNvPr>
          <p:cNvGraphicFramePr>
            <a:graphicFrameLocks noGrp="1"/>
          </p:cNvGraphicFramePr>
          <p:nvPr>
            <p:extLst>
              <p:ext uri="{D42A27DB-BD31-4B8C-83A1-F6EECF244321}">
                <p14:modId xmlns:p14="http://schemas.microsoft.com/office/powerpoint/2010/main" val="3241757097"/>
              </p:ext>
            </p:extLst>
          </p:nvPr>
        </p:nvGraphicFramePr>
        <p:xfrm>
          <a:off x="4845017" y="4685745"/>
          <a:ext cx="2951237" cy="378620"/>
        </p:xfrm>
        <a:graphic>
          <a:graphicData uri="http://schemas.openxmlformats.org/drawingml/2006/table">
            <a:tbl>
              <a:tblPr firstRow="1" bandRow="1">
                <a:tableStyleId>{5C22544A-7EE6-4342-B048-85BDC9FD1C3A}</a:tableStyleId>
              </a:tblPr>
              <a:tblGrid>
                <a:gridCol w="2951237">
                  <a:extLst>
                    <a:ext uri="{9D8B030D-6E8A-4147-A177-3AD203B41FA5}">
                      <a16:colId xmlns:a16="http://schemas.microsoft.com/office/drawing/2014/main" val="20000"/>
                    </a:ext>
                  </a:extLst>
                </a:gridCol>
              </a:tblGrid>
              <a:tr h="378620">
                <a:tc>
                  <a:txBody>
                    <a:bodyPr/>
                    <a:lstStyle/>
                    <a:p>
                      <a:pPr algn="ct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CD96D08-5AC4-44EE-9FBB-CCAF842C5451}"/>
              </a:ext>
            </a:extLst>
          </p:cNvPr>
          <p:cNvSpPr>
            <a:spLocks noGrp="1"/>
          </p:cNvSpPr>
          <p:nvPr>
            <p:ph type="title"/>
          </p:nvPr>
        </p:nvSpPr>
        <p:spPr/>
        <p:txBody>
          <a:bodyPr/>
          <a:lstStyle/>
          <a:p>
            <a:r>
              <a:rPr lang="en-US" dirty="0"/>
              <a:t>Motivation I</a:t>
            </a:r>
          </a:p>
        </p:txBody>
      </p:sp>
      <p:sp>
        <p:nvSpPr>
          <p:cNvPr id="3" name="Content Placeholder 2">
            <a:extLst>
              <a:ext uri="{FF2B5EF4-FFF2-40B4-BE49-F238E27FC236}">
                <a16:creationId xmlns:a16="http://schemas.microsoft.com/office/drawing/2014/main" id="{FD48B17F-414A-4025-8409-67E2CC78FBEF}"/>
              </a:ext>
            </a:extLst>
          </p:cNvPr>
          <p:cNvSpPr>
            <a:spLocks noGrp="1"/>
          </p:cNvSpPr>
          <p:nvPr>
            <p:ph idx="1"/>
          </p:nvPr>
        </p:nvSpPr>
        <p:spPr/>
        <p:txBody>
          <a:bodyPr/>
          <a:lstStyle/>
          <a:p>
            <a:r>
              <a:rPr lang="en-US" b="1" dirty="0"/>
              <a:t>Inefficient use of memory space</a:t>
            </a:r>
          </a:p>
          <a:p>
            <a:pPr lvl="1"/>
            <a:r>
              <a:rPr lang="en-US" b="1" dirty="0"/>
              <a:t>Reason</a:t>
            </a:r>
            <a:r>
              <a:rPr lang="en-US" dirty="0"/>
              <a:t>: Traditional DRAM allocators incur </a:t>
            </a:r>
            <a:r>
              <a:rPr lang="en-US" i="1" dirty="0"/>
              <a:t>high memory fragmentation</a:t>
            </a:r>
            <a:r>
              <a:rPr lang="en-US" dirty="0"/>
              <a:t>.</a:t>
            </a:r>
          </a:p>
          <a:p>
            <a:pPr lvl="1"/>
            <a:r>
              <a:rPr lang="en-US" b="1" dirty="0"/>
              <a:t>Explanation</a:t>
            </a:r>
            <a:r>
              <a:rPr lang="en-US" dirty="0"/>
              <a:t>: </a:t>
            </a:r>
          </a:p>
          <a:p>
            <a:pPr lvl="1"/>
            <a:endParaRPr lang="en-US" dirty="0"/>
          </a:p>
          <a:p>
            <a:pPr lvl="1"/>
            <a:endParaRPr lang="en-US" dirty="0"/>
          </a:p>
          <a:p>
            <a:pPr lvl="1"/>
            <a:endParaRPr lang="en-US" dirty="0"/>
          </a:p>
          <a:p>
            <a:pPr marL="457200" lvl="1" indent="0">
              <a:buNone/>
            </a:pPr>
            <a:endParaRPr lang="en-US" dirty="0"/>
          </a:p>
          <a:p>
            <a:pPr marL="457200" lvl="1" indent="0">
              <a:buNone/>
            </a:pPr>
            <a:r>
              <a:rPr lang="en-US" dirty="0"/>
              <a:t>    Internal fragmentation:</a:t>
            </a:r>
          </a:p>
          <a:p>
            <a:pPr marL="457200" lvl="1" indent="0">
              <a:buNone/>
            </a:pPr>
            <a:r>
              <a:rPr lang="en-US" dirty="0"/>
              <a:t>    External fragmentation:</a:t>
            </a:r>
          </a:p>
          <a:p>
            <a:pPr lvl="1"/>
            <a:endParaRPr lang="en-US" sz="2000" dirty="0"/>
          </a:p>
          <a:p>
            <a:pPr lvl="1"/>
            <a:endParaRPr lang="en-US" dirty="0"/>
          </a:p>
        </p:txBody>
      </p:sp>
      <p:sp>
        <p:nvSpPr>
          <p:cNvPr id="4" name="Slide Number Placeholder 3">
            <a:extLst>
              <a:ext uri="{FF2B5EF4-FFF2-40B4-BE49-F238E27FC236}">
                <a16:creationId xmlns:a16="http://schemas.microsoft.com/office/drawing/2014/main" id="{1B447302-7FCB-402F-8443-39A4B0002BF5}"/>
              </a:ext>
            </a:extLst>
          </p:cNvPr>
          <p:cNvSpPr>
            <a:spLocks noGrp="1"/>
          </p:cNvSpPr>
          <p:nvPr>
            <p:ph type="sldNum" sz="quarter" idx="12"/>
          </p:nvPr>
        </p:nvSpPr>
        <p:spPr/>
        <p:txBody>
          <a:bodyPr/>
          <a:lstStyle/>
          <a:p>
            <a:fld id="{48F405BB-1941-4A6B-9D98-D01FE7BE1B79}" type="slidenum">
              <a:rPr lang="en-US" smtClean="0"/>
              <a:t>6</a:t>
            </a:fld>
            <a:endParaRPr lang="en-US"/>
          </a:p>
        </p:txBody>
      </p:sp>
      <p:graphicFrame>
        <p:nvGraphicFramePr>
          <p:cNvPr id="5" name="Table 4">
            <a:extLst>
              <a:ext uri="{FF2B5EF4-FFF2-40B4-BE49-F238E27FC236}">
                <a16:creationId xmlns:a16="http://schemas.microsoft.com/office/drawing/2014/main" id="{C494808B-0EDC-4D1B-B19E-C13E382E89DF}"/>
              </a:ext>
            </a:extLst>
          </p:cNvPr>
          <p:cNvGraphicFramePr>
            <a:graphicFrameLocks noGrp="1"/>
          </p:cNvGraphicFramePr>
          <p:nvPr>
            <p:extLst>
              <p:ext uri="{D42A27DB-BD31-4B8C-83A1-F6EECF244321}">
                <p14:modId xmlns:p14="http://schemas.microsoft.com/office/powerpoint/2010/main" val="3368410993"/>
              </p:ext>
            </p:extLst>
          </p:nvPr>
        </p:nvGraphicFramePr>
        <p:xfrm>
          <a:off x="1645924" y="3133431"/>
          <a:ext cx="913816" cy="1287309"/>
        </p:xfrm>
        <a:graphic>
          <a:graphicData uri="http://schemas.openxmlformats.org/drawingml/2006/table">
            <a:tbl>
              <a:tblPr firstRow="1" bandRow="1">
                <a:tableStyleId>{5C22544A-7EE6-4342-B048-85BDC9FD1C3A}</a:tableStyleId>
              </a:tblPr>
              <a:tblGrid>
                <a:gridCol w="913816">
                  <a:extLst>
                    <a:ext uri="{9D8B030D-6E8A-4147-A177-3AD203B41FA5}">
                      <a16:colId xmlns:a16="http://schemas.microsoft.com/office/drawing/2014/main" val="20000"/>
                    </a:ext>
                  </a:extLst>
                </a:gridCol>
              </a:tblGrid>
              <a:tr h="429103">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429103">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29103">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bl>
          </a:graphicData>
        </a:graphic>
      </p:graphicFrame>
      <p:cxnSp>
        <p:nvCxnSpPr>
          <p:cNvPr id="6" name="Straight Arrow Connector 5">
            <a:extLst>
              <a:ext uri="{FF2B5EF4-FFF2-40B4-BE49-F238E27FC236}">
                <a16:creationId xmlns:a16="http://schemas.microsoft.com/office/drawing/2014/main" id="{5151CA2C-6D48-47AF-B84B-8E1C41B7ADFF}"/>
              </a:ext>
            </a:extLst>
          </p:cNvPr>
          <p:cNvCxnSpPr>
            <a:cxnSpLocks/>
            <a:endCxn id="11" idx="1"/>
          </p:cNvCxnSpPr>
          <p:nvPr/>
        </p:nvCxnSpPr>
        <p:spPr>
          <a:xfrm flipV="1">
            <a:off x="2556164" y="3327630"/>
            <a:ext cx="652313" cy="113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88812E8-3CB6-452F-8A3A-5614EF39F376}"/>
              </a:ext>
            </a:extLst>
          </p:cNvPr>
          <p:cNvCxnSpPr>
            <a:cxnSpLocks/>
            <a:endCxn id="12" idx="1"/>
          </p:cNvCxnSpPr>
          <p:nvPr/>
        </p:nvCxnSpPr>
        <p:spPr>
          <a:xfrm>
            <a:off x="2568919" y="3784984"/>
            <a:ext cx="6395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7D49962-954F-4EE4-A35D-5B4D2D827907}"/>
              </a:ext>
            </a:extLst>
          </p:cNvPr>
          <p:cNvCxnSpPr>
            <a:cxnSpLocks/>
            <a:endCxn id="14" idx="1"/>
          </p:cNvCxnSpPr>
          <p:nvPr/>
        </p:nvCxnSpPr>
        <p:spPr>
          <a:xfrm>
            <a:off x="2559740" y="4236042"/>
            <a:ext cx="666796" cy="242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94DC01B7-21CA-4FDB-B363-B6C5916590A4}"/>
              </a:ext>
            </a:extLst>
          </p:cNvPr>
          <p:cNvGraphicFramePr>
            <a:graphicFrameLocks noGrp="1"/>
          </p:cNvGraphicFramePr>
          <p:nvPr>
            <p:extLst>
              <p:ext uri="{D42A27DB-BD31-4B8C-83A1-F6EECF244321}">
                <p14:modId xmlns:p14="http://schemas.microsoft.com/office/powerpoint/2010/main" val="2223206446"/>
              </p:ext>
            </p:extLst>
          </p:nvPr>
        </p:nvGraphicFramePr>
        <p:xfrm>
          <a:off x="3208477" y="3129510"/>
          <a:ext cx="5902472" cy="396240"/>
        </p:xfrm>
        <a:graphic>
          <a:graphicData uri="http://schemas.openxmlformats.org/drawingml/2006/table">
            <a:tbl>
              <a:tblPr firstRow="1" bandRow="1">
                <a:tableStyleId>{5C22544A-7EE6-4342-B048-85BDC9FD1C3A}</a:tableStyleId>
              </a:tblPr>
              <a:tblGrid>
                <a:gridCol w="737809">
                  <a:extLst>
                    <a:ext uri="{9D8B030D-6E8A-4147-A177-3AD203B41FA5}">
                      <a16:colId xmlns:a16="http://schemas.microsoft.com/office/drawing/2014/main" val="20000"/>
                    </a:ext>
                  </a:extLst>
                </a:gridCol>
                <a:gridCol w="737809">
                  <a:extLst>
                    <a:ext uri="{9D8B030D-6E8A-4147-A177-3AD203B41FA5}">
                      <a16:colId xmlns:a16="http://schemas.microsoft.com/office/drawing/2014/main" val="20001"/>
                    </a:ext>
                  </a:extLst>
                </a:gridCol>
                <a:gridCol w="737809">
                  <a:extLst>
                    <a:ext uri="{9D8B030D-6E8A-4147-A177-3AD203B41FA5}">
                      <a16:colId xmlns:a16="http://schemas.microsoft.com/office/drawing/2014/main" val="20002"/>
                    </a:ext>
                  </a:extLst>
                </a:gridCol>
                <a:gridCol w="737809">
                  <a:extLst>
                    <a:ext uri="{9D8B030D-6E8A-4147-A177-3AD203B41FA5}">
                      <a16:colId xmlns:a16="http://schemas.microsoft.com/office/drawing/2014/main" val="20003"/>
                    </a:ext>
                  </a:extLst>
                </a:gridCol>
                <a:gridCol w="737809">
                  <a:extLst>
                    <a:ext uri="{9D8B030D-6E8A-4147-A177-3AD203B41FA5}">
                      <a16:colId xmlns:a16="http://schemas.microsoft.com/office/drawing/2014/main" val="20004"/>
                    </a:ext>
                  </a:extLst>
                </a:gridCol>
                <a:gridCol w="737809">
                  <a:extLst>
                    <a:ext uri="{9D8B030D-6E8A-4147-A177-3AD203B41FA5}">
                      <a16:colId xmlns:a16="http://schemas.microsoft.com/office/drawing/2014/main" val="20005"/>
                    </a:ext>
                  </a:extLst>
                </a:gridCol>
                <a:gridCol w="737809">
                  <a:extLst>
                    <a:ext uri="{9D8B030D-6E8A-4147-A177-3AD203B41FA5}">
                      <a16:colId xmlns:a16="http://schemas.microsoft.com/office/drawing/2014/main" val="20006"/>
                    </a:ext>
                  </a:extLst>
                </a:gridCol>
                <a:gridCol w="737809">
                  <a:extLst>
                    <a:ext uri="{9D8B030D-6E8A-4147-A177-3AD203B41FA5}">
                      <a16:colId xmlns:a16="http://schemas.microsoft.com/office/drawing/2014/main" val="20007"/>
                    </a:ext>
                  </a:extLst>
                </a:gridCol>
              </a:tblGrid>
              <a:tr h="378620">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8B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83FAF4B8-451D-4274-8246-E115852AA4A9}"/>
              </a:ext>
            </a:extLst>
          </p:cNvPr>
          <p:cNvGraphicFramePr>
            <a:graphicFrameLocks noGrp="1"/>
          </p:cNvGraphicFramePr>
          <p:nvPr>
            <p:extLst>
              <p:ext uri="{D42A27DB-BD31-4B8C-83A1-F6EECF244321}">
                <p14:modId xmlns:p14="http://schemas.microsoft.com/office/powerpoint/2010/main" val="3036476452"/>
              </p:ext>
            </p:extLst>
          </p:nvPr>
        </p:nvGraphicFramePr>
        <p:xfrm>
          <a:off x="3208477" y="3586864"/>
          <a:ext cx="5902476" cy="396240"/>
        </p:xfrm>
        <a:graphic>
          <a:graphicData uri="http://schemas.openxmlformats.org/drawingml/2006/table">
            <a:tbl>
              <a:tblPr firstRow="1" bandRow="1">
                <a:tableStyleId>{5C22544A-7EE6-4342-B048-85BDC9FD1C3A}</a:tableStyleId>
              </a:tblPr>
              <a:tblGrid>
                <a:gridCol w="1475619">
                  <a:extLst>
                    <a:ext uri="{9D8B030D-6E8A-4147-A177-3AD203B41FA5}">
                      <a16:colId xmlns:a16="http://schemas.microsoft.com/office/drawing/2014/main" val="20000"/>
                    </a:ext>
                  </a:extLst>
                </a:gridCol>
                <a:gridCol w="1475619">
                  <a:extLst>
                    <a:ext uri="{9D8B030D-6E8A-4147-A177-3AD203B41FA5}">
                      <a16:colId xmlns:a16="http://schemas.microsoft.com/office/drawing/2014/main" val="20001"/>
                    </a:ext>
                  </a:extLst>
                </a:gridCol>
                <a:gridCol w="1475619">
                  <a:extLst>
                    <a:ext uri="{9D8B030D-6E8A-4147-A177-3AD203B41FA5}">
                      <a16:colId xmlns:a16="http://schemas.microsoft.com/office/drawing/2014/main" val="20002"/>
                    </a:ext>
                  </a:extLst>
                </a:gridCol>
                <a:gridCol w="1475619">
                  <a:extLst>
                    <a:ext uri="{9D8B030D-6E8A-4147-A177-3AD203B41FA5}">
                      <a16:colId xmlns:a16="http://schemas.microsoft.com/office/drawing/2014/main" val="20003"/>
                    </a:ext>
                  </a:extLst>
                </a:gridCol>
              </a:tblGrid>
              <a:tr h="378620">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000" b="0" dirty="0">
                          <a:solidFill>
                            <a:schemeClr val="tx1"/>
                          </a:solidFill>
                        </a:rPr>
                        <a:t>16B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13FB2E30-EBD6-4923-B76C-C12BC2B0F4FD}"/>
              </a:ext>
            </a:extLst>
          </p:cNvPr>
          <p:cNvGraphicFramePr>
            <a:graphicFrameLocks noGrp="1"/>
          </p:cNvGraphicFramePr>
          <p:nvPr>
            <p:extLst>
              <p:ext uri="{D42A27DB-BD31-4B8C-83A1-F6EECF244321}">
                <p14:modId xmlns:p14="http://schemas.microsoft.com/office/powerpoint/2010/main" val="2089459797"/>
              </p:ext>
            </p:extLst>
          </p:nvPr>
        </p:nvGraphicFramePr>
        <p:xfrm>
          <a:off x="3226536" y="4062183"/>
          <a:ext cx="5902474" cy="396240"/>
        </p:xfrm>
        <a:graphic>
          <a:graphicData uri="http://schemas.openxmlformats.org/drawingml/2006/table">
            <a:tbl>
              <a:tblPr firstRow="1" bandRow="1">
                <a:tableStyleId>{5C22544A-7EE6-4342-B048-85BDC9FD1C3A}</a:tableStyleId>
              </a:tblPr>
              <a:tblGrid>
                <a:gridCol w="5902474">
                  <a:extLst>
                    <a:ext uri="{9D8B030D-6E8A-4147-A177-3AD203B41FA5}">
                      <a16:colId xmlns:a16="http://schemas.microsoft.com/office/drawing/2014/main" val="20000"/>
                    </a:ext>
                  </a:extLst>
                </a:gridCol>
              </a:tblGrid>
              <a:tr h="378620">
                <a:tc>
                  <a:txBody>
                    <a:bodyPr/>
                    <a:lstStyle/>
                    <a:p>
                      <a:pPr algn="ctr"/>
                      <a:r>
                        <a:rPr lang="en-US" sz="2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cxnSp>
        <p:nvCxnSpPr>
          <p:cNvPr id="17" name="Straight Arrow Connector 16">
            <a:extLst>
              <a:ext uri="{FF2B5EF4-FFF2-40B4-BE49-F238E27FC236}">
                <a16:creationId xmlns:a16="http://schemas.microsoft.com/office/drawing/2014/main" id="{BC95AC56-7D11-4184-8001-9B58B1F9B481}"/>
              </a:ext>
            </a:extLst>
          </p:cNvPr>
          <p:cNvCxnSpPr>
            <a:cxnSpLocks/>
            <a:stCxn id="11" idx="3"/>
            <a:endCxn id="21" idx="1"/>
          </p:cNvCxnSpPr>
          <p:nvPr/>
        </p:nvCxnSpPr>
        <p:spPr>
          <a:xfrm flipV="1">
            <a:off x="9110949" y="3325747"/>
            <a:ext cx="530186" cy="1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707DC0-1D93-4BC3-81B6-DB5F0FAC5D11}"/>
              </a:ext>
            </a:extLst>
          </p:cNvPr>
          <p:cNvCxnSpPr>
            <a:cxnSpLocks/>
            <a:stCxn id="12" idx="3"/>
            <a:endCxn id="22" idx="1"/>
          </p:cNvCxnSpPr>
          <p:nvPr/>
        </p:nvCxnSpPr>
        <p:spPr>
          <a:xfrm>
            <a:off x="9110953" y="3784984"/>
            <a:ext cx="537901" cy="18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A21129-4619-4B1B-9BC1-AF0F76E83D0C}"/>
              </a:ext>
            </a:extLst>
          </p:cNvPr>
          <p:cNvCxnSpPr>
            <a:cxnSpLocks/>
            <a:stCxn id="14" idx="3"/>
            <a:endCxn id="24" idx="1"/>
          </p:cNvCxnSpPr>
          <p:nvPr/>
        </p:nvCxnSpPr>
        <p:spPr>
          <a:xfrm>
            <a:off x="9129010" y="4260303"/>
            <a:ext cx="537907" cy="2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1EB74089-9F07-48D0-A64C-ABD37375449D}"/>
              </a:ext>
            </a:extLst>
          </p:cNvPr>
          <p:cNvGraphicFramePr>
            <a:graphicFrameLocks noGrp="1"/>
          </p:cNvGraphicFramePr>
          <p:nvPr>
            <p:extLst>
              <p:ext uri="{D42A27DB-BD31-4B8C-83A1-F6EECF244321}">
                <p14:modId xmlns:p14="http://schemas.microsoft.com/office/powerpoint/2010/main" val="3576261595"/>
              </p:ext>
            </p:extLst>
          </p:nvPr>
        </p:nvGraphicFramePr>
        <p:xfrm>
          <a:off x="9641135" y="3140327"/>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2" name="Table 21">
            <a:extLst>
              <a:ext uri="{FF2B5EF4-FFF2-40B4-BE49-F238E27FC236}">
                <a16:creationId xmlns:a16="http://schemas.microsoft.com/office/drawing/2014/main" id="{4317F7C3-49DB-49ED-98DE-8DCD353A89FB}"/>
              </a:ext>
            </a:extLst>
          </p:cNvPr>
          <p:cNvGraphicFramePr>
            <a:graphicFrameLocks noGrp="1"/>
          </p:cNvGraphicFramePr>
          <p:nvPr>
            <p:extLst>
              <p:ext uri="{D42A27DB-BD31-4B8C-83A1-F6EECF244321}">
                <p14:modId xmlns:p14="http://schemas.microsoft.com/office/powerpoint/2010/main" val="2052710129"/>
              </p:ext>
            </p:extLst>
          </p:nvPr>
        </p:nvGraphicFramePr>
        <p:xfrm>
          <a:off x="9648854" y="3601452"/>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4" name="Table 23">
            <a:extLst>
              <a:ext uri="{FF2B5EF4-FFF2-40B4-BE49-F238E27FC236}">
                <a16:creationId xmlns:a16="http://schemas.microsoft.com/office/drawing/2014/main" id="{CFAA5D01-DF77-4EFD-89EB-7ED676224129}"/>
              </a:ext>
            </a:extLst>
          </p:cNvPr>
          <p:cNvGraphicFramePr>
            <a:graphicFrameLocks noGrp="1"/>
          </p:cNvGraphicFramePr>
          <p:nvPr>
            <p:extLst>
              <p:ext uri="{D42A27DB-BD31-4B8C-83A1-F6EECF244321}">
                <p14:modId xmlns:p14="http://schemas.microsoft.com/office/powerpoint/2010/main" val="489941095"/>
              </p:ext>
            </p:extLst>
          </p:nvPr>
        </p:nvGraphicFramePr>
        <p:xfrm>
          <a:off x="9666917" y="4077159"/>
          <a:ext cx="591239" cy="370840"/>
        </p:xfrm>
        <a:graphic>
          <a:graphicData uri="http://schemas.openxmlformats.org/drawingml/2006/table">
            <a:tbl>
              <a:tblPr firstRow="1" bandRow="1">
                <a:tableStyleId>{5C22544A-7EE6-4342-B048-85BDC9FD1C3A}</a:tableStyleId>
              </a:tblPr>
              <a:tblGrid>
                <a:gridCol w="591239">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57" name="Table 56">
            <a:extLst>
              <a:ext uri="{FF2B5EF4-FFF2-40B4-BE49-F238E27FC236}">
                <a16:creationId xmlns:a16="http://schemas.microsoft.com/office/drawing/2014/main" id="{55ADF506-4B11-4917-A19A-30C6FF57CD6C}"/>
              </a:ext>
            </a:extLst>
          </p:cNvPr>
          <p:cNvGraphicFramePr>
            <a:graphicFrameLocks noGrp="1"/>
          </p:cNvGraphicFramePr>
          <p:nvPr>
            <p:extLst>
              <p:ext uri="{D42A27DB-BD31-4B8C-83A1-F6EECF244321}">
                <p14:modId xmlns:p14="http://schemas.microsoft.com/office/powerpoint/2010/main" val="3594499198"/>
              </p:ext>
            </p:extLst>
          </p:nvPr>
        </p:nvGraphicFramePr>
        <p:xfrm>
          <a:off x="6988056" y="4689233"/>
          <a:ext cx="808198" cy="369368"/>
        </p:xfrm>
        <a:graphic>
          <a:graphicData uri="http://schemas.openxmlformats.org/drawingml/2006/table">
            <a:tbl>
              <a:tblPr firstRow="1" bandRow="1">
                <a:tableStyleId>{5C22544A-7EE6-4342-B048-85BDC9FD1C3A}</a:tableStyleId>
              </a:tblPr>
              <a:tblGrid>
                <a:gridCol w="808198">
                  <a:extLst>
                    <a:ext uri="{9D8B030D-6E8A-4147-A177-3AD203B41FA5}">
                      <a16:colId xmlns:a16="http://schemas.microsoft.com/office/drawing/2014/main" val="20000"/>
                    </a:ext>
                  </a:extLst>
                </a:gridCol>
              </a:tblGrid>
              <a:tr h="369368">
                <a:tc>
                  <a:txBody>
                    <a:bodyPr/>
                    <a:lstStyle/>
                    <a:p>
                      <a:pPr algn="ctr"/>
                      <a:r>
                        <a:rPr lang="en-US" b="0" dirty="0">
                          <a:solidFill>
                            <a:schemeClr val="tx1"/>
                          </a:solidFill>
                        </a:rPr>
                        <a:t>Waste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62" name="TextBox 61">
            <a:extLst>
              <a:ext uri="{FF2B5EF4-FFF2-40B4-BE49-F238E27FC236}">
                <a16:creationId xmlns:a16="http://schemas.microsoft.com/office/drawing/2014/main" id="{0FB9F741-942A-47AB-8151-4607C9D52E95}"/>
              </a:ext>
            </a:extLst>
          </p:cNvPr>
          <p:cNvSpPr txBox="1"/>
          <p:nvPr/>
        </p:nvSpPr>
        <p:spPr>
          <a:xfrm>
            <a:off x="7392155" y="4683469"/>
            <a:ext cx="1507462" cy="369332"/>
          </a:xfrm>
          <a:prstGeom prst="rect">
            <a:avLst/>
          </a:prstGeom>
          <a:noFill/>
        </p:spPr>
        <p:txBody>
          <a:bodyPr wrap="square" rtlCol="0">
            <a:spAutoFit/>
          </a:bodyPr>
          <a:lstStyle/>
          <a:p>
            <a:pPr algn="ctr"/>
            <a:r>
              <a:rPr lang="en-US" dirty="0"/>
              <a:t>32B</a:t>
            </a:r>
          </a:p>
        </p:txBody>
      </p:sp>
      <p:graphicFrame>
        <p:nvGraphicFramePr>
          <p:cNvPr id="56" name="Table 55">
            <a:extLst>
              <a:ext uri="{FF2B5EF4-FFF2-40B4-BE49-F238E27FC236}">
                <a16:creationId xmlns:a16="http://schemas.microsoft.com/office/drawing/2014/main" id="{94046F25-E83A-4E0F-98DF-50E9FBB75581}"/>
              </a:ext>
            </a:extLst>
          </p:cNvPr>
          <p:cNvGraphicFramePr>
            <a:graphicFrameLocks noGrp="1"/>
          </p:cNvGraphicFramePr>
          <p:nvPr>
            <p:extLst>
              <p:ext uri="{D42A27DB-BD31-4B8C-83A1-F6EECF244321}">
                <p14:modId xmlns:p14="http://schemas.microsoft.com/office/powerpoint/2010/main" val="1522339153"/>
              </p:ext>
            </p:extLst>
          </p:nvPr>
        </p:nvGraphicFramePr>
        <p:xfrm>
          <a:off x="4845016" y="4693919"/>
          <a:ext cx="2143039" cy="365760"/>
        </p:xfrm>
        <a:graphic>
          <a:graphicData uri="http://schemas.openxmlformats.org/drawingml/2006/table">
            <a:tbl>
              <a:tblPr firstRow="1" bandRow="1">
                <a:tableStyleId>{5C22544A-7EE6-4342-B048-85BDC9FD1C3A}</a:tableStyleId>
              </a:tblPr>
              <a:tblGrid>
                <a:gridCol w="2143039">
                  <a:extLst>
                    <a:ext uri="{9D8B030D-6E8A-4147-A177-3AD203B41FA5}">
                      <a16:colId xmlns:a16="http://schemas.microsoft.com/office/drawing/2014/main" val="20000"/>
                    </a:ext>
                  </a:extLst>
                </a:gridCol>
              </a:tblGrid>
              <a:tr h="362704">
                <a:tc>
                  <a:txBody>
                    <a:bodyPr/>
                    <a:lstStyle/>
                    <a:p>
                      <a:pPr algn="ctr"/>
                      <a:r>
                        <a:rPr lang="en-US" b="0" dirty="0"/>
                        <a:t>24B</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64" name="Table 63">
            <a:extLst>
              <a:ext uri="{FF2B5EF4-FFF2-40B4-BE49-F238E27FC236}">
                <a16:creationId xmlns:a16="http://schemas.microsoft.com/office/drawing/2014/main" id="{3E342CB7-A4A9-4B1B-9E51-42C14D1EE114}"/>
              </a:ext>
            </a:extLst>
          </p:cNvPr>
          <p:cNvGraphicFramePr>
            <a:graphicFrameLocks noGrp="1"/>
          </p:cNvGraphicFramePr>
          <p:nvPr>
            <p:extLst>
              <p:ext uri="{D42A27DB-BD31-4B8C-83A1-F6EECF244321}">
                <p14:modId xmlns:p14="http://schemas.microsoft.com/office/powerpoint/2010/main" val="51508372"/>
              </p:ext>
            </p:extLst>
          </p:nvPr>
        </p:nvGraphicFramePr>
        <p:xfrm>
          <a:off x="2484570" y="5442659"/>
          <a:ext cx="8869230" cy="378620"/>
        </p:xfrm>
        <a:graphic>
          <a:graphicData uri="http://schemas.openxmlformats.org/drawingml/2006/table">
            <a:tbl>
              <a:tblPr firstRow="1" bandRow="1">
                <a:tableStyleId>{5C22544A-7EE6-4342-B048-85BDC9FD1C3A}</a:tableStyleId>
              </a:tblPr>
              <a:tblGrid>
                <a:gridCol w="1773846">
                  <a:extLst>
                    <a:ext uri="{9D8B030D-6E8A-4147-A177-3AD203B41FA5}">
                      <a16:colId xmlns:a16="http://schemas.microsoft.com/office/drawing/2014/main" val="20000"/>
                    </a:ext>
                  </a:extLst>
                </a:gridCol>
                <a:gridCol w="1773846">
                  <a:extLst>
                    <a:ext uri="{9D8B030D-6E8A-4147-A177-3AD203B41FA5}">
                      <a16:colId xmlns:a16="http://schemas.microsoft.com/office/drawing/2014/main" val="1412616977"/>
                    </a:ext>
                  </a:extLst>
                </a:gridCol>
                <a:gridCol w="1773846">
                  <a:extLst>
                    <a:ext uri="{9D8B030D-6E8A-4147-A177-3AD203B41FA5}">
                      <a16:colId xmlns:a16="http://schemas.microsoft.com/office/drawing/2014/main" val="20001"/>
                    </a:ext>
                  </a:extLst>
                </a:gridCol>
                <a:gridCol w="1773846">
                  <a:extLst>
                    <a:ext uri="{9D8B030D-6E8A-4147-A177-3AD203B41FA5}">
                      <a16:colId xmlns:a16="http://schemas.microsoft.com/office/drawing/2014/main" val="551898133"/>
                    </a:ext>
                  </a:extLst>
                </a:gridCol>
                <a:gridCol w="1773846">
                  <a:extLst>
                    <a:ext uri="{9D8B030D-6E8A-4147-A177-3AD203B41FA5}">
                      <a16:colId xmlns:a16="http://schemas.microsoft.com/office/drawing/2014/main" val="3339272040"/>
                    </a:ext>
                  </a:extLst>
                </a:gridCol>
              </a:tblGrid>
              <a:tr h="378620">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tx1"/>
                          </a:solidFill>
                        </a:rPr>
                        <a:t>W</a:t>
                      </a:r>
                      <a:r>
                        <a:rPr lang="en-US" altLang="zh-CN" sz="1800" b="0" dirty="0">
                          <a:solidFill>
                            <a:schemeClr val="tx1"/>
                          </a:solidFill>
                        </a:rPr>
                        <a:t>aste (32B)</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bg1"/>
                          </a:solidFill>
                        </a:rPr>
                        <a:t>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800" b="0" dirty="0">
                          <a:solidFill>
                            <a:schemeClr val="tx1"/>
                          </a:solidFill>
                        </a:rPr>
                        <a:t>Waste (32B)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A29DC9D0-6A40-4EE9-8080-028C300D1E81}"/>
              </a:ext>
            </a:extLst>
          </p:cNvPr>
          <p:cNvSpPr/>
          <p:nvPr/>
        </p:nvSpPr>
        <p:spPr>
          <a:xfrm>
            <a:off x="6304386" y="5952017"/>
            <a:ext cx="1685590" cy="461665"/>
          </a:xfrm>
          <a:prstGeom prst="rect">
            <a:avLst/>
          </a:prstGeom>
        </p:spPr>
        <p:txBody>
          <a:bodyPr wrap="none">
            <a:spAutoFit/>
          </a:bodyPr>
          <a:lstStyle/>
          <a:p>
            <a:r>
              <a:rPr lang="en-US" sz="2400" dirty="0">
                <a:solidFill>
                  <a:srgbClr val="FF0000"/>
                </a:solidFill>
              </a:rPr>
              <a:t>64B request</a:t>
            </a:r>
          </a:p>
        </p:txBody>
      </p:sp>
      <p:pic>
        <p:nvPicPr>
          <p:cNvPr id="29" name="Graphic 28" descr="Sad Face with No Fill">
            <a:extLst>
              <a:ext uri="{FF2B5EF4-FFF2-40B4-BE49-F238E27FC236}">
                <a16:creationId xmlns:a16="http://schemas.microsoft.com/office/drawing/2014/main" id="{A8E285CE-7800-443E-9568-695CE5AD4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0832" y="5941072"/>
            <a:ext cx="483554" cy="483554"/>
          </a:xfrm>
          <a:prstGeom prst="rect">
            <a:avLst/>
          </a:prstGeom>
        </p:spPr>
      </p:pic>
    </p:spTree>
    <p:extLst>
      <p:ext uri="{BB962C8B-B14F-4D97-AF65-F5344CB8AC3E}">
        <p14:creationId xmlns:p14="http://schemas.microsoft.com/office/powerpoint/2010/main" val="316545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par>
                                <p:cTn id="55" presetID="10"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500"/>
                                        <p:tgtEl>
                                          <p:spTgt spid="3">
                                            <p:txEl>
                                              <p:pRg st="8" end="8"/>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6D08-5AC4-44EE-9FBB-CCAF842C5451}"/>
              </a:ext>
            </a:extLst>
          </p:cNvPr>
          <p:cNvSpPr>
            <a:spLocks noGrp="1"/>
          </p:cNvSpPr>
          <p:nvPr>
            <p:ph type="title"/>
          </p:nvPr>
        </p:nvSpPr>
        <p:spPr/>
        <p:txBody>
          <a:bodyPr/>
          <a:lstStyle/>
          <a:p>
            <a:r>
              <a:rPr lang="en-US" dirty="0"/>
              <a:t>Motivation I</a:t>
            </a:r>
          </a:p>
        </p:txBody>
      </p:sp>
      <p:sp>
        <p:nvSpPr>
          <p:cNvPr id="3" name="Content Placeholder 2">
            <a:extLst>
              <a:ext uri="{FF2B5EF4-FFF2-40B4-BE49-F238E27FC236}">
                <a16:creationId xmlns:a16="http://schemas.microsoft.com/office/drawing/2014/main" id="{FD48B17F-414A-4025-8409-67E2CC78FBEF}"/>
              </a:ext>
            </a:extLst>
          </p:cNvPr>
          <p:cNvSpPr>
            <a:spLocks noGrp="1"/>
          </p:cNvSpPr>
          <p:nvPr>
            <p:ph idx="1"/>
          </p:nvPr>
        </p:nvSpPr>
        <p:spPr/>
        <p:txBody>
          <a:bodyPr/>
          <a:lstStyle/>
          <a:p>
            <a:r>
              <a:rPr lang="en-US" b="1" dirty="0"/>
              <a:t>Inefficient use of memory space </a:t>
            </a:r>
            <a:r>
              <a:rPr lang="en-US" dirty="0"/>
              <a:t>(cont.)</a:t>
            </a:r>
          </a:p>
          <a:p>
            <a:pPr lvl="1"/>
            <a:r>
              <a:rPr lang="en-US" sz="2800" i="1" dirty="0"/>
              <a:t>Fragmentation is a more severe issue for NVM!</a:t>
            </a:r>
          </a:p>
        </p:txBody>
      </p:sp>
      <p:sp>
        <p:nvSpPr>
          <p:cNvPr id="4" name="Slide Number Placeholder 3">
            <a:extLst>
              <a:ext uri="{FF2B5EF4-FFF2-40B4-BE49-F238E27FC236}">
                <a16:creationId xmlns:a16="http://schemas.microsoft.com/office/drawing/2014/main" id="{1B447302-7FCB-402F-8443-39A4B0002BF5}"/>
              </a:ext>
            </a:extLst>
          </p:cNvPr>
          <p:cNvSpPr>
            <a:spLocks noGrp="1"/>
          </p:cNvSpPr>
          <p:nvPr>
            <p:ph type="sldNum" sz="quarter" idx="12"/>
          </p:nvPr>
        </p:nvSpPr>
        <p:spPr/>
        <p:txBody>
          <a:bodyPr/>
          <a:lstStyle/>
          <a:p>
            <a:fld id="{48F405BB-1941-4A6B-9D98-D01FE7BE1B79}" type="slidenum">
              <a:rPr lang="en-US" smtClean="0"/>
              <a:t>7</a:t>
            </a:fld>
            <a:endParaRPr lang="en-US"/>
          </a:p>
        </p:txBody>
      </p:sp>
      <p:sp>
        <p:nvSpPr>
          <p:cNvPr id="8" name="Rectangle 7">
            <a:extLst>
              <a:ext uri="{FF2B5EF4-FFF2-40B4-BE49-F238E27FC236}">
                <a16:creationId xmlns:a16="http://schemas.microsoft.com/office/drawing/2014/main" id="{C60306AF-E89F-4B3E-8CC0-E3BA3EEFDCA3}"/>
              </a:ext>
            </a:extLst>
          </p:cNvPr>
          <p:cNvSpPr/>
          <p:nvPr/>
        </p:nvSpPr>
        <p:spPr>
          <a:xfrm>
            <a:off x="1576316" y="4312693"/>
            <a:ext cx="3794078" cy="477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3" name="Group 22">
            <a:extLst>
              <a:ext uri="{FF2B5EF4-FFF2-40B4-BE49-F238E27FC236}">
                <a16:creationId xmlns:a16="http://schemas.microsoft.com/office/drawing/2014/main" id="{E78EFBF8-38D0-467C-83CD-AAE8F121FF03}"/>
              </a:ext>
            </a:extLst>
          </p:cNvPr>
          <p:cNvGrpSpPr/>
          <p:nvPr/>
        </p:nvGrpSpPr>
        <p:grpSpPr>
          <a:xfrm>
            <a:off x="1644555" y="3098040"/>
            <a:ext cx="3657600" cy="1692324"/>
            <a:chOff x="1644555" y="3098040"/>
            <a:chExt cx="3657600" cy="1692324"/>
          </a:xfrm>
        </p:grpSpPr>
        <p:sp>
          <p:nvSpPr>
            <p:cNvPr id="10" name="Rectangle 9">
              <a:extLst>
                <a:ext uri="{FF2B5EF4-FFF2-40B4-BE49-F238E27FC236}">
                  <a16:creationId xmlns:a16="http://schemas.microsoft.com/office/drawing/2014/main" id="{A32FFCE9-3A58-40FC-9E07-DF8084441489}"/>
                </a:ext>
              </a:extLst>
            </p:cNvPr>
            <p:cNvSpPr/>
            <p:nvPr/>
          </p:nvSpPr>
          <p:spPr>
            <a:xfrm>
              <a:off x="1862919" y="4312693"/>
              <a:ext cx="191069"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DB4200-0F57-432B-890C-EB2D0ECDEEA1}"/>
                </a:ext>
              </a:extLst>
            </p:cNvPr>
            <p:cNvSpPr/>
            <p:nvPr/>
          </p:nvSpPr>
          <p:spPr>
            <a:xfrm>
              <a:off x="2417928" y="4312692"/>
              <a:ext cx="434454"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FD9170F-86AF-45A6-AFA9-9210BEF58799}"/>
                </a:ext>
              </a:extLst>
            </p:cNvPr>
            <p:cNvSpPr/>
            <p:nvPr/>
          </p:nvSpPr>
          <p:spPr>
            <a:xfrm>
              <a:off x="3894161" y="4312691"/>
              <a:ext cx="234287"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BCEFC5-3306-44E5-864E-3983FA7178AE}"/>
                </a:ext>
              </a:extLst>
            </p:cNvPr>
            <p:cNvSpPr/>
            <p:nvPr/>
          </p:nvSpPr>
          <p:spPr>
            <a:xfrm>
              <a:off x="1644555" y="3098040"/>
              <a:ext cx="3657600" cy="1160061"/>
            </a:xfrm>
            <a:prstGeom prst="rect">
              <a:avLst/>
            </a:prstGeom>
            <a:gradFill>
              <a:gsLst>
                <a:gs pos="0">
                  <a:schemeClr val="accent5">
                    <a:lumMod val="110000"/>
                    <a:satMod val="105000"/>
                    <a:tint val="67000"/>
                    <a:alpha val="80000"/>
                  </a:schemeClr>
                </a:gs>
                <a:gs pos="50000">
                  <a:schemeClr val="accent5">
                    <a:lumMod val="105000"/>
                    <a:satMod val="103000"/>
                    <a:tint val="73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sp>
        <p:nvSpPr>
          <p:cNvPr id="39" name="Rectangle 38">
            <a:extLst>
              <a:ext uri="{FF2B5EF4-FFF2-40B4-BE49-F238E27FC236}">
                <a16:creationId xmlns:a16="http://schemas.microsoft.com/office/drawing/2014/main" id="{2D1DE3CE-CB44-4F06-9C76-F4C77F1CB66D}"/>
              </a:ext>
            </a:extLst>
          </p:cNvPr>
          <p:cNvSpPr/>
          <p:nvPr/>
        </p:nvSpPr>
        <p:spPr>
          <a:xfrm>
            <a:off x="6928513" y="4312685"/>
            <a:ext cx="3794078" cy="4776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5" name="Group 34">
            <a:extLst>
              <a:ext uri="{FF2B5EF4-FFF2-40B4-BE49-F238E27FC236}">
                <a16:creationId xmlns:a16="http://schemas.microsoft.com/office/drawing/2014/main" id="{109F8094-81CE-445C-96FC-0695B5B7B4ED}"/>
              </a:ext>
            </a:extLst>
          </p:cNvPr>
          <p:cNvGrpSpPr/>
          <p:nvPr/>
        </p:nvGrpSpPr>
        <p:grpSpPr>
          <a:xfrm>
            <a:off x="7215116" y="4312683"/>
            <a:ext cx="2265529" cy="477673"/>
            <a:chOff x="7215116" y="4312683"/>
            <a:chExt cx="2265529" cy="477673"/>
          </a:xfrm>
        </p:grpSpPr>
        <p:sp>
          <p:nvSpPr>
            <p:cNvPr id="40" name="Rectangle 39">
              <a:extLst>
                <a:ext uri="{FF2B5EF4-FFF2-40B4-BE49-F238E27FC236}">
                  <a16:creationId xmlns:a16="http://schemas.microsoft.com/office/drawing/2014/main" id="{00185668-ED5E-4853-B5D1-F1387102B7EC}"/>
                </a:ext>
              </a:extLst>
            </p:cNvPr>
            <p:cNvSpPr/>
            <p:nvPr/>
          </p:nvSpPr>
          <p:spPr>
            <a:xfrm>
              <a:off x="7215116" y="4312685"/>
              <a:ext cx="191069"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90FFE6-C39C-42EF-816B-DF8F0BE929F5}"/>
                </a:ext>
              </a:extLst>
            </p:cNvPr>
            <p:cNvSpPr/>
            <p:nvPr/>
          </p:nvSpPr>
          <p:spPr>
            <a:xfrm>
              <a:off x="7770125" y="4312684"/>
              <a:ext cx="434454"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EFC0B85-39B4-4282-918C-E6D9B61F003C}"/>
                </a:ext>
              </a:extLst>
            </p:cNvPr>
            <p:cNvSpPr/>
            <p:nvPr/>
          </p:nvSpPr>
          <p:spPr>
            <a:xfrm>
              <a:off x="9246358" y="4312683"/>
              <a:ext cx="234287" cy="47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CD94ABC9-B4F5-493A-A47E-C21EE8AD9544}"/>
              </a:ext>
            </a:extLst>
          </p:cNvPr>
          <p:cNvSpPr/>
          <p:nvPr/>
        </p:nvSpPr>
        <p:spPr>
          <a:xfrm>
            <a:off x="6996752" y="3098032"/>
            <a:ext cx="3657600" cy="1160061"/>
          </a:xfrm>
          <a:prstGeom prst="rect">
            <a:avLst/>
          </a:prstGeom>
          <a:gradFill>
            <a:gsLst>
              <a:gs pos="0">
                <a:schemeClr val="accent5">
                  <a:lumMod val="110000"/>
                  <a:satMod val="105000"/>
                  <a:tint val="67000"/>
                  <a:alpha val="80000"/>
                </a:schemeClr>
              </a:gs>
              <a:gs pos="50000">
                <a:schemeClr val="accent5">
                  <a:lumMod val="105000"/>
                  <a:satMod val="103000"/>
                  <a:tint val="73000"/>
                </a:schemeClr>
              </a:gs>
              <a:gs pos="100000">
                <a:schemeClr val="accent5">
                  <a:lumMod val="105000"/>
                  <a:satMod val="109000"/>
                  <a:tint val="81000"/>
                </a:schemeClr>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nvGrpSpPr>
          <p:cNvPr id="50" name="Group 49">
            <a:extLst>
              <a:ext uri="{FF2B5EF4-FFF2-40B4-BE49-F238E27FC236}">
                <a16:creationId xmlns:a16="http://schemas.microsoft.com/office/drawing/2014/main" id="{77AC5BD1-DC46-45F7-9398-78B344053CA2}"/>
              </a:ext>
            </a:extLst>
          </p:cNvPr>
          <p:cNvGrpSpPr/>
          <p:nvPr/>
        </p:nvGrpSpPr>
        <p:grpSpPr>
          <a:xfrm>
            <a:off x="7579056" y="4312681"/>
            <a:ext cx="2740926" cy="477672"/>
            <a:chOff x="7579056" y="4312681"/>
            <a:chExt cx="2740926" cy="477672"/>
          </a:xfrm>
        </p:grpSpPr>
        <p:sp>
          <p:nvSpPr>
            <p:cNvPr id="44" name="Rectangle 43">
              <a:extLst>
                <a:ext uri="{FF2B5EF4-FFF2-40B4-BE49-F238E27FC236}">
                  <a16:creationId xmlns:a16="http://schemas.microsoft.com/office/drawing/2014/main" id="{4BF0C2EC-FCA1-411D-8B06-6A178445370D}"/>
                </a:ext>
              </a:extLst>
            </p:cNvPr>
            <p:cNvSpPr/>
            <p:nvPr/>
          </p:nvSpPr>
          <p:spPr>
            <a:xfrm>
              <a:off x="7579056" y="4312682"/>
              <a:ext cx="191069"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5" name="Rectangle 44">
              <a:extLst>
                <a:ext uri="{FF2B5EF4-FFF2-40B4-BE49-F238E27FC236}">
                  <a16:creationId xmlns:a16="http://schemas.microsoft.com/office/drawing/2014/main" id="{2192F3EC-DAC9-4969-B468-5AADBB6981E8}"/>
                </a:ext>
              </a:extLst>
            </p:cNvPr>
            <p:cNvSpPr/>
            <p:nvPr/>
          </p:nvSpPr>
          <p:spPr>
            <a:xfrm>
              <a:off x="9012070" y="4312682"/>
              <a:ext cx="234287"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FB42A22-2F5F-4553-BDB4-3797E6EFC95D}"/>
                </a:ext>
              </a:extLst>
            </p:cNvPr>
            <p:cNvSpPr/>
            <p:nvPr/>
          </p:nvSpPr>
          <p:spPr>
            <a:xfrm>
              <a:off x="9885528" y="4312681"/>
              <a:ext cx="434454"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239A391E-E773-471C-A96F-71270DE21A47}"/>
              </a:ext>
            </a:extLst>
          </p:cNvPr>
          <p:cNvGrpSpPr/>
          <p:nvPr/>
        </p:nvGrpSpPr>
        <p:grpSpPr>
          <a:xfrm>
            <a:off x="7130954" y="4312677"/>
            <a:ext cx="3423315" cy="477674"/>
            <a:chOff x="7130954" y="4312677"/>
            <a:chExt cx="3423315" cy="477674"/>
          </a:xfrm>
        </p:grpSpPr>
        <p:sp>
          <p:nvSpPr>
            <p:cNvPr id="47" name="Rectangle 46">
              <a:extLst>
                <a:ext uri="{FF2B5EF4-FFF2-40B4-BE49-F238E27FC236}">
                  <a16:creationId xmlns:a16="http://schemas.microsoft.com/office/drawing/2014/main" id="{0418A769-CB51-46C8-98B7-B6221113C673}"/>
                </a:ext>
              </a:extLst>
            </p:cNvPr>
            <p:cNvSpPr/>
            <p:nvPr/>
          </p:nvSpPr>
          <p:spPr>
            <a:xfrm>
              <a:off x="7130954" y="4312680"/>
              <a:ext cx="86436"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2A82D01-1405-47D1-B08C-F3D88550E7A5}"/>
                </a:ext>
              </a:extLst>
            </p:cNvPr>
            <p:cNvSpPr/>
            <p:nvPr/>
          </p:nvSpPr>
          <p:spPr>
            <a:xfrm>
              <a:off x="8204579" y="4312679"/>
              <a:ext cx="434454"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DA96D53-9017-49D8-8828-E5F4C1B0ECED}"/>
                </a:ext>
              </a:extLst>
            </p:cNvPr>
            <p:cNvSpPr/>
            <p:nvPr/>
          </p:nvSpPr>
          <p:spPr>
            <a:xfrm>
              <a:off x="10319982" y="4312677"/>
              <a:ext cx="234287"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333369F-B81B-4BCC-A846-D36368BC4847}"/>
              </a:ext>
            </a:extLst>
          </p:cNvPr>
          <p:cNvSpPr/>
          <p:nvPr/>
        </p:nvSpPr>
        <p:spPr>
          <a:xfrm>
            <a:off x="2982675" y="4925295"/>
            <a:ext cx="981359" cy="461665"/>
          </a:xfrm>
          <a:prstGeom prst="rect">
            <a:avLst/>
          </a:prstGeom>
        </p:spPr>
        <p:txBody>
          <a:bodyPr wrap="none">
            <a:spAutoFit/>
          </a:bodyPr>
          <a:lstStyle/>
          <a:p>
            <a:r>
              <a:rPr lang="en-US" sz="2400" dirty="0"/>
              <a:t>DRAM</a:t>
            </a:r>
          </a:p>
        </p:txBody>
      </p:sp>
      <p:sp>
        <p:nvSpPr>
          <p:cNvPr id="51" name="Rectangle 50">
            <a:extLst>
              <a:ext uri="{FF2B5EF4-FFF2-40B4-BE49-F238E27FC236}">
                <a16:creationId xmlns:a16="http://schemas.microsoft.com/office/drawing/2014/main" id="{09A030F0-2619-48C9-95B9-07E07FADDF57}"/>
              </a:ext>
            </a:extLst>
          </p:cNvPr>
          <p:cNvSpPr/>
          <p:nvPr/>
        </p:nvSpPr>
        <p:spPr>
          <a:xfrm>
            <a:off x="8283576" y="4925287"/>
            <a:ext cx="1083951" cy="461665"/>
          </a:xfrm>
          <a:prstGeom prst="rect">
            <a:avLst/>
          </a:prstGeom>
        </p:spPr>
        <p:txBody>
          <a:bodyPr wrap="none">
            <a:spAutoFit/>
          </a:bodyPr>
          <a:lstStyle/>
          <a:p>
            <a:r>
              <a:rPr lang="en-US" sz="2400" dirty="0"/>
              <a:t>NVMM</a:t>
            </a:r>
          </a:p>
        </p:txBody>
      </p:sp>
      <p:grpSp>
        <p:nvGrpSpPr>
          <p:cNvPr id="25" name="Group 24">
            <a:extLst>
              <a:ext uri="{FF2B5EF4-FFF2-40B4-BE49-F238E27FC236}">
                <a16:creationId xmlns:a16="http://schemas.microsoft.com/office/drawing/2014/main" id="{72BEE01A-794D-4082-A36A-05F82333ED75}"/>
              </a:ext>
            </a:extLst>
          </p:cNvPr>
          <p:cNvGrpSpPr/>
          <p:nvPr/>
        </p:nvGrpSpPr>
        <p:grpSpPr>
          <a:xfrm>
            <a:off x="1644555" y="3098031"/>
            <a:ext cx="3657600" cy="1692330"/>
            <a:chOff x="1644555" y="3098031"/>
            <a:chExt cx="3657600" cy="1692330"/>
          </a:xfrm>
        </p:grpSpPr>
        <p:sp>
          <p:nvSpPr>
            <p:cNvPr id="30" name="Rectangle 29">
              <a:extLst>
                <a:ext uri="{FF2B5EF4-FFF2-40B4-BE49-F238E27FC236}">
                  <a16:creationId xmlns:a16="http://schemas.microsoft.com/office/drawing/2014/main" id="{D648B7DC-9F2C-4C06-8975-06A500F7E362}"/>
                </a:ext>
              </a:extLst>
            </p:cNvPr>
            <p:cNvSpPr/>
            <p:nvPr/>
          </p:nvSpPr>
          <p:spPr>
            <a:xfrm>
              <a:off x="2226859" y="4312690"/>
              <a:ext cx="191069"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2" name="Rectangle 31">
              <a:extLst>
                <a:ext uri="{FF2B5EF4-FFF2-40B4-BE49-F238E27FC236}">
                  <a16:creationId xmlns:a16="http://schemas.microsoft.com/office/drawing/2014/main" id="{C1033198-F9DD-4E03-8424-468926FA4BA9}"/>
                </a:ext>
              </a:extLst>
            </p:cNvPr>
            <p:cNvSpPr/>
            <p:nvPr/>
          </p:nvSpPr>
          <p:spPr>
            <a:xfrm>
              <a:off x="3659873" y="4312690"/>
              <a:ext cx="234287"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11DDD64-465C-4778-AA5C-3EEB3020B37A}"/>
                </a:ext>
              </a:extLst>
            </p:cNvPr>
            <p:cNvSpPr/>
            <p:nvPr/>
          </p:nvSpPr>
          <p:spPr>
            <a:xfrm>
              <a:off x="4533331" y="4312689"/>
              <a:ext cx="434454" cy="4776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01ECBBD-2395-4513-A47D-8D853FB46B59}"/>
                </a:ext>
              </a:extLst>
            </p:cNvPr>
            <p:cNvSpPr/>
            <p:nvPr/>
          </p:nvSpPr>
          <p:spPr>
            <a:xfrm>
              <a:off x="1644555" y="3098031"/>
              <a:ext cx="3657600" cy="1160061"/>
            </a:xfrm>
            <a:prstGeom prst="rect">
              <a:avLst/>
            </a:prstGeom>
            <a:solidFill>
              <a:schemeClr val="accent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grpSp>
        <p:nvGrpSpPr>
          <p:cNvPr id="26" name="Group 25">
            <a:extLst>
              <a:ext uri="{FF2B5EF4-FFF2-40B4-BE49-F238E27FC236}">
                <a16:creationId xmlns:a16="http://schemas.microsoft.com/office/drawing/2014/main" id="{DA1821D0-5516-4E93-A165-04404A0CCBD5}"/>
              </a:ext>
            </a:extLst>
          </p:cNvPr>
          <p:cNvGrpSpPr/>
          <p:nvPr/>
        </p:nvGrpSpPr>
        <p:grpSpPr>
          <a:xfrm>
            <a:off x="1642280" y="3098030"/>
            <a:ext cx="3657600" cy="1692329"/>
            <a:chOff x="1642280" y="3098030"/>
            <a:chExt cx="3657600" cy="1692329"/>
          </a:xfrm>
        </p:grpSpPr>
        <p:sp>
          <p:nvSpPr>
            <p:cNvPr id="36" name="Rectangle 35">
              <a:extLst>
                <a:ext uri="{FF2B5EF4-FFF2-40B4-BE49-F238E27FC236}">
                  <a16:creationId xmlns:a16="http://schemas.microsoft.com/office/drawing/2014/main" id="{883BFA15-1768-4BAB-9901-9C018B8F19BE}"/>
                </a:ext>
              </a:extLst>
            </p:cNvPr>
            <p:cNvSpPr/>
            <p:nvPr/>
          </p:nvSpPr>
          <p:spPr>
            <a:xfrm>
              <a:off x="1778757" y="4312688"/>
              <a:ext cx="86436"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3F09076-BC8A-4233-8F72-7DC0097FDF43}"/>
                </a:ext>
              </a:extLst>
            </p:cNvPr>
            <p:cNvSpPr/>
            <p:nvPr/>
          </p:nvSpPr>
          <p:spPr>
            <a:xfrm>
              <a:off x="2852382" y="4312687"/>
              <a:ext cx="434454"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A29EBFF-D5DC-48B4-B50C-234CA903DF75}"/>
                </a:ext>
              </a:extLst>
            </p:cNvPr>
            <p:cNvSpPr/>
            <p:nvPr/>
          </p:nvSpPr>
          <p:spPr>
            <a:xfrm>
              <a:off x="4967785" y="4312685"/>
              <a:ext cx="234287" cy="477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6A5F464-251E-46D7-BBA5-3155606D7C9A}"/>
                </a:ext>
              </a:extLst>
            </p:cNvPr>
            <p:cNvSpPr/>
            <p:nvPr/>
          </p:nvSpPr>
          <p:spPr>
            <a:xfrm>
              <a:off x="1642280" y="3098030"/>
              <a:ext cx="3657600" cy="1160061"/>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grpSp>
      <p:sp>
        <p:nvSpPr>
          <p:cNvPr id="58" name="Rectangle 57">
            <a:extLst>
              <a:ext uri="{FF2B5EF4-FFF2-40B4-BE49-F238E27FC236}">
                <a16:creationId xmlns:a16="http://schemas.microsoft.com/office/drawing/2014/main" id="{C8342EDD-5CCF-4C66-8536-5E36E8C12AAD}"/>
              </a:ext>
            </a:extLst>
          </p:cNvPr>
          <p:cNvSpPr/>
          <p:nvPr/>
        </p:nvSpPr>
        <p:spPr>
          <a:xfrm>
            <a:off x="6994477" y="3095502"/>
            <a:ext cx="3657600" cy="1160061"/>
          </a:xfrm>
          <a:prstGeom prst="rect">
            <a:avLst/>
          </a:prstGeom>
          <a:solidFill>
            <a:schemeClr val="accent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sp>
        <p:nvSpPr>
          <p:cNvPr id="60" name="Rectangle 59">
            <a:extLst>
              <a:ext uri="{FF2B5EF4-FFF2-40B4-BE49-F238E27FC236}">
                <a16:creationId xmlns:a16="http://schemas.microsoft.com/office/drawing/2014/main" id="{ED73D0FC-BF23-4CB6-9FBB-6AA443B1AA95}"/>
              </a:ext>
            </a:extLst>
          </p:cNvPr>
          <p:cNvSpPr/>
          <p:nvPr/>
        </p:nvSpPr>
        <p:spPr>
          <a:xfrm>
            <a:off x="6994477" y="3097046"/>
            <a:ext cx="3657600" cy="1160061"/>
          </a:xfrm>
          <a:prstGeom prst="rect">
            <a:avLst/>
          </a:prstGeom>
          <a:solidFill>
            <a:schemeClr val="accent2"/>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process</a:t>
            </a:r>
          </a:p>
        </p:txBody>
      </p:sp>
    </p:spTree>
    <p:extLst>
      <p:ext uri="{BB962C8B-B14F-4D97-AF65-F5344CB8AC3E}">
        <p14:creationId xmlns:p14="http://schemas.microsoft.com/office/powerpoint/2010/main" val="239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750"/>
                                        <p:tgtEl>
                                          <p:spTgt spid="23"/>
                                        </p:tgtEl>
                                      </p:cBhvr>
                                    </p:animEffect>
                                  </p:childTnLst>
                                </p:cTn>
                              </p:par>
                            </p:childTnLst>
                          </p:cTn>
                        </p:par>
                        <p:par>
                          <p:cTn id="8" fill="hold">
                            <p:stCondLst>
                              <p:cond delay="750"/>
                            </p:stCondLst>
                            <p:childTnLst>
                              <p:par>
                                <p:cTn id="9" presetID="22" presetClass="exit" presetSubtype="8" fill="hold" nodeType="afterEffect">
                                  <p:stCondLst>
                                    <p:cond delay="0"/>
                                  </p:stCondLst>
                                  <p:childTnLst>
                                    <p:animEffect transition="out" filter="wipe(left)">
                                      <p:cBhvr>
                                        <p:cTn id="10" dur="750"/>
                                        <p:tgtEl>
                                          <p:spTgt spid="23"/>
                                        </p:tgtEl>
                                      </p:cBhvr>
                                    </p:animEffect>
                                    <p:set>
                                      <p:cBhvr>
                                        <p:cTn id="11" dur="1" fill="hold">
                                          <p:stCondLst>
                                            <p:cond delay="749"/>
                                          </p:stCondLst>
                                        </p:cTn>
                                        <p:tgtEl>
                                          <p:spTgt spid="23"/>
                                        </p:tgtEl>
                                        <p:attrNameLst>
                                          <p:attrName>style.visibility</p:attrName>
                                        </p:attrNameLst>
                                      </p:cBhvr>
                                      <p:to>
                                        <p:strVal val="hidden"/>
                                      </p:to>
                                    </p:se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750"/>
                                        <p:tgtEl>
                                          <p:spTgt spid="25"/>
                                        </p:tgtEl>
                                      </p:cBhvr>
                                    </p:animEffect>
                                  </p:childTnLst>
                                </p:cTn>
                              </p:par>
                            </p:childTnLst>
                          </p:cTn>
                        </p:par>
                        <p:par>
                          <p:cTn id="16" fill="hold">
                            <p:stCondLst>
                              <p:cond delay="2250"/>
                            </p:stCondLst>
                            <p:childTnLst>
                              <p:par>
                                <p:cTn id="17" presetID="22" presetClass="exit" presetSubtype="8" fill="hold" nodeType="afterEffect">
                                  <p:stCondLst>
                                    <p:cond delay="0"/>
                                  </p:stCondLst>
                                  <p:childTnLst>
                                    <p:animEffect transition="out" filter="wipe(left)">
                                      <p:cBhvr>
                                        <p:cTn id="18" dur="750"/>
                                        <p:tgtEl>
                                          <p:spTgt spid="25"/>
                                        </p:tgtEl>
                                      </p:cBhvr>
                                    </p:animEffect>
                                    <p:set>
                                      <p:cBhvr>
                                        <p:cTn id="19" dur="1" fill="hold">
                                          <p:stCondLst>
                                            <p:cond delay="749"/>
                                          </p:stCondLst>
                                        </p:cTn>
                                        <p:tgtEl>
                                          <p:spTgt spid="25"/>
                                        </p:tgtEl>
                                        <p:attrNameLst>
                                          <p:attrName>style.visibility</p:attrName>
                                        </p:attrNameLst>
                                      </p:cBhvr>
                                      <p:to>
                                        <p:strVal val="hidden"/>
                                      </p:to>
                                    </p:se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75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750"/>
                                        <p:tgtEl>
                                          <p:spTgt spid="3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750"/>
                                        <p:tgtEl>
                                          <p:spTgt spid="43"/>
                                        </p:tgtEl>
                                      </p:cBhvr>
                                    </p:animEffect>
                                  </p:childTnLst>
                                </p:cTn>
                              </p:par>
                            </p:childTnLst>
                          </p:cTn>
                        </p:par>
                        <p:par>
                          <p:cTn id="32" fill="hold">
                            <p:stCondLst>
                              <p:cond delay="750"/>
                            </p:stCondLst>
                            <p:childTnLst>
                              <p:par>
                                <p:cTn id="33" presetID="22" presetClass="exit" presetSubtype="8" fill="hold" grpId="1" nodeType="afterEffect">
                                  <p:stCondLst>
                                    <p:cond delay="0"/>
                                  </p:stCondLst>
                                  <p:childTnLst>
                                    <p:animEffect transition="out" filter="wipe(left)">
                                      <p:cBhvr>
                                        <p:cTn id="34" dur="750"/>
                                        <p:tgtEl>
                                          <p:spTgt spid="43"/>
                                        </p:tgtEl>
                                      </p:cBhvr>
                                    </p:animEffect>
                                    <p:set>
                                      <p:cBhvr>
                                        <p:cTn id="35" dur="1" fill="hold">
                                          <p:stCondLst>
                                            <p:cond delay="749"/>
                                          </p:stCondLst>
                                        </p:cTn>
                                        <p:tgtEl>
                                          <p:spTgt spid="43"/>
                                        </p:tgtEl>
                                        <p:attrNameLst>
                                          <p:attrName>style.visibility</p:attrName>
                                        </p:attrNameLst>
                                      </p:cBhvr>
                                      <p:to>
                                        <p:strVal val="hidden"/>
                                      </p:to>
                                    </p:se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750"/>
                                        <p:tgtEl>
                                          <p:spTgt spid="5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2250"/>
                            </p:stCondLst>
                            <p:childTnLst>
                              <p:par>
                                <p:cTn id="44" presetID="22" presetClass="exit" presetSubtype="8" fill="hold" grpId="1" nodeType="afterEffect">
                                  <p:stCondLst>
                                    <p:cond delay="0"/>
                                  </p:stCondLst>
                                  <p:childTnLst>
                                    <p:animEffect transition="out" filter="wipe(left)">
                                      <p:cBhvr>
                                        <p:cTn id="45" dur="750"/>
                                        <p:tgtEl>
                                          <p:spTgt spid="58"/>
                                        </p:tgtEl>
                                      </p:cBhvr>
                                    </p:animEffect>
                                    <p:set>
                                      <p:cBhvr>
                                        <p:cTn id="46" dur="1" fill="hold">
                                          <p:stCondLst>
                                            <p:cond delay="749"/>
                                          </p:stCondLst>
                                        </p:cTn>
                                        <p:tgtEl>
                                          <p:spTgt spid="58"/>
                                        </p:tgtEl>
                                        <p:attrNameLst>
                                          <p:attrName>style.visibility</p:attrName>
                                        </p:attrNameLst>
                                      </p:cBhvr>
                                      <p:to>
                                        <p:strVal val="hidden"/>
                                      </p:to>
                                    </p:se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750"/>
                                        <p:tgtEl>
                                          <p:spTgt spid="5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750"/>
                                        <p:tgtEl>
                                          <p:spTgt spid="60"/>
                                        </p:tgtEl>
                                      </p:cBhvr>
                                    </p:animEffect>
                                  </p:childTnLst>
                                </p:cTn>
                              </p:par>
                            </p:childTnLst>
                          </p:cTn>
                        </p:par>
                        <p:par>
                          <p:cTn id="54" fill="hold">
                            <p:stCondLst>
                              <p:cond delay="3750"/>
                            </p:stCondLst>
                            <p:childTnLst>
                              <p:par>
                                <p:cTn id="55" presetID="22" presetClass="exit" presetSubtype="8" fill="hold" grpId="1" nodeType="afterEffect">
                                  <p:stCondLst>
                                    <p:cond delay="0"/>
                                  </p:stCondLst>
                                  <p:childTnLst>
                                    <p:animEffect transition="out" filter="wipe(left)">
                                      <p:cBhvr>
                                        <p:cTn id="56" dur="750"/>
                                        <p:tgtEl>
                                          <p:spTgt spid="60"/>
                                        </p:tgtEl>
                                      </p:cBhvr>
                                    </p:animEffect>
                                    <p:set>
                                      <p:cBhvr>
                                        <p:cTn id="57" dur="1" fill="hold">
                                          <p:stCondLst>
                                            <p:cond delay="74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58" grpId="0" animBg="1"/>
      <p:bldP spid="58" grpId="1" animBg="1"/>
      <p:bldP spid="60" grpId="0" animBg="1"/>
      <p:bldP spid="6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FD0715C-1FAD-46EA-9467-EFDE85DC6494}"/>
              </a:ext>
            </a:extLst>
          </p:cNvPr>
          <p:cNvGrpSpPr/>
          <p:nvPr/>
        </p:nvGrpSpPr>
        <p:grpSpPr>
          <a:xfrm>
            <a:off x="6353033" y="3293432"/>
            <a:ext cx="5131558" cy="2479571"/>
            <a:chOff x="6353033" y="3293432"/>
            <a:chExt cx="5131558" cy="2479571"/>
          </a:xfrm>
        </p:grpSpPr>
        <p:sp>
          <p:nvSpPr>
            <p:cNvPr id="8" name="TextBox 7">
              <a:extLst>
                <a:ext uri="{FF2B5EF4-FFF2-40B4-BE49-F238E27FC236}">
                  <a16:creationId xmlns:a16="http://schemas.microsoft.com/office/drawing/2014/main" id="{F9512351-9190-497F-8FEF-7CB5635EBBB4}"/>
                </a:ext>
              </a:extLst>
            </p:cNvPr>
            <p:cNvSpPr txBox="1"/>
            <p:nvPr/>
          </p:nvSpPr>
          <p:spPr>
            <a:xfrm>
              <a:off x="6481491" y="3408635"/>
              <a:ext cx="1336717" cy="461665"/>
            </a:xfrm>
            <a:prstGeom prst="rect">
              <a:avLst/>
            </a:prstGeom>
            <a:noFill/>
          </p:spPr>
          <p:txBody>
            <a:bodyPr wrap="square" rtlCol="0">
              <a:spAutoFit/>
            </a:bodyPr>
            <a:lstStyle/>
            <a:p>
              <a:r>
                <a:rPr lang="en-US" sz="2400" dirty="0"/>
                <a:t>NVMM</a:t>
              </a:r>
            </a:p>
          </p:txBody>
        </p:sp>
        <p:sp>
          <p:nvSpPr>
            <p:cNvPr id="10" name="Rectangle 10">
              <a:extLst>
                <a:ext uri="{FF2B5EF4-FFF2-40B4-BE49-F238E27FC236}">
                  <a16:creationId xmlns:a16="http://schemas.microsoft.com/office/drawing/2014/main" id="{3EBE2EEA-8191-4957-AB60-FD3BA939D93E}"/>
                </a:ext>
              </a:extLst>
            </p:cNvPr>
            <p:cNvSpPr/>
            <p:nvPr/>
          </p:nvSpPr>
          <p:spPr>
            <a:xfrm>
              <a:off x="7929529" y="3408635"/>
              <a:ext cx="3424271" cy="2231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t>Home</a:t>
              </a:r>
            </a:p>
          </p:txBody>
        </p:sp>
        <p:sp>
          <p:nvSpPr>
            <p:cNvPr id="13" name="TextBox 12">
              <a:extLst>
                <a:ext uri="{FF2B5EF4-FFF2-40B4-BE49-F238E27FC236}">
                  <a16:creationId xmlns:a16="http://schemas.microsoft.com/office/drawing/2014/main" id="{1DD1F7F2-E45A-4A49-8972-9DB3C6000580}"/>
                </a:ext>
              </a:extLst>
            </p:cNvPr>
            <p:cNvSpPr txBox="1"/>
            <p:nvPr/>
          </p:nvSpPr>
          <p:spPr>
            <a:xfrm>
              <a:off x="9160680" y="4100316"/>
              <a:ext cx="402336" cy="461665"/>
            </a:xfrm>
            <a:prstGeom prst="rect">
              <a:avLst/>
            </a:prstGeom>
            <a:solidFill>
              <a:schemeClr val="accent6"/>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sp>
          <p:nvSpPr>
            <p:cNvPr id="14" name="TextBox 13">
              <a:extLst>
                <a:ext uri="{FF2B5EF4-FFF2-40B4-BE49-F238E27FC236}">
                  <a16:creationId xmlns:a16="http://schemas.microsoft.com/office/drawing/2014/main" id="{669CCD6A-B52C-4D4D-878E-9C160E6BDEFA}"/>
                </a:ext>
              </a:extLst>
            </p:cNvPr>
            <p:cNvSpPr txBox="1"/>
            <p:nvPr/>
          </p:nvSpPr>
          <p:spPr>
            <a:xfrm>
              <a:off x="8166121" y="3566464"/>
              <a:ext cx="402336" cy="461665"/>
            </a:xfrm>
            <a:prstGeom prst="rect">
              <a:avLst/>
            </a:prstGeom>
            <a:solidFill>
              <a:schemeClr val="accent6"/>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30" name="Rectangle 29">
              <a:extLst>
                <a:ext uri="{FF2B5EF4-FFF2-40B4-BE49-F238E27FC236}">
                  <a16:creationId xmlns:a16="http://schemas.microsoft.com/office/drawing/2014/main" id="{A1F1FD7D-F037-4ECA-87C5-08AA0196E53F}"/>
                </a:ext>
              </a:extLst>
            </p:cNvPr>
            <p:cNvSpPr/>
            <p:nvPr/>
          </p:nvSpPr>
          <p:spPr>
            <a:xfrm>
              <a:off x="6353033" y="3293432"/>
              <a:ext cx="5131558" cy="2479571"/>
            </a:xfrm>
            <a:prstGeom prst="rect">
              <a:avLst/>
            </a:prstGeom>
            <a:noFill/>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2" name="Title 1">
            <a:extLst>
              <a:ext uri="{FF2B5EF4-FFF2-40B4-BE49-F238E27FC236}">
                <a16:creationId xmlns:a16="http://schemas.microsoft.com/office/drawing/2014/main" id="{477A2BF6-DFE4-4130-9E65-66743C04F76E}"/>
              </a:ext>
            </a:extLst>
          </p:cNvPr>
          <p:cNvSpPr>
            <a:spLocks noGrp="1"/>
          </p:cNvSpPr>
          <p:nvPr>
            <p:ph type="title"/>
          </p:nvPr>
        </p:nvSpPr>
        <p:spPr/>
        <p:txBody>
          <a:bodyPr/>
          <a:lstStyle/>
          <a:p>
            <a:r>
              <a:rPr lang="en-US" dirty="0"/>
              <a:t>Motivation II</a:t>
            </a:r>
          </a:p>
        </p:txBody>
      </p:sp>
      <p:sp>
        <p:nvSpPr>
          <p:cNvPr id="3" name="Content Placeholder 2">
            <a:extLst>
              <a:ext uri="{FF2B5EF4-FFF2-40B4-BE49-F238E27FC236}">
                <a16:creationId xmlns:a16="http://schemas.microsoft.com/office/drawing/2014/main" id="{5C5BB69D-997E-4ADB-AFF1-6AB99DE2721D}"/>
              </a:ext>
            </a:extLst>
          </p:cNvPr>
          <p:cNvSpPr>
            <a:spLocks noGrp="1"/>
          </p:cNvSpPr>
          <p:nvPr>
            <p:ph idx="1"/>
          </p:nvPr>
        </p:nvSpPr>
        <p:spPr>
          <a:xfrm>
            <a:off x="838200" y="1825625"/>
            <a:ext cx="10515600" cy="4351338"/>
          </a:xfrm>
        </p:spPr>
        <p:txBody>
          <a:bodyPr/>
          <a:lstStyle/>
          <a:p>
            <a:r>
              <a:rPr lang="en-US" b="1" dirty="0"/>
              <a:t>Inefficient support for crash consistency</a:t>
            </a:r>
            <a:endParaRPr lang="en-US" b="1" i="1" dirty="0"/>
          </a:p>
          <a:p>
            <a:pPr lvl="1"/>
            <a:r>
              <a:rPr lang="en-US" b="1" dirty="0"/>
              <a:t>Reason</a:t>
            </a:r>
            <a:r>
              <a:rPr lang="en-US" dirty="0"/>
              <a:t>: </a:t>
            </a:r>
            <a:r>
              <a:rPr lang="en-US" i="1" dirty="0"/>
              <a:t>Write-twice in log and home</a:t>
            </a:r>
            <a:r>
              <a:rPr lang="en-US" altLang="zh-CN" dirty="0"/>
              <a:t>.</a:t>
            </a:r>
          </a:p>
          <a:p>
            <a:pPr lvl="1"/>
            <a:r>
              <a:rPr lang="en-US" b="1" dirty="0"/>
              <a:t>Explanation</a:t>
            </a:r>
            <a:r>
              <a:rPr lang="en-US" dirty="0"/>
              <a:t>: Redo logging for example.</a:t>
            </a:r>
          </a:p>
        </p:txBody>
      </p:sp>
      <p:sp>
        <p:nvSpPr>
          <p:cNvPr id="4" name="Slide Number Placeholder 3">
            <a:extLst>
              <a:ext uri="{FF2B5EF4-FFF2-40B4-BE49-F238E27FC236}">
                <a16:creationId xmlns:a16="http://schemas.microsoft.com/office/drawing/2014/main" id="{EECEE490-8C7E-4785-AFBC-8CAA01D325F3}"/>
              </a:ext>
            </a:extLst>
          </p:cNvPr>
          <p:cNvSpPr>
            <a:spLocks noGrp="1"/>
          </p:cNvSpPr>
          <p:nvPr>
            <p:ph type="sldNum" sz="quarter" idx="12"/>
          </p:nvPr>
        </p:nvSpPr>
        <p:spPr/>
        <p:txBody>
          <a:bodyPr/>
          <a:lstStyle/>
          <a:p>
            <a:fld id="{48F405BB-1941-4A6B-9D98-D01FE7BE1B79}" type="slidenum">
              <a:rPr lang="en-US" smtClean="0"/>
              <a:t>8</a:t>
            </a:fld>
            <a:endParaRPr lang="en-US"/>
          </a:p>
        </p:txBody>
      </p:sp>
      <p:sp>
        <p:nvSpPr>
          <p:cNvPr id="5" name="TextBox 4">
            <a:extLst>
              <a:ext uri="{FF2B5EF4-FFF2-40B4-BE49-F238E27FC236}">
                <a16:creationId xmlns:a16="http://schemas.microsoft.com/office/drawing/2014/main" id="{90C8B552-9B3B-46D8-BF0B-5348D3BF7299}"/>
              </a:ext>
            </a:extLst>
          </p:cNvPr>
          <p:cNvSpPr txBox="1"/>
          <p:nvPr/>
        </p:nvSpPr>
        <p:spPr>
          <a:xfrm>
            <a:off x="1650168" y="3293432"/>
            <a:ext cx="3212226" cy="1569660"/>
          </a:xfrm>
          <a:prstGeom prst="rect">
            <a:avLst/>
          </a:prstGeom>
          <a:noFill/>
          <a:ln w="19050">
            <a:solidFill>
              <a:schemeClr val="tx1"/>
            </a:solidFill>
            <a:prstDash val="dash"/>
          </a:ln>
        </p:spPr>
        <p:txBody>
          <a:bodyPr wrap="square" rtlCol="0">
            <a:spAutoFit/>
          </a:bodyPr>
          <a:lstStyle/>
          <a:p>
            <a:r>
              <a:rPr lang="en-US" sz="2400" dirty="0">
                <a:latin typeface="Consolas" panose="020B0609020204030204" pitchFamily="49" charset="0"/>
                <a:cs typeface="Courier New" panose="02070309020205020404" pitchFamily="49" charset="0"/>
              </a:rPr>
              <a:t>transaction {</a:t>
            </a:r>
          </a:p>
          <a:p>
            <a:r>
              <a:rPr lang="en-US" sz="2400" dirty="0">
                <a:latin typeface="Consolas" panose="020B0609020204030204" pitchFamily="49" charset="0"/>
                <a:cs typeface="Courier New" panose="02070309020205020404" pitchFamily="49" charset="0"/>
              </a:rPr>
              <a:t>  a += 1;</a:t>
            </a:r>
          </a:p>
          <a:p>
            <a:r>
              <a:rPr lang="en-US" sz="2400" dirty="0">
                <a:latin typeface="Consolas" panose="020B0609020204030204" pitchFamily="49" charset="0"/>
                <a:cs typeface="Courier New" panose="02070309020205020404" pitchFamily="49" charset="0"/>
              </a:rPr>
              <a:t>  b -= 1;</a:t>
            </a:r>
          </a:p>
          <a:p>
            <a:r>
              <a:rPr lang="en-US" sz="2400" dirty="0">
                <a:latin typeface="Consolas" panose="020B06090202040302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2719E5A-DA8D-415C-82A4-2321B07C6047}"/>
              </a:ext>
            </a:extLst>
          </p:cNvPr>
          <p:cNvSpPr/>
          <p:nvPr/>
        </p:nvSpPr>
        <p:spPr>
          <a:xfrm>
            <a:off x="6500695" y="4634984"/>
            <a:ext cx="1326581" cy="10058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2400" dirty="0">
                <a:solidFill>
                  <a:schemeClr val="tx1"/>
                </a:solidFill>
              </a:rPr>
              <a:t>L</a:t>
            </a:r>
            <a:r>
              <a:rPr lang="en-US" altLang="zh-CN" sz="2400" dirty="0">
                <a:solidFill>
                  <a:schemeClr val="tx1"/>
                </a:solidFill>
              </a:rPr>
              <a:t>og</a:t>
            </a:r>
            <a:endParaRPr lang="en-US" sz="2400" dirty="0">
              <a:solidFill>
                <a:schemeClr val="tx1"/>
              </a:solidFill>
            </a:endParaRPr>
          </a:p>
        </p:txBody>
      </p:sp>
      <p:sp>
        <p:nvSpPr>
          <p:cNvPr id="17" name="TextBox 16">
            <a:extLst>
              <a:ext uri="{FF2B5EF4-FFF2-40B4-BE49-F238E27FC236}">
                <a16:creationId xmlns:a16="http://schemas.microsoft.com/office/drawing/2014/main" id="{A1A2908E-A804-4E46-B683-68D33C430236}"/>
              </a:ext>
            </a:extLst>
          </p:cNvPr>
          <p:cNvSpPr txBox="1"/>
          <p:nvPr/>
        </p:nvSpPr>
        <p:spPr>
          <a:xfrm>
            <a:off x="6618507" y="4737272"/>
            <a:ext cx="560451" cy="461665"/>
          </a:xfrm>
          <a:prstGeom prst="rect">
            <a:avLst/>
          </a:prstGeom>
          <a:solidFill>
            <a:schemeClr val="accent4"/>
          </a:solidFill>
          <a:ln>
            <a:solidFill>
              <a:schemeClr val="tx1"/>
            </a:solidFill>
          </a:ln>
        </p:spPr>
        <p:txBody>
          <a:bodyPr wrap="square" rtlCol="0">
            <a:spAutoFit/>
          </a:bodyPr>
          <a:lstStyle/>
          <a:p>
            <a:pPr algn="ctr"/>
            <a:r>
              <a:rPr lang="en-US" sz="2400" dirty="0">
                <a:latin typeface="Consolas" panose="020B0609020204030204" pitchFamily="49" charset="0"/>
              </a:rPr>
              <a:t>a’</a:t>
            </a:r>
          </a:p>
        </p:txBody>
      </p:sp>
      <p:sp>
        <p:nvSpPr>
          <p:cNvPr id="18" name="TextBox 17">
            <a:extLst>
              <a:ext uri="{FF2B5EF4-FFF2-40B4-BE49-F238E27FC236}">
                <a16:creationId xmlns:a16="http://schemas.microsoft.com/office/drawing/2014/main" id="{93E46C73-33DD-4A4B-801E-CDEB95AADFE8}"/>
              </a:ext>
            </a:extLst>
          </p:cNvPr>
          <p:cNvSpPr txBox="1"/>
          <p:nvPr/>
        </p:nvSpPr>
        <p:spPr>
          <a:xfrm>
            <a:off x="7178958" y="4737272"/>
            <a:ext cx="545960" cy="461665"/>
          </a:xfrm>
          <a:prstGeom prst="rect">
            <a:avLst/>
          </a:prstGeom>
          <a:solidFill>
            <a:schemeClr val="accent4"/>
          </a:solidFill>
          <a:ln>
            <a:solidFill>
              <a:schemeClr val="tx1"/>
            </a:solidFill>
          </a:ln>
        </p:spPr>
        <p:txBody>
          <a:bodyPr wrap="square" rtlCol="0">
            <a:spAutoFit/>
          </a:bodyPr>
          <a:lstStyle/>
          <a:p>
            <a:pPr algn="ctr"/>
            <a:r>
              <a:rPr lang="en-US" sz="2400" dirty="0">
                <a:latin typeface="Consolas" panose="020B0609020204030204" pitchFamily="49" charset="0"/>
              </a:rPr>
              <a:t>b’</a:t>
            </a:r>
          </a:p>
        </p:txBody>
      </p:sp>
      <p:cxnSp>
        <p:nvCxnSpPr>
          <p:cNvPr id="20" name="Connector: Curved 19">
            <a:extLst>
              <a:ext uri="{FF2B5EF4-FFF2-40B4-BE49-F238E27FC236}">
                <a16:creationId xmlns:a16="http://schemas.microsoft.com/office/drawing/2014/main" id="{746F9DF1-E8CF-4CCA-8331-C8C6421B1D7D}"/>
              </a:ext>
            </a:extLst>
          </p:cNvPr>
          <p:cNvCxnSpPr>
            <a:cxnSpLocks/>
            <a:stCxn id="17" idx="0"/>
            <a:endCxn id="14" idx="1"/>
          </p:cNvCxnSpPr>
          <p:nvPr/>
        </p:nvCxnSpPr>
        <p:spPr>
          <a:xfrm rot="5400000" flipH="1" flipV="1">
            <a:off x="7062440" y="3633591"/>
            <a:ext cx="939975" cy="1267388"/>
          </a:xfrm>
          <a:prstGeom prst="curvedConnector2">
            <a:avLst/>
          </a:prstGeom>
          <a:ln w="38100">
            <a:solidFill>
              <a:schemeClr val="accent4"/>
            </a:solidFill>
            <a:tailEnd type="triangle" w="lg" len="lg"/>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AD58122F-148C-4AD1-A6B9-C6CE3672A7EA}"/>
              </a:ext>
            </a:extLst>
          </p:cNvPr>
          <p:cNvCxnSpPr>
            <a:cxnSpLocks/>
            <a:stCxn id="18" idx="3"/>
            <a:endCxn id="13" idx="2"/>
          </p:cNvCxnSpPr>
          <p:nvPr/>
        </p:nvCxnSpPr>
        <p:spPr>
          <a:xfrm flipV="1">
            <a:off x="7724918" y="4561981"/>
            <a:ext cx="1636930" cy="406124"/>
          </a:xfrm>
          <a:prstGeom prst="curvedConnector2">
            <a:avLst/>
          </a:prstGeom>
          <a:ln w="38100">
            <a:solidFill>
              <a:schemeClr val="accent4"/>
            </a:solidFill>
            <a:tailEnd type="triangle" w="lg" len="lg"/>
          </a:ln>
        </p:spPr>
        <p:style>
          <a:lnRef idx="1">
            <a:schemeClr val="dk1"/>
          </a:lnRef>
          <a:fillRef idx="0">
            <a:schemeClr val="dk1"/>
          </a:fillRef>
          <a:effectRef idx="0">
            <a:schemeClr val="dk1"/>
          </a:effectRef>
          <a:fontRef idx="minor">
            <a:schemeClr val="tx1"/>
          </a:fontRef>
        </p:style>
      </p:cxnSp>
      <p:pic>
        <p:nvPicPr>
          <p:cNvPr id="21" name="Graphic 20" descr="Sad Face with No Fill">
            <a:extLst>
              <a:ext uri="{FF2B5EF4-FFF2-40B4-BE49-F238E27FC236}">
                <a16:creationId xmlns:a16="http://schemas.microsoft.com/office/drawing/2014/main" id="{D35814CA-0BB4-4AD9-B69A-3B8C70E6B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0432" y="3810108"/>
            <a:ext cx="540000" cy="540000"/>
          </a:xfrm>
          <a:prstGeom prst="rect">
            <a:avLst/>
          </a:prstGeom>
        </p:spPr>
      </p:pic>
      <p:pic>
        <p:nvPicPr>
          <p:cNvPr id="24" name="Graphic 23" descr="Smiling Face with No Fill">
            <a:extLst>
              <a:ext uri="{FF2B5EF4-FFF2-40B4-BE49-F238E27FC236}">
                <a16:creationId xmlns:a16="http://schemas.microsoft.com/office/drawing/2014/main" id="{F7524751-999B-4678-B364-C9F432023B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0432" y="3030642"/>
            <a:ext cx="540000" cy="540000"/>
          </a:xfrm>
          <a:prstGeom prst="rect">
            <a:avLst/>
          </a:prstGeom>
        </p:spPr>
      </p:pic>
      <p:cxnSp>
        <p:nvCxnSpPr>
          <p:cNvPr id="25" name="Straight Connector 24">
            <a:extLst>
              <a:ext uri="{FF2B5EF4-FFF2-40B4-BE49-F238E27FC236}">
                <a16:creationId xmlns:a16="http://schemas.microsoft.com/office/drawing/2014/main" id="{511FBD30-DA27-47AE-A999-1C3C5DD32BA2}"/>
              </a:ext>
            </a:extLst>
          </p:cNvPr>
          <p:cNvCxnSpPr>
            <a:cxnSpLocks/>
            <a:endCxn id="21" idx="1"/>
          </p:cNvCxnSpPr>
          <p:nvPr/>
        </p:nvCxnSpPr>
        <p:spPr>
          <a:xfrm>
            <a:off x="1473958" y="4078262"/>
            <a:ext cx="3516474" cy="184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pic>
        <p:nvPicPr>
          <p:cNvPr id="28" name="Graphic 27" descr="Smiling Face with No Fill">
            <a:extLst>
              <a:ext uri="{FF2B5EF4-FFF2-40B4-BE49-F238E27FC236}">
                <a16:creationId xmlns:a16="http://schemas.microsoft.com/office/drawing/2014/main" id="{A3C5C63B-FE68-4C8C-80D2-D3D636BEDD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4954" y="4598771"/>
            <a:ext cx="540000" cy="540000"/>
          </a:xfrm>
          <a:prstGeom prst="rect">
            <a:avLst/>
          </a:prstGeom>
        </p:spPr>
      </p:pic>
    </p:spTree>
    <p:extLst>
      <p:ext uri="{BB962C8B-B14F-4D97-AF65-F5344CB8AC3E}">
        <p14:creationId xmlns:p14="http://schemas.microsoft.com/office/powerpoint/2010/main" val="316612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5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par>
                                <p:cTn id="45" presetID="22" presetClass="entr" presetSubtype="8"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9264-A70C-4DEF-8194-99907FC9531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5DB5DC0-07BE-4EA5-B541-C536750AE900}"/>
              </a:ext>
            </a:extLst>
          </p:cNvPr>
          <p:cNvSpPr>
            <a:spLocks noGrp="1"/>
          </p:cNvSpPr>
          <p:nvPr>
            <p:ph idx="1"/>
          </p:nvPr>
        </p:nvSpPr>
        <p:spPr/>
        <p:txBody>
          <a:bodyPr/>
          <a:lstStyle/>
          <a:p>
            <a:r>
              <a:rPr lang="en-US" dirty="0"/>
              <a:t>Motivation</a:t>
            </a:r>
          </a:p>
          <a:p>
            <a:r>
              <a:rPr lang="en-US" b="1" i="1" dirty="0"/>
              <a:t>Log-Structured NVMM</a:t>
            </a:r>
          </a:p>
          <a:p>
            <a:r>
              <a:rPr lang="en-US" dirty="0"/>
              <a:t>Tree-Based Address Mapping</a:t>
            </a:r>
          </a:p>
          <a:p>
            <a:r>
              <a:rPr lang="en-US" dirty="0"/>
              <a:t>Evaluation</a:t>
            </a:r>
          </a:p>
          <a:p>
            <a:endParaRPr lang="en-US" dirty="0"/>
          </a:p>
          <a:p>
            <a:endParaRPr lang="en-US" dirty="0"/>
          </a:p>
        </p:txBody>
      </p:sp>
      <p:sp>
        <p:nvSpPr>
          <p:cNvPr id="4" name="Slide Number Placeholder 3">
            <a:extLst>
              <a:ext uri="{FF2B5EF4-FFF2-40B4-BE49-F238E27FC236}">
                <a16:creationId xmlns:a16="http://schemas.microsoft.com/office/drawing/2014/main" id="{220E4BA5-2052-4891-B46E-11BE1667D598}"/>
              </a:ext>
            </a:extLst>
          </p:cNvPr>
          <p:cNvSpPr>
            <a:spLocks noGrp="1"/>
          </p:cNvSpPr>
          <p:nvPr>
            <p:ph type="sldNum" sz="quarter" idx="12"/>
          </p:nvPr>
        </p:nvSpPr>
        <p:spPr/>
        <p:txBody>
          <a:bodyPr/>
          <a:lstStyle/>
          <a:p>
            <a:fld id="{48F405BB-1941-4A6B-9D98-D01FE7BE1B79}" type="slidenum">
              <a:rPr lang="en-US" smtClean="0"/>
              <a:t>9</a:t>
            </a:fld>
            <a:endParaRPr lang="en-US"/>
          </a:p>
        </p:txBody>
      </p:sp>
    </p:spTree>
    <p:extLst>
      <p:ext uri="{BB962C8B-B14F-4D97-AF65-F5344CB8AC3E}">
        <p14:creationId xmlns:p14="http://schemas.microsoft.com/office/powerpoint/2010/main" val="1950023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4173</TotalTime>
  <Words>2385</Words>
  <Application>Microsoft Office PowerPoint</Application>
  <PresentationFormat>Widescreen</PresentationFormat>
  <Paragraphs>378</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等线</vt:lpstr>
      <vt:lpstr>Arial</vt:lpstr>
      <vt:lpstr>Calibri</vt:lpstr>
      <vt:lpstr>Calibri Light</vt:lpstr>
      <vt:lpstr>Cambria Math</vt:lpstr>
      <vt:lpstr>Consolas</vt:lpstr>
      <vt:lpstr>Courier New</vt:lpstr>
      <vt:lpstr>Wingdings</vt:lpstr>
      <vt:lpstr>Office Theme</vt:lpstr>
      <vt:lpstr>Log-Structured Non-Volatile Main Memory</vt:lpstr>
      <vt:lpstr>Non-volatile memory is coming…</vt:lpstr>
      <vt:lpstr>Background: Impact of NVM</vt:lpstr>
      <vt:lpstr>Executive Summary</vt:lpstr>
      <vt:lpstr>Outline</vt:lpstr>
      <vt:lpstr>Motivation I</vt:lpstr>
      <vt:lpstr>Motivation I</vt:lpstr>
      <vt:lpstr>Motivation II</vt:lpstr>
      <vt:lpstr>Outline</vt:lpstr>
      <vt:lpstr>Log-Structured NVMM</vt:lpstr>
      <vt:lpstr>Log-Structured NVMM</vt:lpstr>
      <vt:lpstr>Log-Structured NVMM</vt:lpstr>
      <vt:lpstr>Outline</vt:lpstr>
      <vt:lpstr>Tree-Based Address Mapping</vt:lpstr>
      <vt:lpstr>Tree-Based Address Mapping</vt:lpstr>
      <vt:lpstr>Tree-Based Address Mapping</vt:lpstr>
      <vt:lpstr>Tree-Based Address Mapping</vt:lpstr>
      <vt:lpstr>Tree-Based Address Mapping</vt:lpstr>
      <vt:lpstr>Outline</vt:lpstr>
      <vt:lpstr>Evaluation</vt:lpstr>
      <vt:lpstr>Evaluation</vt:lpstr>
      <vt:lpstr>Evaluation</vt:lpstr>
      <vt:lpstr>Evaluation</vt:lpstr>
      <vt:lpstr>Conclusion</vt:lpstr>
      <vt:lpstr>Backup</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Log-Structured Non-Volatile Main Memory</dc:title>
  <dc:creator>Jinglei Ren</dc:creator>
  <cp:lastModifiedBy>Jinglei Ren</cp:lastModifiedBy>
  <cp:revision>188</cp:revision>
  <dcterms:created xsi:type="dcterms:W3CDTF">2017-07-04T03:54:30Z</dcterms:created>
  <dcterms:modified xsi:type="dcterms:W3CDTF">2017-12-06T08:59:42Z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jinren@microsoft.com</vt:lpwstr>
  </property>
  <property fmtid="{D5CDD505-2E9C-101B-9397-08002B2CF9AE}" pid="6" name="MSIP_Label_f42aa342-8706-4288-bd11-ebb85995028c_SetDate">
    <vt:lpwstr>2017-07-12T01:56:13.1805140-07:00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