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30"/>
  </p:notesMasterIdLst>
  <p:handoutMasterIdLst>
    <p:handoutMasterId r:id="rId31"/>
  </p:handoutMasterIdLst>
  <p:sldIdLst>
    <p:sldId id="257" r:id="rId2"/>
    <p:sldId id="259" r:id="rId3"/>
    <p:sldId id="269" r:id="rId4"/>
    <p:sldId id="303" r:id="rId5"/>
    <p:sldId id="270" r:id="rId6"/>
    <p:sldId id="271" r:id="rId7"/>
    <p:sldId id="310" r:id="rId8"/>
    <p:sldId id="311" r:id="rId9"/>
    <p:sldId id="314" r:id="rId10"/>
    <p:sldId id="312" r:id="rId11"/>
    <p:sldId id="315" r:id="rId12"/>
    <p:sldId id="316" r:id="rId13"/>
    <p:sldId id="317" r:id="rId14"/>
    <p:sldId id="286" r:id="rId15"/>
    <p:sldId id="302" r:id="rId16"/>
    <p:sldId id="313" r:id="rId17"/>
    <p:sldId id="320" r:id="rId18"/>
    <p:sldId id="288" r:id="rId19"/>
    <p:sldId id="321" r:id="rId20"/>
    <p:sldId id="291" r:id="rId21"/>
    <p:sldId id="318" r:id="rId22"/>
    <p:sldId id="319" r:id="rId23"/>
    <p:sldId id="322" r:id="rId24"/>
    <p:sldId id="323" r:id="rId25"/>
    <p:sldId id="324" r:id="rId26"/>
    <p:sldId id="327" r:id="rId27"/>
    <p:sldId id="325" r:id="rId28"/>
    <p:sldId id="326" r:id="rId29"/>
  </p:sldIdLst>
  <p:sldSz cx="9906000" cy="6858000" type="A4"/>
  <p:notesSz cx="6821488" cy="9969500"/>
  <p:custDataLst>
    <p:tags r:id="rId32"/>
  </p:custDataLst>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40">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20"/>
    <a:srgbClr val="00FF00"/>
    <a:srgbClr val="A3142F"/>
    <a:srgbClr val="4DBFEF"/>
    <a:srgbClr val="77AD30"/>
    <a:srgbClr val="0072BE"/>
    <a:srgbClr val="DA5319"/>
    <a:srgbClr val="7E2F8E"/>
    <a:srgbClr val="4D4D4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0" autoAdjust="0"/>
    <p:restoredTop sz="94384" autoAdjust="0"/>
  </p:normalViewPr>
  <p:slideViewPr>
    <p:cSldViewPr snapToObjects="1">
      <p:cViewPr varScale="1">
        <p:scale>
          <a:sx n="70" d="100"/>
          <a:sy n="70" d="100"/>
        </p:scale>
        <p:origin x="360" y="54"/>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9" d="100"/>
          <a:sy n="89" d="100"/>
        </p:scale>
        <p:origin x="-3774" y="-120"/>
      </p:cViewPr>
      <p:guideLst>
        <p:guide orient="horz" pos="3140"/>
        <p:guide pos="2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Row detection accuracy</c:v>
                </c:pt>
              </c:strCache>
            </c:strRef>
          </c:tx>
          <c:spPr>
            <a:ln w="28575" cap="rnd">
              <a:solidFill>
                <a:srgbClr val="EEB220"/>
              </a:solidFill>
              <a:round/>
            </a:ln>
            <a:effectLst/>
          </c:spPr>
          <c:marker>
            <c:symbol val="none"/>
          </c:marker>
          <c:cat>
            <c:numRef>
              <c:f>Sheet1!$A$2:$A$6</c:f>
              <c:numCache>
                <c:formatCode>General</c:formatCode>
                <c:ptCount val="5"/>
                <c:pt idx="0">
                  <c:v>5</c:v>
                </c:pt>
                <c:pt idx="1">
                  <c:v>10</c:v>
                </c:pt>
                <c:pt idx="2">
                  <c:v>15</c:v>
                </c:pt>
                <c:pt idx="3">
                  <c:v>20</c:v>
                </c:pt>
                <c:pt idx="4">
                  <c:v>25</c:v>
                </c:pt>
              </c:numCache>
            </c:numRef>
          </c:cat>
          <c:val>
            <c:numRef>
              <c:f>Sheet1!$B$2:$B$6</c:f>
              <c:numCache>
                <c:formatCode>0%</c:formatCode>
                <c:ptCount val="5"/>
                <c:pt idx="0">
                  <c:v>1</c:v>
                </c:pt>
                <c:pt idx="1">
                  <c:v>0.92</c:v>
                </c:pt>
                <c:pt idx="2">
                  <c:v>0.92</c:v>
                </c:pt>
                <c:pt idx="3">
                  <c:v>0.92</c:v>
                </c:pt>
                <c:pt idx="4">
                  <c:v>0.92</c:v>
                </c:pt>
              </c:numCache>
            </c:numRef>
          </c:val>
          <c:smooth val="0"/>
        </c:ser>
        <c:ser>
          <c:idx val="1"/>
          <c:order val="1"/>
          <c:tx>
            <c:strRef>
              <c:f>Sheet1!$C$1</c:f>
              <c:strCache>
                <c:ptCount val="1"/>
                <c:pt idx="0">
                  <c:v>Word detection accuracy</c:v>
                </c:pt>
              </c:strCache>
            </c:strRef>
          </c:tx>
          <c:spPr>
            <a:ln w="28575" cap="rnd">
              <a:solidFill>
                <a:schemeClr val="accent2"/>
              </a:solidFill>
              <a:round/>
            </a:ln>
            <a:effectLst/>
          </c:spPr>
          <c:marker>
            <c:symbol val="none"/>
          </c:marker>
          <c:cat>
            <c:numRef>
              <c:f>Sheet1!$A$2:$A$6</c:f>
              <c:numCache>
                <c:formatCode>General</c:formatCode>
                <c:ptCount val="5"/>
                <c:pt idx="0">
                  <c:v>5</c:v>
                </c:pt>
                <c:pt idx="1">
                  <c:v>10</c:v>
                </c:pt>
                <c:pt idx="2">
                  <c:v>15</c:v>
                </c:pt>
                <c:pt idx="3">
                  <c:v>20</c:v>
                </c:pt>
                <c:pt idx="4">
                  <c:v>25</c:v>
                </c:pt>
              </c:numCache>
            </c:numRef>
          </c:cat>
          <c:val>
            <c:numRef>
              <c:f>Sheet1!$C$2:$C$6</c:f>
              <c:numCache>
                <c:formatCode>0%</c:formatCode>
                <c:ptCount val="5"/>
                <c:pt idx="0">
                  <c:v>0.98</c:v>
                </c:pt>
                <c:pt idx="1">
                  <c:v>0.82</c:v>
                </c:pt>
                <c:pt idx="2">
                  <c:v>0.85</c:v>
                </c:pt>
                <c:pt idx="3">
                  <c:v>0.86</c:v>
                </c:pt>
                <c:pt idx="4">
                  <c:v>0.85</c:v>
                </c:pt>
              </c:numCache>
            </c:numRef>
          </c:val>
          <c:smooth val="0"/>
        </c:ser>
        <c:dLbls>
          <c:showLegendKey val="0"/>
          <c:showVal val="0"/>
          <c:showCatName val="0"/>
          <c:showSerName val="0"/>
          <c:showPercent val="0"/>
          <c:showBubbleSize val="0"/>
        </c:dLbls>
        <c:smooth val="0"/>
        <c:axId val="392503504"/>
        <c:axId val="392488816"/>
      </c:lineChart>
      <c:catAx>
        <c:axId val="39250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392488816"/>
        <c:crosses val="autoZero"/>
        <c:auto val="1"/>
        <c:lblAlgn val="ctr"/>
        <c:lblOffset val="100"/>
        <c:noMultiLvlLbl val="0"/>
      </c:catAx>
      <c:valAx>
        <c:axId val="39248881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crossAx val="392503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i-FI"/>
        </a:p>
      </c:txPr>
    </c:legend>
    <c:plotVisOnly val="1"/>
    <c:dispBlanksAs val="gap"/>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dirty="0"/>
          </a:p>
        </p:txBody>
      </p:sp>
      <p:sp>
        <p:nvSpPr>
          <p:cNvPr id="10243" name="Rectangle 3"/>
          <p:cNvSpPr>
            <a:spLocks noGrp="1" noChangeArrowheads="1"/>
          </p:cNvSpPr>
          <p:nvPr>
            <p:ph type="dt" sz="quarter" idx="1"/>
          </p:nvPr>
        </p:nvSpPr>
        <p:spPr bwMode="auto">
          <a:xfrm>
            <a:off x="3863931"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dirty="0"/>
          </a:p>
        </p:txBody>
      </p:sp>
      <p:sp>
        <p:nvSpPr>
          <p:cNvPr id="10244" name="Rectangle 4"/>
          <p:cNvSpPr>
            <a:spLocks noGrp="1" noChangeArrowheads="1"/>
          </p:cNvSpPr>
          <p:nvPr>
            <p:ph type="ftr" sz="quarter" idx="2"/>
          </p:nvPr>
        </p:nvSpPr>
        <p:spPr bwMode="auto">
          <a:xfrm>
            <a:off x="0"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dirty="0"/>
          </a:p>
        </p:txBody>
      </p:sp>
      <p:sp>
        <p:nvSpPr>
          <p:cNvPr id="10245" name="Rectangle 5"/>
          <p:cNvSpPr>
            <a:spLocks noGrp="1" noChangeArrowheads="1"/>
          </p:cNvSpPr>
          <p:nvPr>
            <p:ph type="sldNum" sz="quarter" idx="3"/>
          </p:nvPr>
        </p:nvSpPr>
        <p:spPr bwMode="auto">
          <a:xfrm>
            <a:off x="3863931"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1A89CF7-34A1-4F4A-82F4-69DC8D066ADD}" type="slidenum">
              <a:rPr lang="en-US" altLang="ja-JP"/>
              <a:pPr/>
              <a:t>‹#›</a:t>
            </a:fld>
            <a:endParaRPr lang="en-US" altLang="ja-JP" dirty="0"/>
          </a:p>
        </p:txBody>
      </p:sp>
    </p:spTree>
    <p:extLst>
      <p:ext uri="{BB962C8B-B14F-4D97-AF65-F5344CB8AC3E}">
        <p14:creationId xmlns:p14="http://schemas.microsoft.com/office/powerpoint/2010/main" val="302219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dirty="0"/>
          </a:p>
        </p:txBody>
      </p:sp>
      <p:sp>
        <p:nvSpPr>
          <p:cNvPr id="9219" name="Rectangle 3"/>
          <p:cNvSpPr>
            <a:spLocks noGrp="1" noChangeArrowheads="1"/>
          </p:cNvSpPr>
          <p:nvPr>
            <p:ph type="dt" idx="1"/>
          </p:nvPr>
        </p:nvSpPr>
        <p:spPr bwMode="auto">
          <a:xfrm>
            <a:off x="3863931"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dirty="0"/>
          </a:p>
        </p:txBody>
      </p:sp>
      <p:sp>
        <p:nvSpPr>
          <p:cNvPr id="9220" name="Rectangle 4"/>
          <p:cNvSpPr>
            <a:spLocks noGrp="1" noRot="1" noChangeAspect="1" noChangeArrowheads="1" noTextEdit="1"/>
          </p:cNvSpPr>
          <p:nvPr>
            <p:ph type="sldImg" idx="2"/>
          </p:nvPr>
        </p:nvSpPr>
        <p:spPr bwMode="auto">
          <a:xfrm>
            <a:off x="711200" y="747713"/>
            <a:ext cx="5399088" cy="37385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2149" y="4735513"/>
            <a:ext cx="545719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2" name="Rectangle 6"/>
          <p:cNvSpPr>
            <a:spLocks noGrp="1" noChangeArrowheads="1"/>
          </p:cNvSpPr>
          <p:nvPr>
            <p:ph type="ftr" sz="quarter" idx="4"/>
          </p:nvPr>
        </p:nvSpPr>
        <p:spPr bwMode="auto">
          <a:xfrm>
            <a:off x="0"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dirty="0"/>
          </a:p>
        </p:txBody>
      </p:sp>
      <p:sp>
        <p:nvSpPr>
          <p:cNvPr id="9223" name="Rectangle 7"/>
          <p:cNvSpPr>
            <a:spLocks noGrp="1" noChangeArrowheads="1"/>
          </p:cNvSpPr>
          <p:nvPr>
            <p:ph type="sldNum" sz="quarter" idx="5"/>
          </p:nvPr>
        </p:nvSpPr>
        <p:spPr bwMode="auto">
          <a:xfrm>
            <a:off x="3863931"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C03934-2B65-4887-BED9-6DF7CD723B42}" type="slidenum">
              <a:rPr lang="en-US" altLang="ja-JP"/>
              <a:pPr/>
              <a:t>‹#›</a:t>
            </a:fld>
            <a:endParaRPr lang="en-US" altLang="ja-JP" dirty="0"/>
          </a:p>
        </p:txBody>
      </p:sp>
    </p:spTree>
    <p:extLst>
      <p:ext uri="{BB962C8B-B14F-4D97-AF65-F5344CB8AC3E}">
        <p14:creationId xmlns:p14="http://schemas.microsoft.com/office/powerpoint/2010/main" val="24020633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A4FDA-B9FF-4F7D-B1DA-89AA63B426E6}" type="slidenum">
              <a:rPr lang="en-US" altLang="ja-JP"/>
              <a:pPr/>
              <a:t>0</a:t>
            </a:fld>
            <a:endParaRPr lang="en-US" altLang="ja-JP" dirty="0"/>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7557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3C03934-2B65-4887-BED9-6DF7CD723B42}" type="slidenum">
              <a:rPr lang="en-US" altLang="ja-JP" smtClean="0"/>
              <a:pPr/>
              <a:t>1</a:t>
            </a:fld>
            <a:endParaRPr lang="en-US" altLang="ja-JP" dirty="0"/>
          </a:p>
        </p:txBody>
      </p:sp>
    </p:spTree>
    <p:extLst>
      <p:ext uri="{BB962C8B-B14F-4D97-AF65-F5344CB8AC3E}">
        <p14:creationId xmlns:p14="http://schemas.microsoft.com/office/powerpoint/2010/main" val="55142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3C03934-2B65-4887-BED9-6DF7CD723B42}" type="slidenum">
              <a:rPr lang="en-US" altLang="ja-JP" smtClean="0"/>
              <a:pPr/>
              <a:t>13</a:t>
            </a:fld>
            <a:endParaRPr lang="en-US" altLang="ja-JP" dirty="0"/>
          </a:p>
        </p:txBody>
      </p:sp>
    </p:spTree>
    <p:extLst>
      <p:ext uri="{BB962C8B-B14F-4D97-AF65-F5344CB8AC3E}">
        <p14:creationId xmlns:p14="http://schemas.microsoft.com/office/powerpoint/2010/main" val="319947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3C03934-2B65-4887-BED9-6DF7CD723B42}" type="slidenum">
              <a:rPr lang="en-US" altLang="ja-JP" smtClean="0"/>
              <a:pPr/>
              <a:t>15</a:t>
            </a:fld>
            <a:endParaRPr lang="en-US" altLang="ja-JP" dirty="0"/>
          </a:p>
        </p:txBody>
      </p:sp>
    </p:spTree>
    <p:extLst>
      <p:ext uri="{BB962C8B-B14F-4D97-AF65-F5344CB8AC3E}">
        <p14:creationId xmlns:p14="http://schemas.microsoft.com/office/powerpoint/2010/main" val="216335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42950" y="1268413"/>
            <a:ext cx="8420100" cy="1800225"/>
          </a:xfrm>
        </p:spPr>
        <p:txBody>
          <a:bodyPr/>
          <a:lstStyle>
            <a:lvl1pPr algn="ctr">
              <a:defRPr/>
            </a:lvl1pPr>
          </a:lstStyle>
          <a:p>
            <a:pPr lvl="0"/>
            <a:r>
              <a:rPr lang="en-US" altLang="ja-JP" noProof="0" smtClean="0"/>
              <a:t>Click to edit Master title style</a:t>
            </a:r>
            <a:endParaRPr lang="ja-JP" altLang="en-US" noProof="0" dirty="0" smtClean="0"/>
          </a:p>
        </p:txBody>
      </p:sp>
      <p:sp>
        <p:nvSpPr>
          <p:cNvPr id="4099" name="Rectangle 3"/>
          <p:cNvSpPr>
            <a:spLocks noGrp="1" noChangeArrowheads="1"/>
          </p:cNvSpPr>
          <p:nvPr>
            <p:ph type="subTitle" idx="1"/>
          </p:nvPr>
        </p:nvSpPr>
        <p:spPr>
          <a:xfrm>
            <a:off x="1485900" y="4076700"/>
            <a:ext cx="6934200" cy="1584325"/>
          </a:xfrm>
        </p:spPr>
        <p:txBody>
          <a:bodyPr/>
          <a:lstStyle>
            <a:lvl1pPr marL="0" indent="0" algn="ctr">
              <a:buFontTx/>
              <a:buNone/>
              <a:defRPr sz="2400"/>
            </a:lvl1pPr>
          </a:lstStyle>
          <a:p>
            <a:pPr lvl="0"/>
            <a:r>
              <a:rPr lang="en-US" altLang="ja-JP" noProof="0" smtClean="0"/>
              <a:t>Click to edit Master subtitle style</a:t>
            </a:r>
            <a:endParaRPr lang="ja-JP" altLang="en-US" noProof="0" smtClean="0"/>
          </a:p>
        </p:txBody>
      </p:sp>
      <p:sp>
        <p:nvSpPr>
          <p:cNvPr id="4105" name="Rectangle 9"/>
          <p:cNvSpPr>
            <a:spLocks noChangeArrowheads="1"/>
          </p:cNvSpPr>
          <p:nvPr/>
        </p:nvSpPr>
        <p:spPr bwMode="auto">
          <a:xfrm>
            <a:off x="273050" y="3321050"/>
            <a:ext cx="9359900" cy="107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113" name="Rectangle 17"/>
          <p:cNvSpPr>
            <a:spLocks noGrp="1" noChangeArrowheads="1"/>
          </p:cNvSpPr>
          <p:nvPr>
            <p:ph type="ftr" sz="quarter" idx="3"/>
          </p:nvPr>
        </p:nvSpPr>
        <p:spPr/>
        <p:txBody>
          <a:bodyPr/>
          <a:lstStyle>
            <a:lvl1pPr>
              <a:defRPr/>
            </a:lvl1pPr>
          </a:lstStyle>
          <a:p>
            <a:r>
              <a:rPr lang="ja-JP" altLang="en-US" smtClean="0"/>
              <a:t>研究室ゼミ</a:t>
            </a:r>
            <a:endParaRPr lang="en-US" altLang="ja-JP" dirty="0"/>
          </a:p>
        </p:txBody>
      </p:sp>
      <p:sp>
        <p:nvSpPr>
          <p:cNvPr id="4114" name="Rectangle 18"/>
          <p:cNvSpPr>
            <a:spLocks noGrp="1" noChangeArrowheads="1"/>
          </p:cNvSpPr>
          <p:nvPr>
            <p:ph type="dt" sz="quarter" idx="2"/>
          </p:nvPr>
        </p:nvSpPr>
        <p:spPr bwMode="auto">
          <a:xfrm>
            <a:off x="3802063" y="5805488"/>
            <a:ext cx="23114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2000">
                <a:latin typeface="+mn-ea"/>
              </a:defRPr>
            </a:lvl1pPr>
          </a:lstStyle>
          <a:p>
            <a:r>
              <a:rPr lang="en-US" altLang="ja-JP" dirty="0" smtClean="0"/>
              <a:t>2015</a:t>
            </a:r>
            <a:r>
              <a:rPr lang="ja-JP" altLang="en-US" smtClean="0"/>
              <a:t>年</a:t>
            </a:r>
            <a:r>
              <a:rPr lang="en-US" altLang="ja-JP" dirty="0" smtClean="0"/>
              <a:t>5</a:t>
            </a:r>
            <a:r>
              <a:rPr lang="ja-JP" altLang="en-US" smtClean="0"/>
              <a:t>月</a:t>
            </a:r>
            <a:r>
              <a:rPr lang="en-US" altLang="ja-JP" dirty="0" smtClean="0"/>
              <a:t>11</a:t>
            </a:r>
            <a:r>
              <a:rPr lang="ja-JP" altLang="en-US" smtClean="0"/>
              <a:t>日</a:t>
            </a:r>
            <a:endParaRPr lang="en-US" altLang="ja-JP" dirty="0"/>
          </a:p>
        </p:txBody>
      </p:sp>
      <p:sp>
        <p:nvSpPr>
          <p:cNvPr id="8" name="Text Box 13"/>
          <p:cNvSpPr txBox="1">
            <a:spLocks noChangeArrowheads="1"/>
          </p:cNvSpPr>
          <p:nvPr userDrawn="1"/>
        </p:nvSpPr>
        <p:spPr bwMode="auto">
          <a:xfrm>
            <a:off x="7068235" y="6534345"/>
            <a:ext cx="222091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00" dirty="0"/>
              <a:t>Kawamata Lab., Tohoku Univ.</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_キャプション">
    <p:spTree>
      <p:nvGrpSpPr>
        <p:cNvPr id="1" name=""/>
        <p:cNvGrpSpPr/>
        <p:nvPr/>
      </p:nvGrpSpPr>
      <p:grpSpPr>
        <a:xfrm>
          <a:off x="0" y="0"/>
          <a:ext cx="0" cy="0"/>
          <a:chOff x="0" y="0"/>
          <a:chExt cx="0" cy="0"/>
        </a:xfrm>
      </p:grpSpPr>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
        <p:nvSpPr>
          <p:cNvPr id="10" name="コンテンツ プレースホルダー 3"/>
          <p:cNvSpPr>
            <a:spLocks noGrp="1"/>
          </p:cNvSpPr>
          <p:nvPr>
            <p:ph sz="half" idx="2"/>
          </p:nvPr>
        </p:nvSpPr>
        <p:spPr>
          <a:xfrm>
            <a:off x="495300" y="4869160"/>
            <a:ext cx="89154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11" name="コンテンツ プレースホルダー 2"/>
          <p:cNvSpPr>
            <a:spLocks noGrp="1"/>
          </p:cNvSpPr>
          <p:nvPr>
            <p:ph sz="quarter" idx="1"/>
          </p:nvPr>
        </p:nvSpPr>
        <p:spPr>
          <a:xfrm>
            <a:off x="4953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3"/>
          <p:cNvSpPr>
            <a:spLocks noGrp="1"/>
          </p:cNvSpPr>
          <p:nvPr>
            <p:ph sz="quarter" idx="12"/>
          </p:nvPr>
        </p:nvSpPr>
        <p:spPr>
          <a:xfrm>
            <a:off x="50292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870534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コンテンツ プレースホルダー 3"/>
          <p:cNvSpPr>
            <a:spLocks noGrp="1"/>
          </p:cNvSpPr>
          <p:nvPr>
            <p:ph sz="quarter" idx="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6"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9"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10"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11"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Tree>
    <p:extLst>
      <p:ext uri="{BB962C8B-B14F-4D97-AF65-F5344CB8AC3E}">
        <p14:creationId xmlns:p14="http://schemas.microsoft.com/office/powerpoint/2010/main" val="4396883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4953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コンテンツ プレースホルダー 3"/>
          <p:cNvSpPr>
            <a:spLocks noGrp="1"/>
          </p:cNvSpPr>
          <p:nvPr>
            <p:ph sz="quarter" idx="2"/>
          </p:nvPr>
        </p:nvSpPr>
        <p:spPr>
          <a:xfrm>
            <a:off x="50292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コンテンツ プレースホルダー 4"/>
          <p:cNvSpPr>
            <a:spLocks noGrp="1"/>
          </p:cNvSpPr>
          <p:nvPr>
            <p:ph sz="quarter" idx="3"/>
          </p:nvPr>
        </p:nvSpPr>
        <p:spPr>
          <a:xfrm>
            <a:off x="495300" y="4869160"/>
            <a:ext cx="43815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6" name="コンテンツ プレースホルダー 5"/>
          <p:cNvSpPr>
            <a:spLocks noGrp="1"/>
          </p:cNvSpPr>
          <p:nvPr>
            <p:ph sz="quarter" idx="4"/>
          </p:nvPr>
        </p:nvSpPr>
        <p:spPr>
          <a:xfrm>
            <a:off x="5029200" y="4869160"/>
            <a:ext cx="43815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9"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10"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11"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dirty="0" smtClean="0"/>
              <a:t>研究室ゼミ</a:t>
            </a:r>
            <a:endParaRPr lang="en-US" altLang="ja-JP" dirty="0"/>
          </a:p>
        </p:txBody>
      </p:sp>
    </p:spTree>
    <p:extLst>
      <p:ext uri="{BB962C8B-B14F-4D97-AF65-F5344CB8AC3E}">
        <p14:creationId xmlns:p14="http://schemas.microsoft.com/office/powerpoint/2010/main" val="105346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フッター プレースホルダー 2"/>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4" name="スライド番号プレースホルダー 3"/>
          <p:cNvSpPr>
            <a:spLocks noGrp="1"/>
          </p:cNvSpPr>
          <p:nvPr>
            <p:ph type="sldNum" sz="quarter" idx="11"/>
          </p:nvPr>
        </p:nvSpPr>
        <p:spPr/>
        <p:txBody>
          <a:bodyPr/>
          <a:lstStyle>
            <a:lvl1pPr>
              <a:defRPr/>
            </a:lvl1pPr>
          </a:lstStyle>
          <a:p>
            <a:fld id="{C910A64F-5FA4-4BB5-8FE5-6E90393AA66F}" type="slidenum">
              <a:rPr lang="en-US" altLang="ja-JP"/>
              <a:pPr/>
              <a:t>‹#›</a:t>
            </a:fld>
            <a:endParaRPr lang="en-US" altLang="ja-JP" dirty="0"/>
          </a:p>
        </p:txBody>
      </p:sp>
    </p:spTree>
    <p:extLst>
      <p:ext uri="{BB962C8B-B14F-4D97-AF65-F5344CB8AC3E}">
        <p14:creationId xmlns:p14="http://schemas.microsoft.com/office/powerpoint/2010/main" val="2389030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3" name="スライド番号プレースホルダー 2"/>
          <p:cNvSpPr>
            <a:spLocks noGrp="1"/>
          </p:cNvSpPr>
          <p:nvPr>
            <p:ph type="sldNum" sz="quarter" idx="11"/>
          </p:nvPr>
        </p:nvSpPr>
        <p:spPr/>
        <p:txBody>
          <a:bodyPr/>
          <a:lstStyle>
            <a:lvl1pPr>
              <a:defRPr/>
            </a:lvl1pPr>
          </a:lstStyle>
          <a:p>
            <a:fld id="{70A18FDB-BD42-44B1-947D-CBD7F559EA54}" type="slidenum">
              <a:rPr lang="en-US" altLang="ja-JP"/>
              <a:pPr/>
              <a:t>‹#›</a:t>
            </a:fld>
            <a:endParaRPr lang="en-US" altLang="ja-JP" dirty="0"/>
          </a:p>
        </p:txBody>
      </p:sp>
    </p:spTree>
    <p:extLst>
      <p:ext uri="{BB962C8B-B14F-4D97-AF65-F5344CB8AC3E}">
        <p14:creationId xmlns:p14="http://schemas.microsoft.com/office/powerpoint/2010/main" val="37521583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フッター プレースホルダー 3"/>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5" name="スライド番号プレースホルダー 4"/>
          <p:cNvSpPr>
            <a:spLocks noGrp="1"/>
          </p:cNvSpPr>
          <p:nvPr>
            <p:ph type="sldNum" sz="quarter" idx="11"/>
          </p:nvPr>
        </p:nvSpPr>
        <p:spPr/>
        <p:txBody>
          <a:bodyPr/>
          <a:lstStyle>
            <a:lvl1pPr>
              <a:defRPr/>
            </a:lvl1pPr>
          </a:lstStyle>
          <a:p>
            <a:fld id="{87D0AC98-BE4D-4AA9-9598-A155CF901337}" type="slidenum">
              <a:rPr lang="en-US" altLang="ja-JP"/>
              <a:pPr/>
              <a:t>‹#›</a:t>
            </a:fld>
            <a:endParaRPr lang="en-US" altLang="ja-JP" dirty="0"/>
          </a:p>
        </p:txBody>
      </p:sp>
    </p:spTree>
    <p:extLst>
      <p:ext uri="{BB962C8B-B14F-4D97-AF65-F5344CB8AC3E}">
        <p14:creationId xmlns:p14="http://schemas.microsoft.com/office/powerpoint/2010/main" val="2236843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タイトルと1x2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sz="half" idx="1"/>
          </p:nvPr>
        </p:nvSpPr>
        <p:spPr>
          <a:xfrm>
            <a:off x="4953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コンテンツ プレースホルダー 3"/>
          <p:cNvSpPr>
            <a:spLocks noGrp="1"/>
          </p:cNvSpPr>
          <p:nvPr>
            <p:ph sz="half" idx="2"/>
          </p:nvPr>
        </p:nvSpPr>
        <p:spPr>
          <a:xfrm>
            <a:off x="50292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dirty="0"/>
          </a:p>
        </p:txBody>
      </p:sp>
    </p:spTree>
    <p:extLst>
      <p:ext uri="{BB962C8B-B14F-4D97-AF65-F5344CB8AC3E}">
        <p14:creationId xmlns:p14="http://schemas.microsoft.com/office/powerpoint/2010/main" val="884829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1x(2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sz="half" idx="1"/>
          </p:nvPr>
        </p:nvSpPr>
        <p:spPr>
          <a:xfrm>
            <a:off x="4953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dirty="0"/>
          </a:p>
        </p:txBody>
      </p:sp>
      <p:sp>
        <p:nvSpPr>
          <p:cNvPr id="7" name="コンテンツ プレースホルダー 3"/>
          <p:cNvSpPr>
            <a:spLocks noGrp="1"/>
          </p:cNvSpPr>
          <p:nvPr>
            <p:ph sz="quarter" idx="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8"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1277777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2x1)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4" name="コンテンツ プレースホルダー 3"/>
          <p:cNvSpPr>
            <a:spLocks noGrp="1"/>
          </p:cNvSpPr>
          <p:nvPr>
            <p:ph sz="half" idx="2"/>
          </p:nvPr>
        </p:nvSpPr>
        <p:spPr>
          <a:xfrm>
            <a:off x="50292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dirty="0"/>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dirty="0"/>
          </a:p>
        </p:txBody>
      </p:sp>
      <p:sp>
        <p:nvSpPr>
          <p:cNvPr id="7"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8"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697512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
        <p:nvSpPr>
          <p:cNvPr id="10" name="コンテンツ プレースホルダー 3"/>
          <p:cNvSpPr>
            <a:spLocks noGrp="1"/>
          </p:cNvSpPr>
          <p:nvPr>
            <p:ph sz="half" idx="2"/>
          </p:nvPr>
        </p:nvSpPr>
        <p:spPr>
          <a:xfrm>
            <a:off x="495300" y="3684588"/>
            <a:ext cx="89154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287565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
        <p:nvSpPr>
          <p:cNvPr id="10" name="コンテンツ プレースホルダー 3"/>
          <p:cNvSpPr>
            <a:spLocks noGrp="1"/>
          </p:cNvSpPr>
          <p:nvPr>
            <p:ph sz="half" idx="2"/>
          </p:nvPr>
        </p:nvSpPr>
        <p:spPr>
          <a:xfrm>
            <a:off x="495300" y="4869160"/>
            <a:ext cx="89154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27042982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2x(1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
        <p:nvSpPr>
          <p:cNvPr id="11"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738970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dirty="0"/>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dirty="0"/>
          </a:p>
        </p:txBody>
      </p:sp>
      <p:sp>
        <p:nvSpPr>
          <p:cNvPr id="10" name="コンテンツ プレースホルダー 3"/>
          <p:cNvSpPr>
            <a:spLocks noGrp="1"/>
          </p:cNvSpPr>
          <p:nvPr>
            <p:ph sz="half" idx="2"/>
          </p:nvPr>
        </p:nvSpPr>
        <p:spPr>
          <a:xfrm>
            <a:off x="495300" y="3684588"/>
            <a:ext cx="89154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1"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3"/>
          <p:cNvSpPr>
            <a:spLocks noGrp="1"/>
          </p:cNvSpPr>
          <p:nvPr>
            <p:ph sz="quarter" idx="1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8968054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273050" y="173038"/>
            <a:ext cx="927046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smtClean="0"/>
              <a:t>マスタ タイトルの書式設定</a:t>
            </a:r>
          </a:p>
        </p:txBody>
      </p:sp>
      <p:sp>
        <p:nvSpPr>
          <p:cNvPr id="3075" name="Rectangle 3"/>
          <p:cNvSpPr>
            <a:spLocks noGrp="1" noChangeArrowheads="1"/>
          </p:cNvSpPr>
          <p:nvPr>
            <p:ph type="body" idx="1"/>
          </p:nvPr>
        </p:nvSpPr>
        <p:spPr bwMode="gray">
          <a:xfrm>
            <a:off x="495300" y="908050"/>
            <a:ext cx="89154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7" name="Rectangle 5"/>
          <p:cNvSpPr>
            <a:spLocks noGrp="1" noChangeArrowheads="1"/>
          </p:cNvSpPr>
          <p:nvPr>
            <p:ph type="ftr" sz="quarter" idx="3"/>
          </p:nvPr>
        </p:nvSpPr>
        <p:spPr bwMode="gray">
          <a:xfrm>
            <a:off x="303213" y="6534000"/>
            <a:ext cx="676502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defRPr sz="1200"/>
            </a:lvl1pPr>
          </a:lstStyle>
          <a:p>
            <a:r>
              <a:rPr lang="ja-JP" altLang="en-US" smtClean="0"/>
              <a:t>研究室ゼミ</a:t>
            </a:r>
            <a:endParaRPr lang="en-US" altLang="ja-JP" dirty="0"/>
          </a:p>
        </p:txBody>
      </p:sp>
      <p:sp>
        <p:nvSpPr>
          <p:cNvPr id="3078" name="Rectangle 6"/>
          <p:cNvSpPr>
            <a:spLocks noGrp="1" noChangeArrowheads="1"/>
          </p:cNvSpPr>
          <p:nvPr>
            <p:ph type="sldNum" sz="quarter" idx="4"/>
          </p:nvPr>
        </p:nvSpPr>
        <p:spPr bwMode="gray">
          <a:xfrm>
            <a:off x="9183470" y="6534345"/>
            <a:ext cx="4494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a:defRPr sz="1200"/>
            </a:lvl1pPr>
          </a:lstStyle>
          <a:p>
            <a:fld id="{643FAE94-BD15-4DE8-8E45-48100741B5A1}" type="slidenum">
              <a:rPr lang="en-US" altLang="ja-JP" smtClean="0"/>
              <a:pPr/>
              <a:t>‹#›</a:t>
            </a:fld>
            <a:endParaRPr lang="en-US" altLang="ja-JP" dirty="0"/>
          </a:p>
        </p:txBody>
      </p:sp>
      <p:sp>
        <p:nvSpPr>
          <p:cNvPr id="3083" name="Rectangle 11"/>
          <p:cNvSpPr>
            <a:spLocks noChangeArrowheads="1"/>
          </p:cNvSpPr>
          <p:nvPr/>
        </p:nvSpPr>
        <p:spPr bwMode="auto">
          <a:xfrm>
            <a:off x="273050" y="692150"/>
            <a:ext cx="9359900" cy="714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273620" y="6462908"/>
            <a:ext cx="9359900" cy="714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5" name="Text Box 13"/>
          <p:cNvSpPr txBox="1">
            <a:spLocks noChangeArrowheads="1"/>
          </p:cNvSpPr>
          <p:nvPr/>
        </p:nvSpPr>
        <p:spPr bwMode="auto">
          <a:xfrm>
            <a:off x="7068235" y="6534345"/>
            <a:ext cx="222091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00" dirty="0"/>
              <a:t>Kawamata Lab., Tohoku Univ.</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63" r:id="rId4"/>
    <p:sldLayoutId id="2147483664" r:id="rId5"/>
    <p:sldLayoutId id="2147483662" r:id="rId6"/>
    <p:sldLayoutId id="2147483669" r:id="rId7"/>
    <p:sldLayoutId id="2147483665" r:id="rId8"/>
    <p:sldLayoutId id="2147483666" r:id="rId9"/>
    <p:sldLayoutId id="2147483668" r:id="rId10"/>
    <p:sldLayoutId id="2147483661" r:id="rId11"/>
    <p:sldLayoutId id="2147483667" r:id="rId12"/>
    <p:sldLayoutId id="2147483655" r:id="rId13"/>
    <p:sldLayoutId id="2147483656" r:id="rId14"/>
  </p:sldLayoutIdLst>
  <p:timing>
    <p:tnLst>
      <p:par>
        <p:cTn id="1" dur="indefinite" restart="never" nodeType="tmRoot"/>
      </p:par>
    </p:tnLst>
  </p:timing>
  <p:hf hdr="0"/>
  <p:txStyles>
    <p:title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Blip>
          <a:blip r:embed="rId16"/>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6"/>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16"/>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16"/>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16"/>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16"/>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16"/>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16"/>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16"/>
        </a:buBlip>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ftr" sz="quarter" idx="3"/>
          </p:nvPr>
        </p:nvSpPr>
        <p:spPr/>
        <p:txBody>
          <a:bodyPr/>
          <a:lstStyle/>
          <a:p>
            <a:r>
              <a:rPr lang="ja-JP" altLang="en-US" smtClean="0"/>
              <a:t>研究室ゼミ</a:t>
            </a:r>
            <a:endParaRPr lang="en-US" altLang="ja-JP" dirty="0"/>
          </a:p>
        </p:txBody>
      </p:sp>
      <p:sp>
        <p:nvSpPr>
          <p:cNvPr id="5" name="Rectangle 18"/>
          <p:cNvSpPr>
            <a:spLocks noGrp="1" noChangeArrowheads="1"/>
          </p:cNvSpPr>
          <p:nvPr>
            <p:ph type="dt" sz="quarter" idx="2"/>
          </p:nvPr>
        </p:nvSpPr>
        <p:spPr/>
        <p:txBody>
          <a:bodyPr/>
          <a:lstStyle/>
          <a:p>
            <a:r>
              <a:rPr lang="en-US" altLang="ja-JP" dirty="0" smtClean="0"/>
              <a:t>2016</a:t>
            </a:r>
            <a:r>
              <a:rPr lang="ja-JP" altLang="en-US" dirty="0" smtClean="0"/>
              <a:t>年</a:t>
            </a:r>
            <a:r>
              <a:rPr lang="en-US" altLang="ja-JP" dirty="0" smtClean="0"/>
              <a:t>02</a:t>
            </a:r>
            <a:r>
              <a:rPr lang="ja-JP" altLang="en-US" dirty="0" smtClean="0"/>
              <a:t>月</a:t>
            </a:r>
            <a:r>
              <a:rPr lang="en-US" altLang="ja-JP" dirty="0" smtClean="0"/>
              <a:t>26</a:t>
            </a:r>
            <a:r>
              <a:rPr lang="ja-JP" altLang="en-US" dirty="0" smtClean="0"/>
              <a:t>日</a:t>
            </a:r>
            <a:endParaRPr lang="en-US" altLang="ja-JP" dirty="0"/>
          </a:p>
        </p:txBody>
      </p:sp>
      <p:sp>
        <p:nvSpPr>
          <p:cNvPr id="6146" name="Rectangle 2"/>
          <p:cNvSpPr>
            <a:spLocks noGrp="1" noChangeArrowheads="1"/>
          </p:cNvSpPr>
          <p:nvPr>
            <p:ph type="ctrTitle"/>
          </p:nvPr>
        </p:nvSpPr>
        <p:spPr>
          <a:xfrm>
            <a:off x="742950" y="1410146"/>
            <a:ext cx="8420100" cy="1384995"/>
          </a:xfrm>
        </p:spPr>
        <p:txBody>
          <a:bodyPr/>
          <a:lstStyle/>
          <a:p>
            <a:r>
              <a:rPr lang="fi-FI" altLang="ja-JP">
                <a:solidFill>
                  <a:srgbClr val="000000"/>
                </a:solidFill>
                <a:highlight>
                  <a:scrgbClr r="0" g="0" b="0">
                    <a:alpha val="0"/>
                  </a:scrgbClr>
                </a:highlight>
                <a:ea typeface="ＭＳ Ｐゴシック" pitchFamily="50"/>
              </a:rPr>
              <a:t>Preprocessing </a:t>
            </a:r>
            <a:r>
              <a:rPr lang="fi-FI" altLang="ja-JP" smtClean="0">
                <a:solidFill>
                  <a:srgbClr val="000000"/>
                </a:solidFill>
                <a:highlight>
                  <a:scrgbClr r="0" g="0" b="0">
                    <a:alpha val="0"/>
                  </a:scrgbClr>
                </a:highlight>
                <a:ea typeface="ＭＳ Ｐゴシック" pitchFamily="50"/>
              </a:rPr>
              <a:t>and </a:t>
            </a:r>
            <a:r>
              <a:rPr lang="fi-FI" altLang="ja-JP" dirty="0" smtClean="0">
                <a:solidFill>
                  <a:srgbClr val="000000"/>
                </a:solidFill>
                <a:highlight>
                  <a:scrgbClr r="0" g="0" b="0">
                    <a:alpha val="0"/>
                  </a:scrgbClr>
                </a:highlight>
                <a:ea typeface="ＭＳ Ｐゴシック" pitchFamily="50"/>
              </a:rPr>
              <a:t>Layout Analysis for </a:t>
            </a:r>
            <a:r>
              <a:rPr lang="fi-FI" altLang="ja-JP" dirty="0">
                <a:solidFill>
                  <a:srgbClr val="000000"/>
                </a:solidFill>
                <a:highlight>
                  <a:scrgbClr r="0" g="0" b="0">
                    <a:alpha val="0"/>
                  </a:scrgbClr>
                </a:highlight>
                <a:ea typeface="ＭＳ Ｐゴシック" pitchFamily="50"/>
              </a:rPr>
              <a:t/>
            </a:r>
            <a:br>
              <a:rPr lang="fi-FI" altLang="ja-JP" dirty="0">
                <a:solidFill>
                  <a:srgbClr val="000000"/>
                </a:solidFill>
                <a:highlight>
                  <a:scrgbClr r="0" g="0" b="0">
                    <a:alpha val="0"/>
                  </a:scrgbClr>
                </a:highlight>
                <a:ea typeface="ＭＳ Ｐゴシック" pitchFamily="50"/>
              </a:rPr>
            </a:br>
            <a:r>
              <a:rPr lang="fi-FI" altLang="ja-JP" dirty="0" smtClean="0">
                <a:solidFill>
                  <a:srgbClr val="000000"/>
                </a:solidFill>
                <a:highlight>
                  <a:scrgbClr r="0" g="0" b="0">
                    <a:alpha val="0"/>
                  </a:scrgbClr>
                </a:highlight>
                <a:ea typeface="ＭＳ Ｐゴシック" pitchFamily="50"/>
              </a:rPr>
              <a:t>Offline Handwriting </a:t>
            </a:r>
            <a:r>
              <a:rPr lang="fi-FI" altLang="ja-JP" dirty="0">
                <a:solidFill>
                  <a:srgbClr val="000000"/>
                </a:solidFill>
                <a:highlight>
                  <a:scrgbClr r="0" g="0" b="0">
                    <a:alpha val="0"/>
                  </a:scrgbClr>
                </a:highlight>
                <a:ea typeface="ＭＳ Ｐゴシック" pitchFamily="50"/>
              </a:rPr>
              <a:t>Recognition</a:t>
            </a:r>
            <a:r>
              <a:rPr lang="en-US" altLang="ja-JP" dirty="0" smtClean="0"/>
              <a:t/>
            </a:r>
            <a:br>
              <a:rPr lang="en-US" altLang="ja-JP" dirty="0" smtClean="0"/>
            </a:br>
            <a:endParaRPr lang="ja-JP" altLang="en-US" dirty="0"/>
          </a:p>
        </p:txBody>
      </p:sp>
      <p:sp>
        <p:nvSpPr>
          <p:cNvPr id="6147" name="Rectangle 3"/>
          <p:cNvSpPr>
            <a:spLocks noGrp="1" noChangeArrowheads="1"/>
          </p:cNvSpPr>
          <p:nvPr>
            <p:ph type="subTitle" idx="1"/>
          </p:nvPr>
        </p:nvSpPr>
        <p:spPr/>
        <p:txBody>
          <a:bodyPr/>
          <a:lstStyle/>
          <a:p>
            <a:r>
              <a:rPr lang="ja-JP" altLang="en-US" dirty="0" smtClean="0"/>
              <a:t>東北大学大学院工学研究科</a:t>
            </a:r>
            <a:endParaRPr lang="en-US" altLang="ja-JP" dirty="0" smtClean="0"/>
          </a:p>
          <a:p>
            <a:r>
              <a:rPr lang="ja-JP" altLang="en-US" dirty="0"/>
              <a:t>電子工学</a:t>
            </a:r>
            <a:r>
              <a:rPr lang="ja-JP" altLang="en-US" dirty="0" smtClean="0"/>
              <a:t>専攻川又研究室</a:t>
            </a:r>
            <a:endParaRPr lang="en-US" altLang="ja-JP" dirty="0" smtClean="0"/>
          </a:p>
          <a:p>
            <a:r>
              <a:rPr lang="fi-FI" altLang="ja-JP" dirty="0" smtClean="0"/>
              <a:t>Perttu Pitkänen</a:t>
            </a:r>
            <a:endParaRPr lang="ja-JP" altLang="en-US" dirty="0"/>
          </a:p>
        </p:txBody>
      </p:sp>
    </p:spTree>
    <p:extLst>
      <p:ext uri="{BB962C8B-B14F-4D97-AF65-F5344CB8AC3E}">
        <p14:creationId xmlns:p14="http://schemas.microsoft.com/office/powerpoint/2010/main" val="3358806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Layout Analysis 2</a:t>
            </a:r>
            <a:endParaRPr lang="fi-FI" dirty="0"/>
          </a:p>
        </p:txBody>
      </p:sp>
      <p:sp>
        <p:nvSpPr>
          <p:cNvPr id="3" name="Content Placeholder 2"/>
          <p:cNvSpPr>
            <a:spLocks noGrp="1"/>
          </p:cNvSpPr>
          <p:nvPr>
            <p:ph idx="1"/>
          </p:nvPr>
        </p:nvSpPr>
        <p:spPr/>
        <p:txBody>
          <a:bodyPr/>
          <a:lstStyle/>
          <a:p>
            <a:r>
              <a:rPr lang="fi-FI" dirty="0" smtClean="0"/>
              <a:t>To find rows of text the run length smearing algorithm is used.</a:t>
            </a:r>
          </a:p>
          <a:p>
            <a:r>
              <a:rPr lang="fi-FI" dirty="0" smtClean="0"/>
              <a:t>The RLSA finds rows of black pixels and changes them to white if their lengths are under given threshold.</a:t>
            </a:r>
          </a:p>
          <a:p>
            <a:r>
              <a:rPr lang="fi-FI" dirty="0" smtClean="0"/>
              <a:t>The bounding box is aquired for each object generated by RLSA. These bounding boxes represent the rows.</a:t>
            </a:r>
            <a:endParaRPr lang="fi-FI" dirty="0"/>
          </a:p>
          <a:p>
            <a:r>
              <a:rPr lang="fi-FI" dirty="0" smtClean="0"/>
              <a:t>The same method is used to find individual words within rows. For words the RLSA is executed also vertically. Smaller threshold values are used.</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9</a:t>
            </a:fld>
            <a:endParaRPr lang="en-US" altLang="ja-JP" dirty="0"/>
          </a:p>
        </p:txBody>
      </p:sp>
    </p:spTree>
    <p:extLst>
      <p:ext uri="{BB962C8B-B14F-4D97-AF65-F5344CB8AC3E}">
        <p14:creationId xmlns:p14="http://schemas.microsoft.com/office/powerpoint/2010/main" val="1953080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RLSA for rows </a:t>
            </a:r>
            <a:endParaRPr lang="fi-FI"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9676" t="5494" r="9676" b="12767"/>
          <a:stretch/>
        </p:blipFill>
        <p:spPr>
          <a:xfrm>
            <a:off x="5162301" y="1071517"/>
            <a:ext cx="3456384" cy="2016224"/>
          </a:xfrm>
        </p:spPr>
      </p:pic>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10</a:t>
            </a:fld>
            <a:endParaRPr lang="en-US" altLang="ja-JP"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9676" t="4751" r="9676" b="13510"/>
          <a:stretch/>
        </p:blipFill>
        <p:spPr>
          <a:xfrm>
            <a:off x="1130577" y="1071517"/>
            <a:ext cx="3456384" cy="2016224"/>
          </a:xfrm>
          <a:prstGeom prst="rect">
            <a:avLst/>
          </a:prstGeom>
        </p:spPr>
      </p:pic>
      <p:sp>
        <p:nvSpPr>
          <p:cNvPr id="11" name="Rectangle 10"/>
          <p:cNvSpPr/>
          <p:nvPr/>
        </p:nvSpPr>
        <p:spPr>
          <a:xfrm>
            <a:off x="3792896" y="5915701"/>
            <a:ext cx="432048" cy="43204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2" name="TextBox 11"/>
          <p:cNvSpPr txBox="1"/>
          <p:nvPr/>
        </p:nvSpPr>
        <p:spPr>
          <a:xfrm>
            <a:off x="4368960" y="5873819"/>
            <a:ext cx="1648208" cy="461665"/>
          </a:xfrm>
          <a:prstGeom prst="rect">
            <a:avLst/>
          </a:prstGeom>
          <a:noFill/>
        </p:spPr>
        <p:txBody>
          <a:bodyPr wrap="none" rtlCol="0">
            <a:spAutoFit/>
          </a:bodyPr>
          <a:lstStyle/>
          <a:p>
            <a:r>
              <a:rPr kumimoji="1" lang="fi-FI" sz="2400" dirty="0" smtClean="0">
                <a:latin typeface="Arial" panose="020B0604020202020204" pitchFamily="34" charset="0"/>
                <a:cs typeface="Arial" panose="020B0604020202020204" pitchFamily="34" charset="0"/>
              </a:rPr>
              <a:t>= Row box</a:t>
            </a:r>
            <a:endParaRPr kumimoji="1" lang="fi-FI" sz="2400" dirty="0">
              <a:latin typeface="Arial" panose="020B0604020202020204" pitchFamily="34" charset="0"/>
              <a:cs typeface="Arial" panose="020B0604020202020204" pitchFamily="34" charset="0"/>
            </a:endParaRPr>
          </a:p>
        </p:txBody>
      </p:sp>
      <p:cxnSp>
        <p:nvCxnSpPr>
          <p:cNvPr id="13" name="AutoShape 70"/>
          <p:cNvCxnSpPr>
            <a:cxnSpLocks noChangeShapeType="1"/>
            <a:stCxn id="7" idx="3"/>
            <a:endCxn id="6" idx="1"/>
          </p:cNvCxnSpPr>
          <p:nvPr/>
        </p:nvCxnSpPr>
        <p:spPr bwMode="auto">
          <a:xfrm>
            <a:off x="4586961" y="2079629"/>
            <a:ext cx="575340" cy="0"/>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70"/>
          <p:cNvCxnSpPr>
            <a:cxnSpLocks noChangeShapeType="1"/>
          </p:cNvCxnSpPr>
          <p:nvPr/>
        </p:nvCxnSpPr>
        <p:spPr bwMode="auto">
          <a:xfrm flipV="1">
            <a:off x="4608060" y="4504715"/>
            <a:ext cx="585004" cy="1"/>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70"/>
          <p:cNvCxnSpPr>
            <a:cxnSpLocks noChangeShapeType="1"/>
            <a:stCxn id="6" idx="3"/>
          </p:cNvCxnSpPr>
          <p:nvPr/>
        </p:nvCxnSpPr>
        <p:spPr bwMode="auto">
          <a:xfrm flipH="1">
            <a:off x="1136576" y="2079629"/>
            <a:ext cx="7482109" cy="2425087"/>
          </a:xfrm>
          <a:prstGeom prst="bentConnector5">
            <a:avLst>
              <a:gd name="adj1" fmla="val -3055"/>
              <a:gd name="adj2" fmla="val 49909"/>
              <a:gd name="adj3" fmla="val 103055"/>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8836" t="4751" r="8836" b="12050"/>
          <a:stretch/>
        </p:blipFill>
        <p:spPr>
          <a:xfrm>
            <a:off x="1112569" y="3467108"/>
            <a:ext cx="3471484" cy="2019128"/>
          </a:xfrm>
          <a:prstGeom prst="rect">
            <a:avLst/>
          </a:prstGeom>
        </p:spPr>
      </p:pic>
      <p:pic>
        <p:nvPicPr>
          <p:cNvPr id="36" name="Picture 35"/>
          <p:cNvPicPr>
            <a:picLocks noChangeAspect="1"/>
          </p:cNvPicPr>
          <p:nvPr/>
        </p:nvPicPr>
        <p:blipFill rotWithShape="1">
          <a:blip r:embed="rId5">
            <a:extLst>
              <a:ext uri="{28A0092B-C50C-407E-A947-70E740481C1C}">
                <a14:useLocalDpi xmlns:a14="http://schemas.microsoft.com/office/drawing/2010/main" val="0"/>
              </a:ext>
            </a:extLst>
          </a:blip>
          <a:srcRect l="8836" t="4751" r="8836" b="12050"/>
          <a:stretch/>
        </p:blipFill>
        <p:spPr>
          <a:xfrm>
            <a:off x="5249987" y="3447913"/>
            <a:ext cx="3469305" cy="2017861"/>
          </a:xfrm>
          <a:prstGeom prst="rect">
            <a:avLst/>
          </a:prstGeom>
        </p:spPr>
      </p:pic>
    </p:spTree>
    <p:extLst>
      <p:ext uri="{BB962C8B-B14F-4D97-AF65-F5344CB8AC3E}">
        <p14:creationId xmlns:p14="http://schemas.microsoft.com/office/powerpoint/2010/main" val="3636202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RLSA for words</a:t>
            </a:r>
            <a:endParaRPr lang="fi-FI"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7456" t="14903" r="7172" b="41515"/>
          <a:stretch/>
        </p:blipFill>
        <p:spPr>
          <a:xfrm>
            <a:off x="1208584" y="1979820"/>
            <a:ext cx="7737437" cy="504055"/>
          </a:xfrm>
          <a:ln>
            <a:solidFill>
              <a:schemeClr val="tx1"/>
            </a:solidFill>
          </a:ln>
        </p:spPr>
      </p:pic>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11</a:t>
            </a:fld>
            <a:endParaRPr lang="en-US" altLang="ja-JP" dirty="0"/>
          </a:p>
        </p:txBody>
      </p:sp>
      <p:sp>
        <p:nvSpPr>
          <p:cNvPr id="8" name="Content Placeholder 2"/>
          <p:cNvSpPr txBox="1">
            <a:spLocks/>
          </p:cNvSpPr>
          <p:nvPr/>
        </p:nvSpPr>
        <p:spPr bwMode="gray">
          <a:xfrm>
            <a:off x="635893" y="5042822"/>
            <a:ext cx="8915400" cy="106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3"/>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3"/>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3"/>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3"/>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3"/>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3"/>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3"/>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3"/>
              </a:buBlip>
              <a:defRPr kumimoji="1" sz="1600">
                <a:solidFill>
                  <a:schemeClr val="tx1"/>
                </a:solidFill>
                <a:latin typeface="+mn-lt"/>
                <a:ea typeface="+mn-ea"/>
              </a:defRPr>
            </a:lvl9pPr>
          </a:lstStyle>
          <a:p>
            <a:pPr marL="0" indent="0">
              <a:buNone/>
            </a:pPr>
            <a:r>
              <a:rPr lang="fi-FI" sz="2400" kern="0" dirty="0" smtClean="0"/>
              <a:t>Same procedure but this time the algorithm is also run vertically to get dots or other broken characters into word.</a:t>
            </a:r>
            <a:endParaRPr lang="fi-FI" sz="2400" kern="0" dirty="0"/>
          </a:p>
        </p:txBody>
      </p:sp>
      <p:sp>
        <p:nvSpPr>
          <p:cNvPr id="12" name="Rectangle 11"/>
          <p:cNvSpPr/>
          <p:nvPr/>
        </p:nvSpPr>
        <p:spPr>
          <a:xfrm>
            <a:off x="3652571" y="4156483"/>
            <a:ext cx="432048" cy="432048"/>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3" name="Content Placeholder 2"/>
          <p:cNvSpPr txBox="1">
            <a:spLocks/>
          </p:cNvSpPr>
          <p:nvPr/>
        </p:nvSpPr>
        <p:spPr bwMode="gray">
          <a:xfrm>
            <a:off x="4247190" y="4151259"/>
            <a:ext cx="1785930" cy="43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3"/>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3"/>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3"/>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3"/>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3"/>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3"/>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3"/>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3"/>
              </a:buBlip>
              <a:defRPr kumimoji="1" sz="1600">
                <a:solidFill>
                  <a:schemeClr val="tx1"/>
                </a:solidFill>
                <a:latin typeface="+mn-lt"/>
                <a:ea typeface="+mn-ea"/>
              </a:defRPr>
            </a:lvl9pPr>
          </a:lstStyle>
          <a:p>
            <a:pPr marL="0" indent="0">
              <a:buNone/>
            </a:pPr>
            <a:r>
              <a:rPr lang="fi-FI" sz="2400" kern="0" dirty="0" smtClean="0"/>
              <a:t>= Word box</a:t>
            </a:r>
            <a:endParaRPr lang="fi-FI" sz="2400" kern="0" dirty="0"/>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7433" t="15004" r="7399" b="41319"/>
          <a:stretch/>
        </p:blipFill>
        <p:spPr>
          <a:xfrm>
            <a:off x="1208584" y="1157607"/>
            <a:ext cx="7737437" cy="576064"/>
          </a:xfrm>
          <a:prstGeom prst="rect">
            <a:avLst/>
          </a:prstGeom>
          <a:ln>
            <a:solidFill>
              <a:schemeClr val="tx1"/>
            </a:solidFill>
          </a:ln>
        </p:spPr>
      </p:pic>
      <p:cxnSp>
        <p:nvCxnSpPr>
          <p:cNvPr id="15" name="AutoShape 70"/>
          <p:cNvCxnSpPr>
            <a:cxnSpLocks noChangeShapeType="1"/>
            <a:stCxn id="14" idx="2"/>
            <a:endCxn id="6" idx="0"/>
          </p:cNvCxnSpPr>
          <p:nvPr/>
        </p:nvCxnSpPr>
        <p:spPr bwMode="auto">
          <a:xfrm>
            <a:off x="5077303" y="1733671"/>
            <a:ext cx="0" cy="246149"/>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l="7839" t="17243" r="7839" b="44540"/>
          <a:stretch/>
        </p:blipFill>
        <p:spPr>
          <a:xfrm>
            <a:off x="1241165" y="3480229"/>
            <a:ext cx="7704856" cy="504056"/>
          </a:xfrm>
          <a:prstGeom prst="rect">
            <a:avLst/>
          </a:prstGeom>
        </p:spPr>
      </p:pic>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l="7874" t="17420" r="7805" b="44363"/>
          <a:stretch/>
        </p:blipFill>
        <p:spPr>
          <a:xfrm>
            <a:off x="1241164" y="2730024"/>
            <a:ext cx="7704857" cy="504056"/>
          </a:xfrm>
          <a:prstGeom prst="rect">
            <a:avLst/>
          </a:prstGeom>
        </p:spPr>
      </p:pic>
      <p:cxnSp>
        <p:nvCxnSpPr>
          <p:cNvPr id="27" name="AutoShape 70"/>
          <p:cNvCxnSpPr>
            <a:cxnSpLocks noChangeShapeType="1"/>
            <a:stCxn id="6" idx="2"/>
            <a:endCxn id="23" idx="0"/>
          </p:cNvCxnSpPr>
          <p:nvPr/>
        </p:nvCxnSpPr>
        <p:spPr bwMode="auto">
          <a:xfrm>
            <a:off x="5077303" y="2483875"/>
            <a:ext cx="16290" cy="246149"/>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70"/>
          <p:cNvCxnSpPr>
            <a:cxnSpLocks noChangeShapeType="1"/>
            <a:stCxn id="23" idx="2"/>
            <a:endCxn id="22" idx="0"/>
          </p:cNvCxnSpPr>
          <p:nvPr/>
        </p:nvCxnSpPr>
        <p:spPr bwMode="auto">
          <a:xfrm>
            <a:off x="5093593" y="3234080"/>
            <a:ext cx="0" cy="246149"/>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166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849" y="923051"/>
            <a:ext cx="3700851" cy="5287783"/>
          </a:xfrm>
          <a:prstGeom prst="rect">
            <a:avLst/>
          </a:prstGeom>
        </p:spPr>
      </p:pic>
      <p:sp>
        <p:nvSpPr>
          <p:cNvPr id="2" name="Title 1"/>
          <p:cNvSpPr>
            <a:spLocks noGrp="1"/>
          </p:cNvSpPr>
          <p:nvPr>
            <p:ph type="title"/>
          </p:nvPr>
        </p:nvSpPr>
        <p:spPr/>
        <p:txBody>
          <a:bodyPr/>
          <a:lstStyle/>
          <a:p>
            <a:r>
              <a:rPr lang="fi-FI" dirty="0" smtClean="0"/>
              <a:t>Full layout visualized</a:t>
            </a:r>
            <a:endParaRPr lang="fi-FI"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35783" t="5104" r="35678" b="11854"/>
          <a:stretch/>
        </p:blipFill>
        <p:spPr>
          <a:xfrm>
            <a:off x="4284857" y="918246"/>
            <a:ext cx="3816424" cy="5292588"/>
          </a:xfrm>
        </p:spPr>
      </p:pic>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12</a:t>
            </a:fld>
            <a:endParaRPr lang="en-US" altLang="ja-JP" dirty="0"/>
          </a:p>
        </p:txBody>
      </p:sp>
      <p:sp>
        <p:nvSpPr>
          <p:cNvPr id="8" name="TextBox 7"/>
          <p:cNvSpPr txBox="1"/>
          <p:nvPr/>
        </p:nvSpPr>
        <p:spPr>
          <a:xfrm>
            <a:off x="8692124" y="3943718"/>
            <a:ext cx="1152945" cy="523220"/>
          </a:xfrm>
          <a:prstGeom prst="rect">
            <a:avLst/>
          </a:prstGeom>
          <a:noFill/>
        </p:spPr>
        <p:txBody>
          <a:bodyPr wrap="square" rtlCol="0">
            <a:spAutoFit/>
          </a:bodyPr>
          <a:lstStyle/>
          <a:p>
            <a:pPr algn="ctr"/>
            <a:r>
              <a:rPr kumimoji="1" lang="fi-FI" sz="1400" dirty="0" smtClean="0">
                <a:latin typeface="Arial" panose="020B0604020202020204" pitchFamily="34" charset="0"/>
                <a:cs typeface="Arial" panose="020B0604020202020204" pitchFamily="34" charset="0"/>
              </a:rPr>
              <a:t>= Area of interest box</a:t>
            </a:r>
            <a:endParaRPr kumimoji="1" lang="fi-FI" sz="1400" dirty="0">
              <a:latin typeface="Arial" panose="020B0604020202020204" pitchFamily="34" charset="0"/>
              <a:cs typeface="Arial" panose="020B0604020202020204" pitchFamily="34" charset="0"/>
            </a:endParaRPr>
          </a:p>
        </p:txBody>
      </p:sp>
      <p:sp>
        <p:nvSpPr>
          <p:cNvPr id="9" name="Rectangle 8"/>
          <p:cNvSpPr/>
          <p:nvPr/>
        </p:nvSpPr>
        <p:spPr>
          <a:xfrm>
            <a:off x="8198173" y="4676901"/>
            <a:ext cx="432048" cy="43204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0" name="TextBox 9"/>
          <p:cNvSpPr txBox="1"/>
          <p:nvPr/>
        </p:nvSpPr>
        <p:spPr>
          <a:xfrm>
            <a:off x="8750665" y="4707189"/>
            <a:ext cx="1035861" cy="307777"/>
          </a:xfrm>
          <a:prstGeom prst="rect">
            <a:avLst/>
          </a:prstGeom>
          <a:noFill/>
        </p:spPr>
        <p:txBody>
          <a:bodyPr wrap="none" rtlCol="0">
            <a:spAutoFit/>
          </a:bodyPr>
          <a:lstStyle/>
          <a:p>
            <a:r>
              <a:rPr kumimoji="1" lang="fi-FI" sz="1400" dirty="0" smtClean="0">
                <a:latin typeface="Arial" panose="020B0604020202020204" pitchFamily="34" charset="0"/>
                <a:cs typeface="Arial" panose="020B0604020202020204" pitchFamily="34" charset="0"/>
              </a:rPr>
              <a:t>= Row box</a:t>
            </a:r>
            <a:endParaRPr kumimoji="1" lang="fi-FI" sz="1400" dirty="0">
              <a:latin typeface="Arial" panose="020B0604020202020204" pitchFamily="34" charset="0"/>
              <a:cs typeface="Arial" panose="020B0604020202020204" pitchFamily="34" charset="0"/>
            </a:endParaRPr>
          </a:p>
        </p:txBody>
      </p:sp>
      <p:sp>
        <p:nvSpPr>
          <p:cNvPr id="11" name="Rectangle 10"/>
          <p:cNvSpPr/>
          <p:nvPr/>
        </p:nvSpPr>
        <p:spPr>
          <a:xfrm>
            <a:off x="8198173" y="3989304"/>
            <a:ext cx="4320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2" name="Rectangle 11"/>
          <p:cNvSpPr/>
          <p:nvPr/>
        </p:nvSpPr>
        <p:spPr>
          <a:xfrm>
            <a:off x="8198173" y="5364498"/>
            <a:ext cx="432047" cy="432048"/>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3" name="Content Placeholder 2"/>
          <p:cNvSpPr txBox="1">
            <a:spLocks/>
          </p:cNvSpPr>
          <p:nvPr/>
        </p:nvSpPr>
        <p:spPr bwMode="gray">
          <a:xfrm>
            <a:off x="8707213" y="5366567"/>
            <a:ext cx="1195163" cy="43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4"/>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4"/>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4"/>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4"/>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4"/>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4"/>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4"/>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4"/>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4"/>
              </a:buBlip>
              <a:defRPr kumimoji="1" sz="1600">
                <a:solidFill>
                  <a:schemeClr val="tx1"/>
                </a:solidFill>
                <a:latin typeface="+mn-lt"/>
                <a:ea typeface="+mn-ea"/>
              </a:defRPr>
            </a:lvl9pPr>
          </a:lstStyle>
          <a:p>
            <a:pPr marL="0" indent="0" algn="ctr">
              <a:buNone/>
            </a:pPr>
            <a:r>
              <a:rPr lang="fi-FI" sz="1400" kern="0" dirty="0" smtClean="0"/>
              <a:t>= Word box</a:t>
            </a:r>
            <a:endParaRPr lang="fi-FI" sz="1400" kern="0" dirty="0"/>
          </a:p>
        </p:txBody>
      </p:sp>
    </p:spTree>
    <p:extLst>
      <p:ext uri="{BB962C8B-B14F-4D97-AF65-F5344CB8AC3E}">
        <p14:creationId xmlns:p14="http://schemas.microsoft.com/office/powerpoint/2010/main" val="1874606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Tests</a:t>
            </a:r>
            <a:endParaRPr lang="fi-FI" dirty="0"/>
          </a:p>
        </p:txBody>
      </p:sp>
      <p:sp>
        <p:nvSpPr>
          <p:cNvPr id="3" name="Content Placeholder 2"/>
          <p:cNvSpPr>
            <a:spLocks noGrp="1"/>
          </p:cNvSpPr>
          <p:nvPr>
            <p:ph idx="1"/>
          </p:nvPr>
        </p:nvSpPr>
        <p:spPr/>
        <p:txBody>
          <a:bodyPr/>
          <a:lstStyle/>
          <a:p>
            <a:r>
              <a:rPr lang="fi-FI" dirty="0" smtClean="0"/>
              <a:t>The system is still dependant on the parameter values.</a:t>
            </a:r>
          </a:p>
          <a:p>
            <a:r>
              <a:rPr lang="fi-FI" dirty="0" smtClean="0"/>
              <a:t>The tests goal is to find the optimal threshold values for IAM database images.</a:t>
            </a:r>
          </a:p>
          <a:p>
            <a:r>
              <a:rPr lang="fi-FI" dirty="0" smtClean="0"/>
              <a:t>First the optimal parameter values are found and then the accuracy is tested with these parameters.</a:t>
            </a:r>
          </a:p>
          <a:p>
            <a:r>
              <a:rPr lang="fi-FI" dirty="0" smtClean="0"/>
              <a:t>How to evaluate the accuracy of the system mathematically?</a:t>
            </a:r>
          </a:p>
          <a:p>
            <a:pPr lvl="1"/>
            <a:r>
              <a:rPr lang="fi-FI" dirty="0" smtClean="0"/>
              <a:t>IAM database contains metadata about the number of rows and words.</a:t>
            </a:r>
          </a:p>
          <a:p>
            <a:pPr lvl="1"/>
            <a:r>
              <a:rPr lang="fi-FI" dirty="0" smtClean="0"/>
              <a:t>Compare the real values to those detected by the system.</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13</a:t>
            </a:fld>
            <a:endParaRPr lang="en-US" altLang="ja-JP" dirty="0"/>
          </a:p>
        </p:txBody>
      </p:sp>
    </p:spTree>
    <p:extLst>
      <p:ext uri="{BB962C8B-B14F-4D97-AF65-F5344CB8AC3E}">
        <p14:creationId xmlns:p14="http://schemas.microsoft.com/office/powerpoint/2010/main" val="2375643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Example entries in IAM handwriting database.</a:t>
            </a:r>
            <a:endParaRPr lang="fi-FI"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672" t="19051" b="43673"/>
          <a:stretch/>
        </p:blipFill>
        <p:spPr>
          <a:xfrm>
            <a:off x="848544" y="1014474"/>
            <a:ext cx="3240360" cy="1954171"/>
          </a:xfrm>
          <a:ln>
            <a:solidFill>
              <a:schemeClr val="tx1"/>
            </a:solidFill>
          </a:ln>
        </p:spPr>
      </p:pic>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14</a:t>
            </a:fld>
            <a:endParaRPr lang="en-US" altLang="ja-JP"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70" y="3140968"/>
            <a:ext cx="2763307" cy="2542032"/>
          </a:xfrm>
          <a:prstGeom prst="rect">
            <a:avLst/>
          </a:prstGeom>
          <a:ln>
            <a:solidFill>
              <a:schemeClr val="tx1"/>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8058" y="938314"/>
            <a:ext cx="3744416" cy="2030331"/>
          </a:xfrm>
          <a:prstGeom prst="rect">
            <a:avLst/>
          </a:prstGeom>
          <a:ln>
            <a:solidFill>
              <a:schemeClr val="tx1"/>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8661" y="3140968"/>
            <a:ext cx="2763210" cy="2492896"/>
          </a:xfrm>
          <a:prstGeom prst="rect">
            <a:avLst/>
          </a:prstGeom>
          <a:ln>
            <a:solidFill>
              <a:schemeClr val="tx1"/>
            </a:solidFill>
          </a:ln>
        </p:spPr>
      </p:pic>
      <p:sp>
        <p:nvSpPr>
          <p:cNvPr id="8" name="TextBox 7"/>
          <p:cNvSpPr txBox="1"/>
          <p:nvPr/>
        </p:nvSpPr>
        <p:spPr>
          <a:xfrm>
            <a:off x="1310016" y="5932741"/>
            <a:ext cx="7285969" cy="461665"/>
          </a:xfrm>
          <a:prstGeom prst="rect">
            <a:avLst/>
          </a:prstGeom>
          <a:noFill/>
        </p:spPr>
        <p:txBody>
          <a:bodyPr wrap="none" rtlCol="0">
            <a:spAutoFit/>
          </a:bodyPr>
          <a:lstStyle/>
          <a:p>
            <a:r>
              <a:rPr kumimoji="1" lang="fi-FI" sz="2400" dirty="0" smtClean="0">
                <a:latin typeface="+mj-lt"/>
              </a:rPr>
              <a:t>Only the handwritten part was used during the tests.</a:t>
            </a:r>
            <a:endParaRPr kumimoji="1" lang="fi-FI" sz="2400" dirty="0">
              <a:latin typeface="+mj-lt"/>
            </a:endParaRPr>
          </a:p>
        </p:txBody>
      </p:sp>
    </p:spTree>
    <p:extLst>
      <p:ext uri="{BB962C8B-B14F-4D97-AF65-F5344CB8AC3E}">
        <p14:creationId xmlns:p14="http://schemas.microsoft.com/office/powerpoint/2010/main" val="2882616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Test procedure to find optimal parameters</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15</a:t>
            </a:fld>
            <a:endParaRPr lang="en-US" altLang="ja-JP" dirty="0"/>
          </a:p>
        </p:txBody>
      </p:sp>
      <p:sp>
        <p:nvSpPr>
          <p:cNvPr id="6" name="TextBox 5"/>
          <p:cNvSpPr txBox="1"/>
          <p:nvPr/>
        </p:nvSpPr>
        <p:spPr>
          <a:xfrm>
            <a:off x="1990065" y="869043"/>
            <a:ext cx="2454908" cy="492443"/>
          </a:xfrm>
          <a:prstGeom prst="rect">
            <a:avLst/>
          </a:prstGeom>
          <a:noFill/>
          <a:ln w="28575">
            <a:solidFill>
              <a:schemeClr val="tx1"/>
            </a:solidFill>
          </a:ln>
        </p:spPr>
        <p:txBody>
          <a:bodyPr wrap="square" rtlCol="0">
            <a:spAutoFit/>
          </a:bodyPr>
          <a:lstStyle/>
          <a:p>
            <a:pPr algn="ctr"/>
            <a:r>
              <a:rPr lang="fi-FI" sz="1300" dirty="0" smtClean="0">
                <a:latin typeface="+mj-lt"/>
              </a:rPr>
              <a:t>5 different handwriting samples and their metadata</a:t>
            </a:r>
            <a:endParaRPr kumimoji="1" lang="fi-FI" sz="1300" dirty="0">
              <a:latin typeface="+mj-lt"/>
            </a:endParaRPr>
          </a:p>
        </p:txBody>
      </p:sp>
      <p:cxnSp>
        <p:nvCxnSpPr>
          <p:cNvPr id="7" name="AutoShape 70"/>
          <p:cNvCxnSpPr>
            <a:cxnSpLocks noChangeShapeType="1"/>
            <a:stCxn id="6" idx="2"/>
            <a:endCxn id="8" idx="0"/>
          </p:cNvCxnSpPr>
          <p:nvPr/>
        </p:nvCxnSpPr>
        <p:spPr bwMode="auto">
          <a:xfrm>
            <a:off x="3217519" y="1361486"/>
            <a:ext cx="1" cy="21314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106575" y="1574634"/>
            <a:ext cx="2221889" cy="492443"/>
          </a:xfrm>
          <a:prstGeom prst="rect">
            <a:avLst/>
          </a:prstGeom>
          <a:noFill/>
          <a:ln w="28575">
            <a:solidFill>
              <a:schemeClr val="tx1"/>
            </a:solidFill>
          </a:ln>
        </p:spPr>
        <p:txBody>
          <a:bodyPr wrap="square" rtlCol="0">
            <a:spAutoFit/>
          </a:bodyPr>
          <a:lstStyle/>
          <a:p>
            <a:pPr algn="ctr"/>
            <a:r>
              <a:rPr lang="fi-FI" sz="1300" dirty="0" smtClean="0">
                <a:latin typeface="+mj-lt"/>
              </a:rPr>
              <a:t>Iterate through a list of tested values</a:t>
            </a:r>
            <a:endParaRPr kumimoji="1" lang="fi-FI" sz="1300" dirty="0">
              <a:latin typeface="+mj-lt"/>
            </a:endParaRPr>
          </a:p>
        </p:txBody>
      </p:sp>
      <p:sp>
        <p:nvSpPr>
          <p:cNvPr id="9" name="TextBox 8"/>
          <p:cNvSpPr txBox="1"/>
          <p:nvPr/>
        </p:nvSpPr>
        <p:spPr>
          <a:xfrm>
            <a:off x="1810382" y="2280225"/>
            <a:ext cx="2814274" cy="692497"/>
          </a:xfrm>
          <a:prstGeom prst="rect">
            <a:avLst/>
          </a:prstGeom>
          <a:noFill/>
          <a:ln w="28575">
            <a:solidFill>
              <a:schemeClr val="tx1"/>
            </a:solidFill>
          </a:ln>
        </p:spPr>
        <p:txBody>
          <a:bodyPr wrap="square" rtlCol="0">
            <a:spAutoFit/>
          </a:bodyPr>
          <a:lstStyle/>
          <a:p>
            <a:pPr algn="ctr"/>
            <a:r>
              <a:rPr lang="fi-FI" sz="1300" dirty="0" smtClean="0">
                <a:latin typeface="+mj-lt"/>
              </a:rPr>
              <a:t>With each iteration run the preprocessing and layout analysis for each image</a:t>
            </a:r>
            <a:endParaRPr kumimoji="1" lang="fi-FI" sz="1300" dirty="0">
              <a:latin typeface="+mj-lt"/>
            </a:endParaRPr>
          </a:p>
        </p:txBody>
      </p:sp>
      <p:cxnSp>
        <p:nvCxnSpPr>
          <p:cNvPr id="10" name="AutoShape 70"/>
          <p:cNvCxnSpPr>
            <a:cxnSpLocks noChangeShapeType="1"/>
            <a:stCxn id="8" idx="2"/>
            <a:endCxn id="9" idx="0"/>
          </p:cNvCxnSpPr>
          <p:nvPr/>
        </p:nvCxnSpPr>
        <p:spPr bwMode="auto">
          <a:xfrm flipH="1">
            <a:off x="3217519" y="2067077"/>
            <a:ext cx="1" cy="21314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900224" y="3185870"/>
            <a:ext cx="2634591" cy="492443"/>
          </a:xfrm>
          <a:prstGeom prst="rect">
            <a:avLst/>
          </a:prstGeom>
          <a:noFill/>
          <a:ln w="28575">
            <a:solidFill>
              <a:schemeClr val="tx1"/>
            </a:solidFill>
          </a:ln>
        </p:spPr>
        <p:txBody>
          <a:bodyPr wrap="square" rtlCol="0">
            <a:spAutoFit/>
          </a:bodyPr>
          <a:lstStyle/>
          <a:p>
            <a:pPr algn="ctr"/>
            <a:r>
              <a:rPr lang="fi-FI" sz="1300" dirty="0" smtClean="0">
                <a:latin typeface="+mj-lt"/>
              </a:rPr>
              <a:t>Get the number of detected rows and words</a:t>
            </a:r>
            <a:endParaRPr kumimoji="1" lang="fi-FI" sz="1300" dirty="0">
              <a:latin typeface="+mj-lt"/>
            </a:endParaRPr>
          </a:p>
        </p:txBody>
      </p:sp>
      <p:cxnSp>
        <p:nvCxnSpPr>
          <p:cNvPr id="12" name="AutoShape 70"/>
          <p:cNvCxnSpPr>
            <a:cxnSpLocks noChangeShapeType="1"/>
            <a:stCxn id="9" idx="2"/>
            <a:endCxn id="11" idx="0"/>
          </p:cNvCxnSpPr>
          <p:nvPr/>
        </p:nvCxnSpPr>
        <p:spPr bwMode="auto">
          <a:xfrm>
            <a:off x="3217519" y="2972722"/>
            <a:ext cx="1" cy="21314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990065" y="3891461"/>
            <a:ext cx="2454908" cy="692497"/>
          </a:xfrm>
          <a:prstGeom prst="rect">
            <a:avLst/>
          </a:prstGeom>
          <a:noFill/>
          <a:ln w="28575">
            <a:solidFill>
              <a:schemeClr val="tx1"/>
            </a:solidFill>
          </a:ln>
        </p:spPr>
        <p:txBody>
          <a:bodyPr wrap="square" rtlCol="0">
            <a:spAutoFit/>
          </a:bodyPr>
          <a:lstStyle/>
          <a:p>
            <a:pPr algn="ctr"/>
            <a:r>
              <a:rPr lang="fi-FI" sz="1300" dirty="0" smtClean="0">
                <a:latin typeface="+mj-lt"/>
              </a:rPr>
              <a:t>Get the percentage of difference compared to real values</a:t>
            </a:r>
            <a:endParaRPr kumimoji="1" lang="fi-FI" sz="1300" dirty="0">
              <a:latin typeface="+mj-lt"/>
            </a:endParaRPr>
          </a:p>
        </p:txBody>
      </p:sp>
      <p:cxnSp>
        <p:nvCxnSpPr>
          <p:cNvPr id="14" name="AutoShape 70"/>
          <p:cNvCxnSpPr>
            <a:cxnSpLocks noChangeShapeType="1"/>
            <a:stCxn id="11" idx="2"/>
            <a:endCxn id="13" idx="0"/>
          </p:cNvCxnSpPr>
          <p:nvPr/>
        </p:nvCxnSpPr>
        <p:spPr bwMode="auto">
          <a:xfrm flipH="1">
            <a:off x="3217519" y="3678313"/>
            <a:ext cx="1" cy="21314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70"/>
          <p:cNvCxnSpPr>
            <a:cxnSpLocks noChangeShapeType="1"/>
            <a:stCxn id="13" idx="2"/>
            <a:endCxn id="40" idx="0"/>
          </p:cNvCxnSpPr>
          <p:nvPr/>
        </p:nvCxnSpPr>
        <p:spPr bwMode="auto">
          <a:xfrm>
            <a:off x="3217519" y="4583958"/>
            <a:ext cx="1" cy="21314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1924879" y="5702753"/>
            <a:ext cx="2585281" cy="492443"/>
          </a:xfrm>
          <a:prstGeom prst="rect">
            <a:avLst/>
          </a:prstGeom>
          <a:noFill/>
          <a:ln w="28575">
            <a:solidFill>
              <a:schemeClr val="tx1"/>
            </a:solidFill>
          </a:ln>
        </p:spPr>
        <p:txBody>
          <a:bodyPr wrap="square" rtlCol="0">
            <a:spAutoFit/>
          </a:bodyPr>
          <a:lstStyle/>
          <a:p>
            <a:pPr algn="ctr"/>
            <a:r>
              <a:rPr lang="fi-FI" sz="1300" dirty="0" smtClean="0">
                <a:latin typeface="+mj-lt"/>
              </a:rPr>
              <a:t>Visualize results and find the optimal value</a:t>
            </a:r>
            <a:endParaRPr kumimoji="1" lang="fi-FI" sz="1300" dirty="0">
              <a:latin typeface="+mj-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197" y="809101"/>
            <a:ext cx="823078" cy="505259"/>
          </a:xfrm>
          <a:prstGeom prst="rect">
            <a:avLst/>
          </a:prstGeom>
          <a:ln>
            <a:solidFill>
              <a:schemeClr val="tx1"/>
            </a:solidFill>
          </a:ln>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1009" y="881658"/>
            <a:ext cx="809906" cy="539048"/>
          </a:xfrm>
          <a:prstGeom prst="rect">
            <a:avLst/>
          </a:prstGeom>
          <a:ln>
            <a:solidFill>
              <a:schemeClr val="tx1"/>
            </a:solidFill>
          </a:ln>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3180" y="924175"/>
            <a:ext cx="764507" cy="612122"/>
          </a:xfrm>
          <a:prstGeom prst="rect">
            <a:avLst/>
          </a:prstGeom>
          <a:ln>
            <a:solidFill>
              <a:schemeClr val="tx1"/>
            </a:solidFill>
          </a:ln>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5351" y="985757"/>
            <a:ext cx="657992" cy="612122"/>
          </a:xfrm>
          <a:prstGeom prst="rect">
            <a:avLst/>
          </a:prstGeom>
          <a:ln>
            <a:solidFill>
              <a:schemeClr val="tx1"/>
            </a:solidFill>
          </a:ln>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5425" y="1056404"/>
            <a:ext cx="665405" cy="612122"/>
          </a:xfrm>
          <a:prstGeom prst="rect">
            <a:avLst/>
          </a:prstGeom>
          <a:ln>
            <a:solidFill>
              <a:schemeClr val="tx1"/>
            </a:solidFill>
          </a:ln>
        </p:spPr>
      </p:pic>
      <p:sp>
        <p:nvSpPr>
          <p:cNvPr id="19" name="TextBox 18"/>
          <p:cNvSpPr txBox="1"/>
          <p:nvPr/>
        </p:nvSpPr>
        <p:spPr>
          <a:xfrm>
            <a:off x="4985551" y="1802848"/>
            <a:ext cx="4416594" cy="261610"/>
          </a:xfrm>
          <a:prstGeom prst="rect">
            <a:avLst/>
          </a:prstGeom>
          <a:noFill/>
        </p:spPr>
        <p:txBody>
          <a:bodyPr wrap="none" rtlCol="0">
            <a:spAutoFit/>
          </a:bodyPr>
          <a:lstStyle/>
          <a:p>
            <a:r>
              <a:rPr lang="fi-FI" sz="1100" dirty="0">
                <a:latin typeface="Consolas" panose="020B0609020204030204" pitchFamily="49" charset="0"/>
              </a:rPr>
              <a:t>t</a:t>
            </a:r>
            <a:r>
              <a:rPr lang="fi-FI" sz="1100" dirty="0" smtClean="0">
                <a:latin typeface="Consolas" panose="020B0609020204030204" pitchFamily="49" charset="0"/>
              </a:rPr>
              <a:t>estValues </a:t>
            </a:r>
            <a:r>
              <a:rPr lang="fi-FI" sz="1100" dirty="0">
                <a:latin typeface="Consolas" panose="020B0609020204030204" pitchFamily="49" charset="0"/>
              </a:rPr>
              <a:t>= [</a:t>
            </a:r>
            <a:r>
              <a:rPr lang="fi-FI" sz="1100" dirty="0" smtClean="0">
                <a:latin typeface="Consolas" panose="020B0609020204030204" pitchFamily="49" charset="0"/>
              </a:rPr>
              <a:t>0,0.1,0.2,0.3,0.4,0.5,0.6,0.7,0.8,0.9,1];</a:t>
            </a:r>
            <a:endParaRPr lang="fi-FI" sz="1100" dirty="0">
              <a:latin typeface="Consolas" panose="020B0609020204030204" pitchFamily="49" charset="0"/>
            </a:endParaRPr>
          </a:p>
        </p:txBody>
      </p:sp>
      <p:sp>
        <p:nvSpPr>
          <p:cNvPr id="20" name="TextBox 19"/>
          <p:cNvSpPr txBox="1"/>
          <p:nvPr/>
        </p:nvSpPr>
        <p:spPr>
          <a:xfrm>
            <a:off x="5039706" y="2252294"/>
            <a:ext cx="4383703" cy="1308050"/>
          </a:xfrm>
          <a:prstGeom prst="rect">
            <a:avLst/>
          </a:prstGeom>
          <a:noFill/>
        </p:spPr>
        <p:txBody>
          <a:bodyPr wrap="square" rtlCol="0">
            <a:spAutoFit/>
          </a:bodyPr>
          <a:lstStyle/>
          <a:p>
            <a:r>
              <a:rPr lang="fi-FI" sz="1100" dirty="0">
                <a:latin typeface="Consolas" panose="020B0609020204030204" pitchFamily="49" charset="0"/>
              </a:rPr>
              <a:t>f</a:t>
            </a:r>
            <a:r>
              <a:rPr lang="fi-FI" sz="1100" dirty="0" smtClean="0">
                <a:latin typeface="Consolas" panose="020B0609020204030204" pitchFamily="49" charset="0"/>
              </a:rPr>
              <a:t>or testedValue in testValues:</a:t>
            </a:r>
          </a:p>
          <a:p>
            <a:r>
              <a:rPr lang="fi-FI" sz="1100" dirty="0" smtClean="0">
                <a:latin typeface="Consolas" panose="020B0609020204030204" pitchFamily="49" charset="0"/>
              </a:rPr>
              <a:t>    for image in images:</a:t>
            </a:r>
          </a:p>
          <a:p>
            <a:r>
              <a:rPr lang="fi-FI" sz="1100" dirty="0">
                <a:latin typeface="Consolas" panose="020B0609020204030204" pitchFamily="49" charset="0"/>
              </a:rPr>
              <a:t> </a:t>
            </a:r>
            <a:r>
              <a:rPr lang="fi-FI" sz="1100" dirty="0" smtClean="0">
                <a:latin typeface="Consolas" panose="020B0609020204030204" pitchFamily="49" charset="0"/>
              </a:rPr>
              <a:t>       result = preprocess(image,testedValue);</a:t>
            </a:r>
          </a:p>
          <a:p>
            <a:r>
              <a:rPr lang="fi-FI" sz="1100" dirty="0">
                <a:latin typeface="Consolas" panose="020B0609020204030204" pitchFamily="49" charset="0"/>
              </a:rPr>
              <a:t> </a:t>
            </a:r>
            <a:r>
              <a:rPr lang="fi-FI" sz="1100" dirty="0" smtClean="0">
                <a:latin typeface="Consolas" panose="020B0609020204030204" pitchFamily="49" charset="0"/>
              </a:rPr>
              <a:t>   end</a:t>
            </a:r>
          </a:p>
          <a:p>
            <a:r>
              <a:rPr lang="fi-FI" sz="1100" dirty="0" smtClean="0">
                <a:latin typeface="Consolas" panose="020B0609020204030204" pitchFamily="49" charset="0"/>
              </a:rPr>
              <a:t>end</a:t>
            </a:r>
            <a:endParaRPr lang="fi-FI" sz="1100" dirty="0">
              <a:latin typeface="Consolas" panose="020B0609020204030204" pitchFamily="49" charset="0"/>
            </a:endParaRPr>
          </a:p>
          <a:p>
            <a:endParaRPr kumimoji="1" lang="fi-FI" sz="2400" dirty="0">
              <a:latin typeface="ＭＳ Ｐゴシック" pitchFamily="50" charset="-128"/>
            </a:endParaRPr>
          </a:p>
        </p:txBody>
      </p:sp>
      <p:sp>
        <p:nvSpPr>
          <p:cNvPr id="21" name="TextBox 20"/>
          <p:cNvSpPr txBox="1"/>
          <p:nvPr/>
        </p:nvSpPr>
        <p:spPr>
          <a:xfrm>
            <a:off x="6916806" y="972050"/>
            <a:ext cx="1569660" cy="430887"/>
          </a:xfrm>
          <a:prstGeom prst="rect">
            <a:avLst/>
          </a:prstGeom>
          <a:noFill/>
        </p:spPr>
        <p:txBody>
          <a:bodyPr wrap="none" rtlCol="0">
            <a:spAutoFit/>
          </a:bodyPr>
          <a:lstStyle/>
          <a:p>
            <a:r>
              <a:rPr lang="fi-FI" sz="1100" dirty="0" smtClean="0">
                <a:latin typeface="Consolas" panose="020B0609020204030204" pitchFamily="49" charset="0"/>
              </a:rPr>
              <a:t>n</a:t>
            </a:r>
            <a:r>
              <a:rPr kumimoji="1" lang="fi-FI" sz="1100" dirty="0" smtClean="0">
                <a:latin typeface="Consolas" panose="020B0609020204030204" pitchFamily="49" charset="0"/>
              </a:rPr>
              <a:t>umberOfRows = 7</a:t>
            </a:r>
          </a:p>
          <a:p>
            <a:r>
              <a:rPr lang="fi-FI" sz="1100" dirty="0" smtClean="0">
                <a:latin typeface="Consolas" panose="020B0609020204030204" pitchFamily="49" charset="0"/>
              </a:rPr>
              <a:t>numberOfWords = 52</a:t>
            </a:r>
            <a:endParaRPr kumimoji="1" lang="fi-FI" sz="1100" dirty="0">
              <a:latin typeface="Consolas" panose="020B0609020204030204" pitchFamily="49" charset="0"/>
            </a:endParaRPr>
          </a:p>
        </p:txBody>
      </p:sp>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l="1" r="56188" b="4038"/>
          <a:stretch/>
        </p:blipFill>
        <p:spPr>
          <a:xfrm>
            <a:off x="5002749" y="3899147"/>
            <a:ext cx="1965151" cy="1285587"/>
          </a:xfrm>
          <a:prstGeom prst="rect">
            <a:avLst/>
          </a:prstGeom>
          <a:ln>
            <a:solidFill>
              <a:schemeClr val="tx1"/>
            </a:solidFill>
          </a:ln>
        </p:spPr>
      </p:pic>
      <p:pic>
        <p:nvPicPr>
          <p:cNvPr id="23" name="Picture 22"/>
          <p:cNvPicPr>
            <a:picLocks noChangeAspect="1"/>
          </p:cNvPicPr>
          <p:nvPr/>
        </p:nvPicPr>
        <p:blipFill rotWithShape="1">
          <a:blip r:embed="rId9">
            <a:extLst>
              <a:ext uri="{28A0092B-C50C-407E-A947-70E740481C1C}">
                <a14:useLocalDpi xmlns:a14="http://schemas.microsoft.com/office/drawing/2010/main" val="0"/>
              </a:ext>
            </a:extLst>
          </a:blip>
          <a:srcRect b="61745"/>
          <a:stretch/>
        </p:blipFill>
        <p:spPr>
          <a:xfrm>
            <a:off x="5066594" y="3204555"/>
            <a:ext cx="4286848" cy="473758"/>
          </a:xfrm>
          <a:prstGeom prst="rect">
            <a:avLst/>
          </a:prstGeom>
          <a:ln>
            <a:solidFill>
              <a:schemeClr val="tx1"/>
            </a:solidFill>
          </a:ln>
        </p:spPr>
      </p:pic>
      <p:sp>
        <p:nvSpPr>
          <p:cNvPr id="40" name="TextBox 39"/>
          <p:cNvSpPr txBox="1"/>
          <p:nvPr/>
        </p:nvSpPr>
        <p:spPr>
          <a:xfrm>
            <a:off x="2046257" y="4797106"/>
            <a:ext cx="2342525" cy="692497"/>
          </a:xfrm>
          <a:prstGeom prst="rect">
            <a:avLst/>
          </a:prstGeom>
          <a:noFill/>
          <a:ln w="28575">
            <a:solidFill>
              <a:schemeClr val="tx1"/>
            </a:solidFill>
          </a:ln>
        </p:spPr>
        <p:txBody>
          <a:bodyPr wrap="square" rtlCol="0">
            <a:spAutoFit/>
          </a:bodyPr>
          <a:lstStyle/>
          <a:p>
            <a:pPr algn="ctr"/>
            <a:r>
              <a:rPr lang="fi-FI" sz="1300" dirty="0" smtClean="0">
                <a:latin typeface="+mj-lt"/>
              </a:rPr>
              <a:t>Get the mean difference among the images for each tested parameter value</a:t>
            </a:r>
            <a:endParaRPr kumimoji="1" lang="fi-FI" sz="1300" dirty="0">
              <a:latin typeface="+mj-lt"/>
            </a:endParaRPr>
          </a:p>
        </p:txBody>
      </p:sp>
      <p:cxnSp>
        <p:nvCxnSpPr>
          <p:cNvPr id="43" name="AutoShape 70"/>
          <p:cNvCxnSpPr>
            <a:cxnSpLocks noChangeShapeType="1"/>
            <a:stCxn id="40" idx="2"/>
            <a:endCxn id="29" idx="0"/>
          </p:cNvCxnSpPr>
          <p:nvPr/>
        </p:nvCxnSpPr>
        <p:spPr bwMode="auto">
          <a:xfrm>
            <a:off x="3217520" y="5489603"/>
            <a:ext cx="0" cy="213150"/>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8" name="Picture 47"/>
          <p:cNvPicPr>
            <a:picLocks noChangeAspect="1"/>
          </p:cNvPicPr>
          <p:nvPr/>
        </p:nvPicPr>
        <p:blipFill rotWithShape="1">
          <a:blip r:embed="rId10">
            <a:extLst>
              <a:ext uri="{28A0092B-C50C-407E-A947-70E740481C1C}">
                <a14:useLocalDpi xmlns:a14="http://schemas.microsoft.com/office/drawing/2010/main" val="0"/>
              </a:ext>
            </a:extLst>
          </a:blip>
          <a:srcRect l="5776" t="5666" r="7551" b="2758"/>
          <a:stretch/>
        </p:blipFill>
        <p:spPr>
          <a:xfrm>
            <a:off x="7349264" y="4643683"/>
            <a:ext cx="1797801" cy="1491792"/>
          </a:xfrm>
          <a:prstGeom prst="rect">
            <a:avLst/>
          </a:prstGeom>
          <a:ln>
            <a:solidFill>
              <a:schemeClr val="tx1"/>
            </a:solidFill>
          </a:ln>
        </p:spPr>
      </p:pic>
      <p:cxnSp>
        <p:nvCxnSpPr>
          <p:cNvPr id="52" name="AutoShape 70"/>
          <p:cNvCxnSpPr>
            <a:cxnSpLocks noChangeShapeType="1"/>
            <a:stCxn id="29" idx="2"/>
            <a:endCxn id="72" idx="2"/>
          </p:cNvCxnSpPr>
          <p:nvPr/>
        </p:nvCxnSpPr>
        <p:spPr bwMode="auto">
          <a:xfrm rot="5400000" flipH="1">
            <a:off x="1034910" y="4012586"/>
            <a:ext cx="2016746" cy="2348475"/>
          </a:xfrm>
          <a:prstGeom prst="bentConnector3">
            <a:avLst>
              <a:gd name="adj1" fmla="val -7400"/>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99903" y="3285898"/>
            <a:ext cx="1538283" cy="892552"/>
          </a:xfrm>
          <a:prstGeom prst="rect">
            <a:avLst/>
          </a:prstGeom>
          <a:noFill/>
          <a:ln w="28575">
            <a:solidFill>
              <a:schemeClr val="tx1"/>
            </a:solidFill>
          </a:ln>
        </p:spPr>
        <p:txBody>
          <a:bodyPr wrap="square" rtlCol="0">
            <a:spAutoFit/>
          </a:bodyPr>
          <a:lstStyle/>
          <a:p>
            <a:pPr algn="ctr"/>
            <a:r>
              <a:rPr lang="fi-FI" sz="1300" dirty="0" smtClean="0">
                <a:latin typeface="+mj-lt"/>
              </a:rPr>
              <a:t>Apply optimal value and choose next tested parameter</a:t>
            </a:r>
            <a:endParaRPr kumimoji="1" lang="fi-FI" sz="1300" dirty="0">
              <a:latin typeface="+mj-lt"/>
            </a:endParaRPr>
          </a:p>
        </p:txBody>
      </p:sp>
      <p:cxnSp>
        <p:nvCxnSpPr>
          <p:cNvPr id="74" name="AutoShape 70"/>
          <p:cNvCxnSpPr>
            <a:cxnSpLocks noChangeShapeType="1"/>
            <a:stCxn id="72" idx="0"/>
            <a:endCxn id="8" idx="1"/>
          </p:cNvCxnSpPr>
          <p:nvPr/>
        </p:nvCxnSpPr>
        <p:spPr bwMode="auto">
          <a:xfrm rot="5400000" flipH="1" flipV="1">
            <a:off x="755289" y="1934612"/>
            <a:ext cx="1465042" cy="1237530"/>
          </a:xfrm>
          <a:prstGeom prst="bentConnector2">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1164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Example of test data</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16</a:t>
            </a:fld>
            <a:endParaRPr lang="en-US" altLang="ja-JP" dirty="0"/>
          </a:p>
        </p:txBody>
      </p:sp>
      <p:sp>
        <p:nvSpPr>
          <p:cNvPr id="7" name="TextBox 6"/>
          <p:cNvSpPr txBox="1"/>
          <p:nvPr/>
        </p:nvSpPr>
        <p:spPr>
          <a:xfrm>
            <a:off x="1658512" y="5017301"/>
            <a:ext cx="6499536" cy="830997"/>
          </a:xfrm>
          <a:prstGeom prst="rect">
            <a:avLst/>
          </a:prstGeom>
          <a:noFill/>
        </p:spPr>
        <p:txBody>
          <a:bodyPr wrap="none" rtlCol="0">
            <a:spAutoFit/>
          </a:bodyPr>
          <a:lstStyle/>
          <a:p>
            <a:r>
              <a:rPr lang="fi-FI" sz="2400" dirty="0" smtClean="0">
                <a:latin typeface="+mj-lt"/>
              </a:rPr>
              <a:t>Result data for RLSA horizontal threshold test.</a:t>
            </a:r>
          </a:p>
          <a:p>
            <a:r>
              <a:rPr lang="fi-FI" sz="2400" dirty="0" smtClean="0">
                <a:latin typeface="+mj-lt"/>
              </a:rPr>
              <a:t>Lowest difference is aquired with threshold 30.</a:t>
            </a:r>
            <a:endParaRPr kumimoji="1" lang="fi-FI" sz="2400" dirty="0">
              <a:latin typeface="+mj-lt"/>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443" y="919907"/>
            <a:ext cx="6663050" cy="4052048"/>
          </a:xfrm>
        </p:spPr>
      </p:pic>
    </p:spTree>
    <p:extLst>
      <p:ext uri="{BB962C8B-B14F-4D97-AF65-F5344CB8AC3E}">
        <p14:creationId xmlns:p14="http://schemas.microsoft.com/office/powerpoint/2010/main" val="687714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Test results</a:t>
            </a:r>
            <a:endParaRPr lang="fi-FI" dirty="0"/>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17</a:t>
            </a:fld>
            <a:endParaRPr lang="en-US" altLang="ja-JP" dirty="0"/>
          </a:p>
        </p:txBody>
      </p:sp>
      <p:sp>
        <p:nvSpPr>
          <p:cNvPr id="6" name="Content Placeholder 5"/>
          <p:cNvSpPr>
            <a:spLocks noGrp="1"/>
          </p:cNvSpPr>
          <p:nvPr>
            <p:ph idx="1"/>
          </p:nvPr>
        </p:nvSpPr>
        <p:spPr>
          <a:xfrm>
            <a:off x="1240635" y="952358"/>
            <a:ext cx="3221530" cy="1605756"/>
          </a:xfrm>
        </p:spPr>
        <p:txBody>
          <a:bodyPr/>
          <a:lstStyle/>
          <a:p>
            <a:pPr marL="0" indent="0">
              <a:buNone/>
            </a:pPr>
            <a:r>
              <a:rPr lang="fi-FI" sz="1600" dirty="0" smtClean="0"/>
              <a:t>Preprocessing parameters:</a:t>
            </a:r>
          </a:p>
          <a:p>
            <a:r>
              <a:rPr lang="fi-FI" sz="1400" dirty="0" smtClean="0"/>
              <a:t>wienerFilterSize </a:t>
            </a:r>
            <a:r>
              <a:rPr lang="fi-FI" sz="1400" dirty="0"/>
              <a:t>= </a:t>
            </a:r>
            <a:r>
              <a:rPr lang="fi-FI" sz="1400" dirty="0" smtClean="0"/>
              <a:t>15</a:t>
            </a:r>
            <a:endParaRPr lang="fi-FI" sz="1400" dirty="0"/>
          </a:p>
          <a:p>
            <a:r>
              <a:rPr lang="fi-FI" sz="1400" dirty="0" smtClean="0"/>
              <a:t>sauvolaNeighbourhoodSize </a:t>
            </a:r>
            <a:r>
              <a:rPr lang="fi-FI" sz="1400" dirty="0"/>
              <a:t>= </a:t>
            </a:r>
            <a:r>
              <a:rPr lang="fi-FI" sz="1400" dirty="0" smtClean="0"/>
              <a:t>180</a:t>
            </a:r>
            <a:endParaRPr lang="fi-FI" sz="1400" dirty="0"/>
          </a:p>
          <a:p>
            <a:r>
              <a:rPr lang="fi-FI" sz="1400" dirty="0" smtClean="0"/>
              <a:t>sauvolaThreshold </a:t>
            </a:r>
            <a:r>
              <a:rPr lang="fi-FI" sz="1400" dirty="0"/>
              <a:t>= </a:t>
            </a:r>
            <a:r>
              <a:rPr lang="fi-FI" sz="1400" dirty="0" smtClean="0"/>
              <a:t>0.3</a:t>
            </a:r>
            <a:endParaRPr lang="fi-FI" sz="1400" dirty="0"/>
          </a:p>
          <a:p>
            <a:r>
              <a:rPr lang="fi-FI" sz="1400" dirty="0" smtClean="0"/>
              <a:t>strokeWidthThreshold </a:t>
            </a:r>
            <a:r>
              <a:rPr lang="fi-FI" sz="1400" dirty="0"/>
              <a:t>= </a:t>
            </a:r>
            <a:r>
              <a:rPr lang="fi-FI" sz="1400" dirty="0" smtClean="0"/>
              <a:t>0.6</a:t>
            </a:r>
            <a:endParaRPr lang="fi-FI" sz="1400" dirty="0"/>
          </a:p>
          <a:p>
            <a:pPr marL="0" indent="0">
              <a:buNone/>
            </a:pPr>
            <a:endParaRPr lang="fi-FI" sz="1400" dirty="0"/>
          </a:p>
        </p:txBody>
      </p:sp>
      <p:sp>
        <p:nvSpPr>
          <p:cNvPr id="7" name="Content Placeholder 5"/>
          <p:cNvSpPr txBox="1">
            <a:spLocks/>
          </p:cNvSpPr>
          <p:nvPr/>
        </p:nvSpPr>
        <p:spPr bwMode="gray">
          <a:xfrm>
            <a:off x="5418068" y="969664"/>
            <a:ext cx="3300334" cy="160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2"/>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2"/>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2"/>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2"/>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2"/>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2"/>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2"/>
              </a:buBlip>
              <a:defRPr kumimoji="1" sz="1600">
                <a:solidFill>
                  <a:schemeClr val="tx1"/>
                </a:solidFill>
                <a:latin typeface="+mn-lt"/>
                <a:ea typeface="+mn-ea"/>
              </a:defRPr>
            </a:lvl9pPr>
          </a:lstStyle>
          <a:p>
            <a:pPr marL="0" indent="0">
              <a:buNone/>
            </a:pPr>
            <a:r>
              <a:rPr lang="fi-FI" sz="1600" dirty="0" smtClean="0"/>
              <a:t>Layout analysis parameters:</a:t>
            </a:r>
          </a:p>
          <a:p>
            <a:r>
              <a:rPr lang="fi-FI" sz="1400" dirty="0"/>
              <a:t>aoiXExpansionAmount = </a:t>
            </a:r>
            <a:r>
              <a:rPr lang="fi-FI" sz="1400" dirty="0" smtClean="0"/>
              <a:t>40</a:t>
            </a:r>
          </a:p>
          <a:p>
            <a:r>
              <a:rPr lang="fi-FI" sz="1400" dirty="0" smtClean="0"/>
              <a:t>aoiYExpansionAmount </a:t>
            </a:r>
            <a:r>
              <a:rPr lang="fi-FI" sz="1400" dirty="0"/>
              <a:t>= </a:t>
            </a:r>
            <a:r>
              <a:rPr lang="fi-FI" sz="1400" dirty="0" smtClean="0"/>
              <a:t>60</a:t>
            </a:r>
            <a:endParaRPr lang="fi-FI" sz="1400" dirty="0"/>
          </a:p>
          <a:p>
            <a:r>
              <a:rPr lang="fi-FI" sz="1400" dirty="0" smtClean="0"/>
              <a:t>rlsaRowThreshold </a:t>
            </a:r>
            <a:r>
              <a:rPr lang="fi-FI" sz="1400" dirty="0"/>
              <a:t>= </a:t>
            </a:r>
            <a:r>
              <a:rPr lang="fi-FI" sz="1400" dirty="0" smtClean="0"/>
              <a:t>300</a:t>
            </a:r>
            <a:endParaRPr lang="fi-FI" sz="1400" dirty="0"/>
          </a:p>
          <a:p>
            <a:r>
              <a:rPr lang="fi-FI" sz="1400" dirty="0" smtClean="0"/>
              <a:t>rlsaWordHorizontalThreshold </a:t>
            </a:r>
            <a:r>
              <a:rPr lang="fi-FI" sz="1400" dirty="0"/>
              <a:t>= </a:t>
            </a:r>
            <a:r>
              <a:rPr lang="fi-FI" sz="1400" dirty="0" smtClean="0"/>
              <a:t>30</a:t>
            </a:r>
            <a:endParaRPr lang="fi-FI" sz="1400" dirty="0"/>
          </a:p>
          <a:p>
            <a:r>
              <a:rPr lang="fi-FI" sz="1400" dirty="0" smtClean="0"/>
              <a:t>rlsaWordVerticalThreshold </a:t>
            </a:r>
            <a:r>
              <a:rPr lang="fi-FI" sz="1400" dirty="0"/>
              <a:t>= </a:t>
            </a:r>
            <a:r>
              <a:rPr lang="fi-FI" sz="1400" dirty="0" smtClean="0"/>
              <a:t>30</a:t>
            </a:r>
            <a:endParaRPr lang="fi-FI" sz="1400" dirty="0">
              <a:latin typeface="ＭＳ Ｐゴシック" pitchFamily="50" charset="-128"/>
            </a:endParaRPr>
          </a:p>
          <a:p>
            <a:pPr marL="0" indent="0">
              <a:buFontTx/>
              <a:buNone/>
            </a:pPr>
            <a:endParaRPr lang="fi-FI" sz="1400" kern="0" dirty="0"/>
          </a:p>
        </p:txBody>
      </p:sp>
      <p:sp>
        <p:nvSpPr>
          <p:cNvPr id="8" name="Content Placeholder 2"/>
          <p:cNvSpPr txBox="1">
            <a:spLocks/>
          </p:cNvSpPr>
          <p:nvPr/>
        </p:nvSpPr>
        <p:spPr bwMode="gray">
          <a:xfrm>
            <a:off x="195651" y="2592968"/>
            <a:ext cx="9425257" cy="41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2"/>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2"/>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2"/>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2"/>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2"/>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2"/>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2"/>
              </a:buBlip>
              <a:defRPr kumimoji="1" sz="1600">
                <a:solidFill>
                  <a:schemeClr val="tx1"/>
                </a:solidFill>
                <a:latin typeface="+mn-lt"/>
                <a:ea typeface="+mn-ea"/>
              </a:defRPr>
            </a:lvl9pPr>
          </a:lstStyle>
          <a:p>
            <a:pPr marL="0" indent="0">
              <a:buNone/>
            </a:pPr>
            <a:r>
              <a:rPr lang="fi-FI" sz="2400" kern="0" dirty="0" smtClean="0"/>
              <a:t>With above parameters the system achieved following performance: </a:t>
            </a:r>
          </a:p>
        </p:txBody>
      </p:sp>
      <p:graphicFrame>
        <p:nvGraphicFramePr>
          <p:cNvPr id="9" name="Table 8"/>
          <p:cNvGraphicFramePr>
            <a:graphicFrameLocks noGrp="1"/>
          </p:cNvGraphicFramePr>
          <p:nvPr>
            <p:extLst>
              <p:ext uri="{D42A27DB-BD31-4B8C-83A1-F6EECF244321}">
                <p14:modId xmlns:p14="http://schemas.microsoft.com/office/powerpoint/2010/main" val="3784631992"/>
              </p:ext>
            </p:extLst>
          </p:nvPr>
        </p:nvGraphicFramePr>
        <p:xfrm>
          <a:off x="848544" y="3216775"/>
          <a:ext cx="5256583" cy="2488936"/>
        </p:xfrm>
        <a:graphic>
          <a:graphicData uri="http://schemas.openxmlformats.org/drawingml/2006/table">
            <a:tbl>
              <a:tblPr firstRow="1" bandRow="1">
                <a:tableStyleId>{5940675A-B579-460E-94D1-54222C63F5DA}</a:tableStyleId>
              </a:tblPr>
              <a:tblGrid>
                <a:gridCol w="1548172"/>
                <a:gridCol w="1769339"/>
                <a:gridCol w="1939072"/>
              </a:tblGrid>
              <a:tr h="660136">
                <a:tc>
                  <a:txBody>
                    <a:bodyPr/>
                    <a:lstStyle/>
                    <a:p>
                      <a:r>
                        <a:rPr lang="fi-FI" dirty="0" smtClean="0"/>
                        <a:t>Number</a:t>
                      </a:r>
                      <a:r>
                        <a:rPr lang="fi-FI" baseline="0" dirty="0" smtClean="0"/>
                        <a:t> of images</a:t>
                      </a:r>
                      <a:endParaRPr lang="fi-FI" dirty="0"/>
                    </a:p>
                  </a:txBody>
                  <a:tcPr/>
                </a:tc>
                <a:tc>
                  <a:txBody>
                    <a:bodyPr/>
                    <a:lstStyle/>
                    <a:p>
                      <a:r>
                        <a:rPr lang="fi-FI" dirty="0" smtClean="0"/>
                        <a:t>Row detection accuracy</a:t>
                      </a:r>
                      <a:endParaRPr lang="fi-FI" dirty="0"/>
                    </a:p>
                  </a:txBody>
                  <a:tcPr/>
                </a:tc>
                <a:tc>
                  <a:txBody>
                    <a:bodyPr/>
                    <a:lstStyle/>
                    <a:p>
                      <a:r>
                        <a:rPr lang="fi-FI" dirty="0" smtClean="0"/>
                        <a:t>Word</a:t>
                      </a:r>
                      <a:r>
                        <a:rPr lang="fi-FI" baseline="0" dirty="0" smtClean="0"/>
                        <a:t> detection accuracy</a:t>
                      </a:r>
                      <a:endParaRPr lang="fi-FI" dirty="0"/>
                    </a:p>
                  </a:txBody>
                  <a:tcPr/>
                </a:tc>
              </a:tr>
              <a:tr h="286754">
                <a:tc>
                  <a:txBody>
                    <a:bodyPr/>
                    <a:lstStyle/>
                    <a:p>
                      <a:r>
                        <a:rPr lang="fi-FI" dirty="0" smtClean="0"/>
                        <a:t>5</a:t>
                      </a:r>
                      <a:endParaRPr lang="fi-FI" dirty="0"/>
                    </a:p>
                  </a:txBody>
                  <a:tcPr/>
                </a:tc>
                <a:tc>
                  <a:txBody>
                    <a:bodyPr/>
                    <a:lstStyle/>
                    <a:p>
                      <a:r>
                        <a:rPr lang="fi-FI" dirty="0" smtClean="0"/>
                        <a:t>100%</a:t>
                      </a:r>
                      <a:endParaRPr lang="fi-FI" dirty="0"/>
                    </a:p>
                  </a:txBody>
                  <a:tcPr/>
                </a:tc>
                <a:tc>
                  <a:txBody>
                    <a:bodyPr/>
                    <a:lstStyle/>
                    <a:p>
                      <a:r>
                        <a:rPr lang="fi-FI" dirty="0" smtClean="0"/>
                        <a:t>98%</a:t>
                      </a:r>
                      <a:endParaRPr lang="fi-FI" dirty="0"/>
                    </a:p>
                  </a:txBody>
                  <a:tcPr/>
                </a:tc>
              </a:tr>
              <a:tr h="286754">
                <a:tc>
                  <a:txBody>
                    <a:bodyPr/>
                    <a:lstStyle/>
                    <a:p>
                      <a:r>
                        <a:rPr lang="fi-FI" dirty="0" smtClean="0"/>
                        <a:t>10</a:t>
                      </a:r>
                      <a:endParaRPr lang="fi-FI" dirty="0"/>
                    </a:p>
                  </a:txBody>
                  <a:tcPr/>
                </a:tc>
                <a:tc>
                  <a:txBody>
                    <a:bodyPr/>
                    <a:lstStyle/>
                    <a:p>
                      <a:r>
                        <a:rPr lang="fi-FI" dirty="0" smtClean="0"/>
                        <a:t>92%</a:t>
                      </a:r>
                      <a:endParaRPr lang="fi-FI" dirty="0"/>
                    </a:p>
                  </a:txBody>
                  <a:tcPr/>
                </a:tc>
                <a:tc>
                  <a:txBody>
                    <a:bodyPr/>
                    <a:lstStyle/>
                    <a:p>
                      <a:r>
                        <a:rPr lang="fi-FI" dirty="0" smtClean="0"/>
                        <a:t>82%</a:t>
                      </a:r>
                      <a:endParaRPr lang="fi-FI" dirty="0"/>
                    </a:p>
                  </a:txBody>
                  <a:tcPr/>
                </a:tc>
              </a:tr>
              <a:tr h="286754">
                <a:tc>
                  <a:txBody>
                    <a:bodyPr/>
                    <a:lstStyle/>
                    <a:p>
                      <a:r>
                        <a:rPr lang="fi-FI" dirty="0" smtClean="0"/>
                        <a:t>15</a:t>
                      </a:r>
                      <a:endParaRPr lang="fi-FI" dirty="0"/>
                    </a:p>
                  </a:txBody>
                  <a:tcPr/>
                </a:tc>
                <a:tc>
                  <a:txBody>
                    <a:bodyPr/>
                    <a:lstStyle/>
                    <a:p>
                      <a:r>
                        <a:rPr lang="fi-FI" dirty="0" smtClean="0"/>
                        <a:t>92%</a:t>
                      </a:r>
                      <a:endParaRPr lang="fi-FI" dirty="0"/>
                    </a:p>
                  </a:txBody>
                  <a:tcPr/>
                </a:tc>
                <a:tc>
                  <a:txBody>
                    <a:bodyPr/>
                    <a:lstStyle/>
                    <a:p>
                      <a:r>
                        <a:rPr lang="fi-FI" dirty="0" smtClean="0"/>
                        <a:t>85%</a:t>
                      </a:r>
                      <a:endParaRPr lang="fi-FI" dirty="0"/>
                    </a:p>
                  </a:txBody>
                  <a:tcPr/>
                </a:tc>
              </a:tr>
              <a:tr h="286754">
                <a:tc>
                  <a:txBody>
                    <a:bodyPr/>
                    <a:lstStyle/>
                    <a:p>
                      <a:r>
                        <a:rPr lang="fi-FI" dirty="0" smtClean="0"/>
                        <a:t>20</a:t>
                      </a:r>
                      <a:endParaRPr lang="fi-FI" dirty="0"/>
                    </a:p>
                  </a:txBody>
                  <a:tcPr/>
                </a:tc>
                <a:tc>
                  <a:txBody>
                    <a:bodyPr/>
                    <a:lstStyle/>
                    <a:p>
                      <a:r>
                        <a:rPr lang="fi-FI" dirty="0" smtClean="0"/>
                        <a:t>92%</a:t>
                      </a:r>
                      <a:endParaRPr lang="fi-FI" dirty="0"/>
                    </a:p>
                  </a:txBody>
                  <a:tcPr/>
                </a:tc>
                <a:tc>
                  <a:txBody>
                    <a:bodyPr/>
                    <a:lstStyle/>
                    <a:p>
                      <a:r>
                        <a:rPr lang="fi-FI" dirty="0" smtClean="0"/>
                        <a:t>86%</a:t>
                      </a:r>
                      <a:endParaRPr lang="fi-FI" dirty="0"/>
                    </a:p>
                  </a:txBody>
                  <a:tcPr/>
                </a:tc>
              </a:tr>
              <a:tr h="286754">
                <a:tc>
                  <a:txBody>
                    <a:bodyPr/>
                    <a:lstStyle/>
                    <a:p>
                      <a:r>
                        <a:rPr lang="fi-FI" dirty="0" smtClean="0"/>
                        <a:t>25</a:t>
                      </a:r>
                      <a:endParaRPr lang="fi-FI" dirty="0"/>
                    </a:p>
                  </a:txBody>
                  <a:tcPr/>
                </a:tc>
                <a:tc>
                  <a:txBody>
                    <a:bodyPr/>
                    <a:lstStyle/>
                    <a:p>
                      <a:r>
                        <a:rPr lang="fi-FI" dirty="0" smtClean="0"/>
                        <a:t>92%</a:t>
                      </a:r>
                      <a:endParaRPr lang="fi-FI" dirty="0"/>
                    </a:p>
                  </a:txBody>
                  <a:tcPr/>
                </a:tc>
                <a:tc>
                  <a:txBody>
                    <a:bodyPr/>
                    <a:lstStyle/>
                    <a:p>
                      <a:r>
                        <a:rPr lang="fi-FI" dirty="0" smtClean="0"/>
                        <a:t>85%</a:t>
                      </a:r>
                      <a:endParaRPr lang="fi-FI" dirty="0"/>
                    </a:p>
                  </a:txBody>
                  <a:tcPr/>
                </a:tc>
              </a:tr>
            </a:tbl>
          </a:graphicData>
        </a:graphic>
      </p:graphicFrame>
      <p:graphicFrame>
        <p:nvGraphicFramePr>
          <p:cNvPr id="14" name="Chart 13"/>
          <p:cNvGraphicFramePr/>
          <p:nvPr>
            <p:extLst>
              <p:ext uri="{D42A27DB-BD31-4B8C-83A1-F6EECF244321}">
                <p14:modId xmlns:p14="http://schemas.microsoft.com/office/powerpoint/2010/main" val="991607237"/>
              </p:ext>
            </p:extLst>
          </p:nvPr>
        </p:nvGraphicFramePr>
        <p:xfrm>
          <a:off x="6105127" y="3199199"/>
          <a:ext cx="3222359" cy="2506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1696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Conclusions</a:t>
            </a:r>
            <a:endParaRPr lang="fi-FI" dirty="0"/>
          </a:p>
        </p:txBody>
      </p:sp>
      <p:sp>
        <p:nvSpPr>
          <p:cNvPr id="3" name="Content Placeholder 2"/>
          <p:cNvSpPr>
            <a:spLocks noGrp="1"/>
          </p:cNvSpPr>
          <p:nvPr>
            <p:ph idx="1"/>
          </p:nvPr>
        </p:nvSpPr>
        <p:spPr/>
        <p:txBody>
          <a:bodyPr/>
          <a:lstStyle/>
          <a:p>
            <a:r>
              <a:rPr lang="fi-FI" dirty="0" smtClean="0"/>
              <a:t>The chosen methods proved to be useful in preprocessing and layout analysis.</a:t>
            </a:r>
          </a:p>
          <a:p>
            <a:r>
              <a:rPr lang="fi-FI" dirty="0" smtClean="0"/>
              <a:t>The tests proved that the chosen parameters work well for IAM database images.</a:t>
            </a:r>
          </a:p>
          <a:p>
            <a:r>
              <a:rPr lang="fi-FI" dirty="0" smtClean="0"/>
              <a:t>Word detection is slightly more sensitive about parameter changes than the row detection.</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18</a:t>
            </a:fld>
            <a:endParaRPr lang="en-US" altLang="ja-JP" dirty="0"/>
          </a:p>
        </p:txBody>
      </p:sp>
    </p:spTree>
    <p:extLst>
      <p:ext uri="{BB962C8B-B14F-4D97-AF65-F5344CB8AC3E}">
        <p14:creationId xmlns:p14="http://schemas.microsoft.com/office/powerpoint/2010/main" val="423213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fi-FI" altLang="ja-JP" dirty="0" smtClean="0"/>
              <a:t>Overview</a:t>
            </a:r>
            <a:endParaRPr kumimoji="1" lang="ja-JP" altLang="en-US" dirty="0"/>
          </a:p>
        </p:txBody>
      </p:sp>
      <p:sp>
        <p:nvSpPr>
          <p:cNvPr id="3" name="コンテンツ プレースホルダー 2"/>
          <p:cNvSpPr>
            <a:spLocks noGrp="1"/>
          </p:cNvSpPr>
          <p:nvPr>
            <p:ph idx="1"/>
          </p:nvPr>
        </p:nvSpPr>
        <p:spPr/>
        <p:txBody>
          <a:bodyPr/>
          <a:lstStyle/>
          <a:p>
            <a:r>
              <a:rPr lang="fi-FI" altLang="ja-JP" sz="2400" dirty="0" smtClean="0"/>
              <a:t>Handwriting recognition</a:t>
            </a:r>
          </a:p>
          <a:p>
            <a:r>
              <a:rPr lang="fi-FI" altLang="ja-JP" sz="2400" dirty="0" smtClean="0"/>
              <a:t>Preprocessing</a:t>
            </a:r>
          </a:p>
          <a:p>
            <a:pPr lvl="1"/>
            <a:r>
              <a:rPr lang="fi-FI" altLang="ja-JP" sz="2000" dirty="0" smtClean="0"/>
              <a:t>Stroke Width Analysis</a:t>
            </a:r>
          </a:p>
          <a:p>
            <a:r>
              <a:rPr lang="fi-FI" altLang="ja-JP" sz="2400" dirty="0" smtClean="0"/>
              <a:t>Layout Analysis</a:t>
            </a:r>
          </a:p>
          <a:p>
            <a:pPr lvl="1"/>
            <a:r>
              <a:rPr lang="fi-FI" altLang="ja-JP" sz="2000" dirty="0"/>
              <a:t>Bounding Box </a:t>
            </a:r>
            <a:r>
              <a:rPr lang="fi-FI" altLang="ja-JP" sz="2000" dirty="0" smtClean="0"/>
              <a:t>Expansion</a:t>
            </a:r>
          </a:p>
          <a:p>
            <a:pPr lvl="1"/>
            <a:r>
              <a:rPr lang="fi-FI" altLang="ja-JP" sz="2000" dirty="0" smtClean="0"/>
              <a:t>RLSA</a:t>
            </a:r>
          </a:p>
          <a:p>
            <a:r>
              <a:rPr lang="fi-FI" altLang="ja-JP" sz="2400" dirty="0" smtClean="0"/>
              <a:t>Tests</a:t>
            </a:r>
          </a:p>
          <a:p>
            <a:r>
              <a:rPr lang="fi-FI" altLang="ja-JP" sz="2400" dirty="0" smtClean="0"/>
              <a:t>Test Results</a:t>
            </a:r>
          </a:p>
          <a:p>
            <a:r>
              <a:rPr lang="fi-FI" altLang="ja-JP" sz="2400" dirty="0" smtClean="0"/>
              <a:t>Conclusions</a:t>
            </a:r>
          </a:p>
          <a:p>
            <a:r>
              <a:rPr lang="fi-FI" altLang="ja-JP" sz="2400" dirty="0" smtClean="0"/>
              <a:t>Remaining Problems</a:t>
            </a:r>
          </a:p>
          <a:p>
            <a:r>
              <a:rPr lang="fi-FI" altLang="ja-JP" sz="2400" dirty="0" smtClean="0"/>
              <a:t>Future </a:t>
            </a:r>
            <a:r>
              <a:rPr lang="fi-FI" altLang="ja-JP" sz="2400" dirty="0" smtClean="0"/>
              <a:t>Work</a:t>
            </a:r>
          </a:p>
          <a:p>
            <a:r>
              <a:rPr lang="fi-FI" altLang="ja-JP" sz="2400" dirty="0" smtClean="0"/>
              <a:t>Questions and Answers</a:t>
            </a:r>
            <a:endParaRPr lang="fi-FI" altLang="ja-JP" sz="2400" dirty="0" smtClean="0"/>
          </a:p>
        </p:txBody>
      </p:sp>
      <p:sp>
        <p:nvSpPr>
          <p:cNvPr id="5" name="フッター プレースホルダー 4"/>
          <p:cNvSpPr>
            <a:spLocks noGrp="1"/>
          </p:cNvSpPr>
          <p:nvPr>
            <p:ph type="ftr" sz="quarter" idx="10"/>
          </p:nvPr>
        </p:nvSpPr>
        <p:spPr/>
        <p:txBody>
          <a:bodyPr/>
          <a:lstStyle/>
          <a:p>
            <a:r>
              <a:rPr lang="ja-JP" altLang="en-US" smtClean="0"/>
              <a:t>研究室ゼミ</a:t>
            </a:r>
            <a:endParaRPr lang="en-US" altLang="ja-JP" dirty="0"/>
          </a:p>
        </p:txBody>
      </p:sp>
      <p:sp>
        <p:nvSpPr>
          <p:cNvPr id="6" name="スライド番号プレースホルダー 5"/>
          <p:cNvSpPr>
            <a:spLocks noGrp="1"/>
          </p:cNvSpPr>
          <p:nvPr>
            <p:ph type="sldNum" sz="quarter" idx="11"/>
          </p:nvPr>
        </p:nvSpPr>
        <p:spPr/>
        <p:txBody>
          <a:bodyPr/>
          <a:lstStyle/>
          <a:p>
            <a:fld id="{87D0AC98-BE4D-4AA9-9598-A155CF901337}" type="slidenum">
              <a:rPr lang="en-US" altLang="ja-JP" smtClean="0"/>
              <a:pPr/>
              <a:t>1</a:t>
            </a:fld>
            <a:endParaRPr lang="en-US" altLang="ja-JP" dirty="0"/>
          </a:p>
        </p:txBody>
      </p:sp>
    </p:spTree>
    <p:extLst>
      <p:ext uri="{BB962C8B-B14F-4D97-AF65-F5344CB8AC3E}">
        <p14:creationId xmlns:p14="http://schemas.microsoft.com/office/powerpoint/2010/main" val="1174836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Remaining problems</a:t>
            </a:r>
            <a:endParaRPr lang="fi-FI" dirty="0"/>
          </a:p>
        </p:txBody>
      </p:sp>
      <p:sp>
        <p:nvSpPr>
          <p:cNvPr id="3" name="Content Placeholder 2"/>
          <p:cNvSpPr>
            <a:spLocks noGrp="1"/>
          </p:cNvSpPr>
          <p:nvPr>
            <p:ph idx="1"/>
          </p:nvPr>
        </p:nvSpPr>
        <p:spPr/>
        <p:txBody>
          <a:bodyPr/>
          <a:lstStyle/>
          <a:p>
            <a:r>
              <a:rPr lang="fi-FI" dirty="0" smtClean="0"/>
              <a:t>The row and word detection isn’t perfect</a:t>
            </a:r>
          </a:p>
          <a:p>
            <a:pPr lvl="1"/>
            <a:r>
              <a:rPr lang="fi-FI" dirty="0" smtClean="0"/>
              <a:t>If two rows contain overlapping characters those rows are combined as one.</a:t>
            </a:r>
          </a:p>
          <a:p>
            <a:pPr lvl="1"/>
            <a:r>
              <a:rPr lang="fi-FI" dirty="0" smtClean="0"/>
              <a:t>For the same reason multiple words can also be combined as one.</a:t>
            </a:r>
          </a:p>
          <a:p>
            <a:pPr lvl="1"/>
            <a:endParaRPr lang="fi-FI" dirty="0"/>
          </a:p>
          <a:p>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19</a:t>
            </a:fld>
            <a:endParaRPr lang="en-US" altLang="ja-JP" dirty="0"/>
          </a:p>
        </p:txBody>
      </p:sp>
      <p:sp>
        <p:nvSpPr>
          <p:cNvPr id="15" name="TextBox 14"/>
          <p:cNvSpPr txBox="1"/>
          <p:nvPr/>
        </p:nvSpPr>
        <p:spPr>
          <a:xfrm>
            <a:off x="6751925" y="3526558"/>
            <a:ext cx="2592979" cy="400110"/>
          </a:xfrm>
          <a:prstGeom prst="rect">
            <a:avLst/>
          </a:prstGeom>
          <a:noFill/>
        </p:spPr>
        <p:txBody>
          <a:bodyPr wrap="square" rtlCol="0">
            <a:spAutoFit/>
          </a:bodyPr>
          <a:lstStyle/>
          <a:p>
            <a:r>
              <a:rPr kumimoji="1" lang="fi-FI" sz="2000" dirty="0" smtClean="0">
                <a:latin typeface="Arial" panose="020B0604020202020204" pitchFamily="34" charset="0"/>
                <a:cs typeface="Arial" panose="020B0604020202020204" pitchFamily="34" charset="0"/>
              </a:rPr>
              <a:t>= Area of interest box</a:t>
            </a:r>
            <a:endParaRPr kumimoji="1" lang="fi-FI" sz="2000" dirty="0">
              <a:latin typeface="Arial" panose="020B0604020202020204" pitchFamily="34" charset="0"/>
              <a:cs typeface="Arial" panose="020B0604020202020204" pitchFamily="34" charset="0"/>
            </a:endParaRPr>
          </a:p>
        </p:txBody>
      </p:sp>
      <p:sp>
        <p:nvSpPr>
          <p:cNvPr id="16" name="Rectangle 15"/>
          <p:cNvSpPr/>
          <p:nvPr/>
        </p:nvSpPr>
        <p:spPr>
          <a:xfrm>
            <a:off x="6166548" y="4051172"/>
            <a:ext cx="432048" cy="43204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7" name="TextBox 16"/>
          <p:cNvSpPr txBox="1"/>
          <p:nvPr/>
        </p:nvSpPr>
        <p:spPr>
          <a:xfrm>
            <a:off x="6751925" y="4078506"/>
            <a:ext cx="1402948" cy="400110"/>
          </a:xfrm>
          <a:prstGeom prst="rect">
            <a:avLst/>
          </a:prstGeom>
          <a:noFill/>
        </p:spPr>
        <p:txBody>
          <a:bodyPr wrap="none" rtlCol="0">
            <a:spAutoFit/>
          </a:bodyPr>
          <a:lstStyle/>
          <a:p>
            <a:r>
              <a:rPr kumimoji="1" lang="fi-FI" sz="2000" dirty="0" smtClean="0">
                <a:latin typeface="Arial" panose="020B0604020202020204" pitchFamily="34" charset="0"/>
                <a:cs typeface="Arial" panose="020B0604020202020204" pitchFamily="34" charset="0"/>
              </a:rPr>
              <a:t>= Row box</a:t>
            </a:r>
            <a:endParaRPr kumimoji="1" lang="fi-FI" sz="2000" dirty="0">
              <a:latin typeface="Arial" panose="020B0604020202020204" pitchFamily="34" charset="0"/>
              <a:cs typeface="Arial" panose="020B0604020202020204" pitchFamily="34" charset="0"/>
            </a:endParaRPr>
          </a:p>
        </p:txBody>
      </p:sp>
      <p:sp>
        <p:nvSpPr>
          <p:cNvPr id="18" name="Rectangle 17"/>
          <p:cNvSpPr/>
          <p:nvPr/>
        </p:nvSpPr>
        <p:spPr>
          <a:xfrm>
            <a:off x="6166548" y="3499224"/>
            <a:ext cx="4320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19" name="Rectangle 18"/>
          <p:cNvSpPr/>
          <p:nvPr/>
        </p:nvSpPr>
        <p:spPr>
          <a:xfrm>
            <a:off x="6166548" y="4640282"/>
            <a:ext cx="432047" cy="432048"/>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20" name="Content Placeholder 2"/>
          <p:cNvSpPr txBox="1">
            <a:spLocks/>
          </p:cNvSpPr>
          <p:nvPr/>
        </p:nvSpPr>
        <p:spPr bwMode="gray">
          <a:xfrm>
            <a:off x="6751925" y="4630454"/>
            <a:ext cx="1785930" cy="43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2"/>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2"/>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2"/>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2"/>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2"/>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2"/>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2"/>
              </a:buBlip>
              <a:defRPr kumimoji="1" sz="1600">
                <a:solidFill>
                  <a:schemeClr val="tx1"/>
                </a:solidFill>
                <a:latin typeface="+mn-lt"/>
                <a:ea typeface="+mn-ea"/>
              </a:defRPr>
            </a:lvl9pPr>
          </a:lstStyle>
          <a:p>
            <a:pPr marL="0" indent="0">
              <a:buNone/>
            </a:pPr>
            <a:r>
              <a:rPr lang="fi-FI" sz="2000" kern="0" dirty="0" smtClean="0"/>
              <a:t>= Word box</a:t>
            </a:r>
            <a:endParaRPr lang="fi-FI" sz="2000" kern="0" dirty="0"/>
          </a:p>
        </p:txBody>
      </p:sp>
      <p:sp>
        <p:nvSpPr>
          <p:cNvPr id="21" name="Content Placeholder 2"/>
          <p:cNvSpPr txBox="1">
            <a:spLocks/>
          </p:cNvSpPr>
          <p:nvPr/>
        </p:nvSpPr>
        <p:spPr bwMode="gray">
          <a:xfrm>
            <a:off x="5952051" y="5293001"/>
            <a:ext cx="3680899" cy="68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2"/>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2"/>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2"/>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2"/>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2"/>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2"/>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2"/>
              </a:buBlip>
              <a:defRPr kumimoji="1" sz="1600">
                <a:solidFill>
                  <a:schemeClr val="tx1"/>
                </a:solidFill>
                <a:latin typeface="+mn-lt"/>
                <a:ea typeface="+mn-ea"/>
              </a:defRPr>
            </a:lvl9pPr>
          </a:lstStyle>
          <a:p>
            <a:pPr marL="0" indent="0">
              <a:buNone/>
            </a:pPr>
            <a:r>
              <a:rPr lang="fi-FI" sz="1800" kern="0" dirty="0" smtClean="0"/>
              <a:t>Result: 2 rows and 5 words</a:t>
            </a:r>
          </a:p>
          <a:p>
            <a:pPr marL="0" indent="0">
              <a:buNone/>
            </a:pPr>
            <a:r>
              <a:rPr lang="fi-FI" sz="1800" kern="0" dirty="0" smtClean="0"/>
              <a:t>Real values: 9 rows and 68 words</a:t>
            </a:r>
            <a:endParaRPr lang="fi-FI" sz="1800" kern="0" dirty="0"/>
          </a:p>
        </p:txBody>
      </p:sp>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7316" t="3144" r="7112" b="9837"/>
          <a:stretch/>
        </p:blipFill>
        <p:spPr>
          <a:xfrm>
            <a:off x="835392" y="3321495"/>
            <a:ext cx="4741256" cy="2617918"/>
          </a:xfrm>
          <a:prstGeom prst="rect">
            <a:avLst/>
          </a:prstGeom>
        </p:spPr>
      </p:pic>
    </p:spTree>
    <p:extLst>
      <p:ext uri="{BB962C8B-B14F-4D97-AF65-F5344CB8AC3E}">
        <p14:creationId xmlns:p14="http://schemas.microsoft.com/office/powerpoint/2010/main" val="2223990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2">
            <a:extLst>
              <a:ext uri="{28A0092B-C50C-407E-A947-70E740481C1C}">
                <a14:useLocalDpi xmlns:a14="http://schemas.microsoft.com/office/drawing/2010/main" val="0"/>
              </a:ext>
            </a:extLst>
          </a:blip>
          <a:srcRect l="9292" t="44686" r="74716" b="27416"/>
          <a:stretch/>
        </p:blipFill>
        <p:spPr>
          <a:xfrm>
            <a:off x="5313040" y="1918598"/>
            <a:ext cx="2430660" cy="2320175"/>
          </a:xfrm>
          <a:prstGeom prst="rect">
            <a:avLst/>
          </a:prstGeom>
          <a:ln w="38100">
            <a:noFill/>
            <a:prstDash val="sysDot"/>
          </a:ln>
        </p:spPr>
      </p:pic>
      <p:sp>
        <p:nvSpPr>
          <p:cNvPr id="2" name="Title 1"/>
          <p:cNvSpPr>
            <a:spLocks noGrp="1"/>
          </p:cNvSpPr>
          <p:nvPr>
            <p:ph type="title"/>
          </p:nvPr>
        </p:nvSpPr>
        <p:spPr/>
        <p:txBody>
          <a:bodyPr/>
          <a:lstStyle/>
          <a:p>
            <a:r>
              <a:rPr lang="fi-FI" dirty="0" smtClean="0"/>
              <a:t>Remaining problems: Overlapping characters</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20</a:t>
            </a:fld>
            <a:endParaRPr lang="en-US" altLang="ja-JP" dirty="0"/>
          </a:p>
        </p:txBody>
      </p:sp>
      <p:sp>
        <p:nvSpPr>
          <p:cNvPr id="21" name="Rectangle 20"/>
          <p:cNvSpPr/>
          <p:nvPr/>
        </p:nvSpPr>
        <p:spPr>
          <a:xfrm>
            <a:off x="5432017" y="2078004"/>
            <a:ext cx="2016224" cy="969578"/>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22" name="Rectangle 21"/>
          <p:cNvSpPr/>
          <p:nvPr/>
        </p:nvSpPr>
        <p:spPr>
          <a:xfrm>
            <a:off x="5313040" y="2682480"/>
            <a:ext cx="1541525" cy="1013173"/>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23" name="Rectangle 22"/>
          <p:cNvSpPr/>
          <p:nvPr/>
        </p:nvSpPr>
        <p:spPr>
          <a:xfrm>
            <a:off x="5504025" y="3479630"/>
            <a:ext cx="2214636" cy="720080"/>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pic>
        <p:nvPicPr>
          <p:cNvPr id="27" name="Picture 26"/>
          <p:cNvPicPr>
            <a:picLocks noChangeAspect="1"/>
          </p:cNvPicPr>
          <p:nvPr/>
        </p:nvPicPr>
        <p:blipFill rotWithShape="1">
          <a:blip r:embed="rId2">
            <a:extLst>
              <a:ext uri="{28A0092B-C50C-407E-A947-70E740481C1C}">
                <a14:useLocalDpi xmlns:a14="http://schemas.microsoft.com/office/drawing/2010/main" val="0"/>
              </a:ext>
            </a:extLst>
          </a:blip>
          <a:srcRect l="9292" t="44686" r="74716" b="27416"/>
          <a:stretch/>
        </p:blipFill>
        <p:spPr>
          <a:xfrm>
            <a:off x="2191657" y="1933040"/>
            <a:ext cx="2430660" cy="2320175"/>
          </a:xfrm>
          <a:prstGeom prst="rect">
            <a:avLst/>
          </a:prstGeom>
        </p:spPr>
      </p:pic>
      <p:sp>
        <p:nvSpPr>
          <p:cNvPr id="31" name="Rectangle 30"/>
          <p:cNvSpPr/>
          <p:nvPr/>
        </p:nvSpPr>
        <p:spPr>
          <a:xfrm>
            <a:off x="5174910" y="4795091"/>
            <a:ext cx="473093" cy="415127"/>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
        <p:nvSpPr>
          <p:cNvPr id="32" name="Content Placeholder 2"/>
          <p:cNvSpPr txBox="1">
            <a:spLocks/>
          </p:cNvSpPr>
          <p:nvPr/>
        </p:nvSpPr>
        <p:spPr bwMode="gray">
          <a:xfrm>
            <a:off x="5687623" y="4841052"/>
            <a:ext cx="4228672" cy="43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3"/>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3"/>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3"/>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3"/>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3"/>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3"/>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3"/>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3"/>
              </a:buBlip>
              <a:defRPr kumimoji="1" sz="1600">
                <a:solidFill>
                  <a:schemeClr val="tx1"/>
                </a:solidFill>
                <a:latin typeface="+mn-lt"/>
                <a:ea typeface="+mn-ea"/>
              </a:defRPr>
            </a:lvl9pPr>
          </a:lstStyle>
          <a:p>
            <a:pPr marL="0" indent="0">
              <a:buNone/>
            </a:pPr>
            <a:r>
              <a:rPr lang="fi-FI" sz="2000" kern="0" dirty="0" smtClean="0"/>
              <a:t>= Real word box (unrealized)</a:t>
            </a:r>
            <a:endParaRPr lang="fi-FI" sz="2000" kern="0" dirty="0"/>
          </a:p>
        </p:txBody>
      </p:sp>
    </p:spTree>
    <p:extLst>
      <p:ext uri="{BB962C8B-B14F-4D97-AF65-F5344CB8AC3E}">
        <p14:creationId xmlns:p14="http://schemas.microsoft.com/office/powerpoint/2010/main" val="3066750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Future work</a:t>
            </a:r>
            <a:endParaRPr lang="fi-FI" dirty="0"/>
          </a:p>
        </p:txBody>
      </p:sp>
      <p:sp>
        <p:nvSpPr>
          <p:cNvPr id="3" name="Content Placeholder 2"/>
          <p:cNvSpPr>
            <a:spLocks noGrp="1"/>
          </p:cNvSpPr>
          <p:nvPr>
            <p:ph idx="1"/>
          </p:nvPr>
        </p:nvSpPr>
        <p:spPr/>
        <p:txBody>
          <a:bodyPr/>
          <a:lstStyle/>
          <a:p>
            <a:r>
              <a:rPr lang="fi-FI" dirty="0" smtClean="0"/>
              <a:t>Solve the overlapping rows/words problem.</a:t>
            </a:r>
          </a:p>
          <a:p>
            <a:pPr lvl="1"/>
            <a:r>
              <a:rPr lang="fi-FI" dirty="0" smtClean="0"/>
              <a:t>Some papers have been published regarding this problem. More research is needed.</a:t>
            </a:r>
          </a:p>
          <a:p>
            <a:r>
              <a:rPr lang="fi-FI" dirty="0" smtClean="0"/>
              <a:t>Automatic parameter choosing.</a:t>
            </a:r>
          </a:p>
          <a:p>
            <a:pPr lvl="1"/>
            <a:r>
              <a:rPr lang="fi-FI" dirty="0" smtClean="0"/>
              <a:t>Use some mathematical properties such as object area or size to choose appropriate parameter value for some functions.</a:t>
            </a:r>
          </a:p>
          <a:p>
            <a:pPr lvl="1"/>
            <a:r>
              <a:rPr lang="fi-FI" dirty="0" smtClean="0"/>
              <a:t>Average object area → RLSA threshold?</a:t>
            </a:r>
          </a:p>
          <a:p>
            <a:r>
              <a:rPr lang="fi-FI" dirty="0" smtClean="0"/>
              <a:t>Continue to feature extraction phase.</a:t>
            </a:r>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21</a:t>
            </a:fld>
            <a:endParaRPr lang="en-US" altLang="ja-JP" dirty="0"/>
          </a:p>
        </p:txBody>
      </p:sp>
    </p:spTree>
    <p:extLst>
      <p:ext uri="{BB962C8B-B14F-4D97-AF65-F5344CB8AC3E}">
        <p14:creationId xmlns:p14="http://schemas.microsoft.com/office/powerpoint/2010/main" val="3472728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1</a:t>
            </a:r>
            <a:endParaRPr lang="fi-FI" dirty="0"/>
          </a:p>
        </p:txBody>
      </p:sp>
      <p:sp>
        <p:nvSpPr>
          <p:cNvPr id="3" name="Content Placeholder 2"/>
          <p:cNvSpPr>
            <a:spLocks noGrp="1"/>
          </p:cNvSpPr>
          <p:nvPr>
            <p:ph idx="1"/>
          </p:nvPr>
        </p:nvSpPr>
        <p:spPr/>
        <p:txBody>
          <a:bodyPr/>
          <a:lstStyle/>
          <a:p>
            <a:r>
              <a:rPr lang="fi-FI" sz="2400" dirty="0" smtClean="0"/>
              <a:t>Presentation time:</a:t>
            </a:r>
          </a:p>
          <a:p>
            <a:pPr lvl="1"/>
            <a:r>
              <a:rPr lang="fi-FI" sz="2000" dirty="0" smtClean="0"/>
              <a:t>Presentation: 19:10</a:t>
            </a:r>
          </a:p>
          <a:p>
            <a:pPr lvl="1"/>
            <a:r>
              <a:rPr lang="fi-FI" sz="2000" dirty="0" smtClean="0"/>
              <a:t>Questions: 19:40</a:t>
            </a:r>
          </a:p>
          <a:p>
            <a:r>
              <a:rPr lang="fi-FI" sz="2400" dirty="0" smtClean="0"/>
              <a:t>Okubo: </a:t>
            </a:r>
            <a:r>
              <a:rPr lang="en-US" sz="2400" dirty="0" smtClean="0"/>
              <a:t>(</a:t>
            </a:r>
            <a:r>
              <a:rPr lang="en-US" sz="2400" dirty="0"/>
              <a:t>p.19) The accuracy of your proposed method is 92%. Is the error occurring only for the picture like in p.19</a:t>
            </a:r>
            <a:r>
              <a:rPr lang="en-US" sz="2400" dirty="0" smtClean="0"/>
              <a:t>?</a:t>
            </a:r>
          </a:p>
          <a:p>
            <a:pPr lvl="1"/>
            <a:r>
              <a:rPr lang="en-US" sz="2000" dirty="0" smtClean="0"/>
              <a:t>The error can occur for multiple reasons. One reason is overlapping characters such as in p.19 and p.20 which are then combined into fewer large objects. Other reason can be broken characters/words which can make the word/row count higher than the real values.</a:t>
            </a:r>
          </a:p>
          <a:p>
            <a:r>
              <a:rPr lang="en-US" sz="2400" dirty="0" smtClean="0"/>
              <a:t>Okubo: (p.16</a:t>
            </a:r>
            <a:r>
              <a:rPr lang="en-US" sz="2400" dirty="0"/>
              <a:t>) Please use vector image when you put a figure on the slide from MATLAB to avoid low resolution</a:t>
            </a:r>
            <a:r>
              <a:rPr lang="en-US" sz="2400" dirty="0" smtClean="0"/>
              <a:t>.</a:t>
            </a:r>
          </a:p>
          <a:p>
            <a:pPr lvl="1"/>
            <a:r>
              <a:rPr lang="fi-FI" sz="2000" dirty="0" smtClean="0"/>
              <a:t>I will remember this for the next presentation.</a:t>
            </a:r>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22</a:t>
            </a:fld>
            <a:endParaRPr lang="en-US" altLang="ja-JP" dirty="0"/>
          </a:p>
        </p:txBody>
      </p:sp>
    </p:spTree>
    <p:extLst>
      <p:ext uri="{BB962C8B-B14F-4D97-AF65-F5344CB8AC3E}">
        <p14:creationId xmlns:p14="http://schemas.microsoft.com/office/powerpoint/2010/main" val="323653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2</a:t>
            </a:r>
            <a:endParaRPr lang="fi-FI" dirty="0"/>
          </a:p>
        </p:txBody>
      </p:sp>
      <p:sp>
        <p:nvSpPr>
          <p:cNvPr id="3" name="Content Placeholder 2"/>
          <p:cNvSpPr>
            <a:spLocks noGrp="1"/>
          </p:cNvSpPr>
          <p:nvPr>
            <p:ph idx="1"/>
          </p:nvPr>
        </p:nvSpPr>
        <p:spPr/>
        <p:txBody>
          <a:bodyPr/>
          <a:lstStyle/>
          <a:p>
            <a:r>
              <a:rPr lang="fi-FI" sz="2400" dirty="0"/>
              <a:t>Kenya: </a:t>
            </a:r>
            <a:r>
              <a:rPr lang="en-US" sz="2400" dirty="0"/>
              <a:t>You used the thickness information for text detection. Is the method better than your previous method? What is better than previous method? Accuracy or processing time? Comparing between the methods may show us interesting result</a:t>
            </a:r>
            <a:r>
              <a:rPr lang="en-US" sz="2400" dirty="0" smtClean="0"/>
              <a:t>.</a:t>
            </a:r>
          </a:p>
          <a:p>
            <a:pPr lvl="1"/>
            <a:r>
              <a:rPr lang="en-US" sz="2000" dirty="0" smtClean="0"/>
              <a:t>I chose the thickness method because the previous methods based on area, aspect ratio, number of holes etc. were highly dependent on various parameters and were sensitive to change. The new method, on the other hand, only needs one threshold value and is more robust with varying text size. Mainly the motivation was to reduce the amount constant parameters in the system. I didn’t compare the processing time at this point nor did I made any other accuracy tests between these two approaches. I concede that it would have been appropriate to compare these two approaches before choosing one or another.</a:t>
            </a:r>
            <a:endParaRPr lang="fi-FI" sz="2000" dirty="0"/>
          </a:p>
          <a:p>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23</a:t>
            </a:fld>
            <a:endParaRPr lang="en-US" altLang="ja-JP" dirty="0"/>
          </a:p>
        </p:txBody>
      </p:sp>
    </p:spTree>
    <p:extLst>
      <p:ext uri="{BB962C8B-B14F-4D97-AF65-F5344CB8AC3E}">
        <p14:creationId xmlns:p14="http://schemas.microsoft.com/office/powerpoint/2010/main" val="188315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3</a:t>
            </a:r>
            <a:endParaRPr lang="fi-FI" dirty="0"/>
          </a:p>
        </p:txBody>
      </p:sp>
      <p:sp>
        <p:nvSpPr>
          <p:cNvPr id="3" name="Content Placeholder 2"/>
          <p:cNvSpPr>
            <a:spLocks noGrp="1"/>
          </p:cNvSpPr>
          <p:nvPr>
            <p:ph idx="1"/>
          </p:nvPr>
        </p:nvSpPr>
        <p:spPr/>
        <p:txBody>
          <a:bodyPr/>
          <a:lstStyle/>
          <a:p>
            <a:r>
              <a:rPr lang="en-US" sz="2400" dirty="0" err="1" smtClean="0"/>
              <a:t>Konta</a:t>
            </a:r>
            <a:r>
              <a:rPr lang="en-US" sz="2400" dirty="0" smtClean="0"/>
              <a:t>: (p.19</a:t>
            </a:r>
            <a:r>
              <a:rPr lang="en-US" sz="2400" dirty="0"/>
              <a:t>) Can you show the result of RSLA</a:t>
            </a:r>
            <a:r>
              <a:rPr lang="en-US" sz="2400" dirty="0" smtClean="0"/>
              <a:t>?</a:t>
            </a:r>
          </a:p>
          <a:p>
            <a:pPr lvl="1"/>
            <a:r>
              <a:rPr lang="en-US" sz="2000" dirty="0" smtClean="0"/>
              <a:t>I did not have the image at the time of presentation. Here it is now.</a:t>
            </a:r>
          </a:p>
          <a:p>
            <a:pPr lvl="1"/>
            <a:endParaRPr lang="en-US" sz="2000"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24</a:t>
            </a:fld>
            <a:endParaRPr lang="en-US" altLang="ja-JP"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476" t="4433" r="7476" b="10239"/>
          <a:stretch/>
        </p:blipFill>
        <p:spPr>
          <a:xfrm>
            <a:off x="5162228" y="2145824"/>
            <a:ext cx="4248472" cy="233432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7463" t="3921" r="7488" b="9726"/>
          <a:stretch/>
        </p:blipFill>
        <p:spPr>
          <a:xfrm>
            <a:off x="492177" y="2119888"/>
            <a:ext cx="4248472" cy="2360262"/>
          </a:xfrm>
          <a:prstGeom prst="rect">
            <a:avLst/>
          </a:prstGeom>
        </p:spPr>
      </p:pic>
    </p:spTree>
    <p:extLst>
      <p:ext uri="{BB962C8B-B14F-4D97-AF65-F5344CB8AC3E}">
        <p14:creationId xmlns:p14="http://schemas.microsoft.com/office/powerpoint/2010/main" val="389236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4</a:t>
            </a:r>
            <a:endParaRPr lang="fi-FI" dirty="0"/>
          </a:p>
        </p:txBody>
      </p:sp>
      <p:sp>
        <p:nvSpPr>
          <p:cNvPr id="3" name="Content Placeholder 2"/>
          <p:cNvSpPr>
            <a:spLocks noGrp="1"/>
          </p:cNvSpPr>
          <p:nvPr>
            <p:ph idx="1"/>
          </p:nvPr>
        </p:nvSpPr>
        <p:spPr/>
        <p:txBody>
          <a:bodyPr/>
          <a:lstStyle/>
          <a:p>
            <a:r>
              <a:rPr lang="en-US" sz="2400" dirty="0" err="1"/>
              <a:t>Konta</a:t>
            </a:r>
            <a:r>
              <a:rPr lang="en-US" sz="2400" dirty="0"/>
              <a:t>: How about detecting a long black line existing on the horizontal direction? This line could be the line that is dividing the row of the text and useful for avoiding the row box miss detection.</a:t>
            </a:r>
          </a:p>
          <a:p>
            <a:pPr lvl="1"/>
            <a:r>
              <a:rPr lang="en-US" sz="2000" dirty="0"/>
              <a:t>(Note: I must have misunderstood this question at the time of presentation) </a:t>
            </a:r>
            <a:r>
              <a:rPr lang="en-US" sz="2000" dirty="0" smtClean="0"/>
              <a:t>The suggestion would </a:t>
            </a:r>
            <a:r>
              <a:rPr lang="en-US" sz="2000" dirty="0"/>
              <a:t>be one </a:t>
            </a:r>
            <a:r>
              <a:rPr lang="en-US" sz="2000" dirty="0" smtClean="0"/>
              <a:t>good method </a:t>
            </a:r>
            <a:r>
              <a:rPr lang="en-US" sz="2000" dirty="0"/>
              <a:t>to detect rows. I need to put more research into the subject of overlapping characters and some papers have been published considering this subject</a:t>
            </a:r>
            <a:r>
              <a:rPr lang="en-US" sz="2000" dirty="0" smtClean="0"/>
              <a:t>. </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25</a:t>
            </a:fld>
            <a:endParaRPr lang="en-US" altLang="ja-JP" dirty="0"/>
          </a:p>
        </p:txBody>
      </p:sp>
    </p:spTree>
    <p:extLst>
      <p:ext uri="{BB962C8B-B14F-4D97-AF65-F5344CB8AC3E}">
        <p14:creationId xmlns:p14="http://schemas.microsoft.com/office/powerpoint/2010/main" val="3220796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5</a:t>
            </a:r>
            <a:endParaRPr lang="fi-FI"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t>Sone: How </a:t>
                </a:r>
                <a:r>
                  <a:rPr lang="en-US" sz="2000" dirty="0"/>
                  <a:t>is the </a:t>
                </a:r>
                <a:r>
                  <a:rPr lang="en-US" sz="2000" dirty="0" smtClean="0"/>
                  <a:t>accuracy defined? For </a:t>
                </a:r>
                <a:r>
                  <a:rPr lang="en-US" sz="2000" dirty="0"/>
                  <a:t>example, how do you calculate the accuracy in following </a:t>
                </a:r>
                <a:r>
                  <a:rPr lang="en-US" sz="2000" dirty="0" smtClean="0"/>
                  <a:t>condition? </a:t>
                </a:r>
              </a:p>
              <a:p>
                <a:pPr marL="0" indent="0">
                  <a:buNone/>
                </a:pPr>
                <a:r>
                  <a:rPr lang="en-US" sz="2000" dirty="0"/>
                  <a:t> </a:t>
                </a:r>
                <a:r>
                  <a:rPr lang="en-US" sz="2000" dirty="0" smtClean="0"/>
                  <a:t>   1. </a:t>
                </a:r>
                <a:r>
                  <a:rPr lang="en-US" sz="2000" dirty="0" err="1" smtClean="0"/>
                  <a:t>RealRow</a:t>
                </a:r>
                <a:r>
                  <a:rPr lang="en-US" sz="2000" dirty="0" smtClean="0"/>
                  <a:t> </a:t>
                </a:r>
                <a:r>
                  <a:rPr lang="en-US" sz="2000" dirty="0"/>
                  <a:t>= 7, </a:t>
                </a:r>
                <a:r>
                  <a:rPr lang="en-US" sz="2000" dirty="0" err="1"/>
                  <a:t>FoundRow</a:t>
                </a:r>
                <a:r>
                  <a:rPr lang="en-US" sz="2000" dirty="0"/>
                  <a:t> = </a:t>
                </a:r>
                <a:r>
                  <a:rPr lang="en-US" sz="2000" dirty="0" smtClean="0"/>
                  <a:t>8</a:t>
                </a:r>
              </a:p>
              <a:p>
                <a:pPr marL="0" indent="0">
                  <a:buNone/>
                </a:pPr>
                <a:r>
                  <a:rPr lang="en-US" sz="2000" dirty="0"/>
                  <a:t> </a:t>
                </a:r>
                <a:r>
                  <a:rPr lang="en-US" sz="2000" dirty="0" smtClean="0"/>
                  <a:t>   2. </a:t>
                </a:r>
                <a:r>
                  <a:rPr lang="en-US" sz="2000" dirty="0" err="1" smtClean="0"/>
                  <a:t>RealRow</a:t>
                </a:r>
                <a:r>
                  <a:rPr lang="en-US" sz="2000" dirty="0" smtClean="0"/>
                  <a:t> </a:t>
                </a:r>
                <a:r>
                  <a:rPr lang="en-US" sz="2000" dirty="0"/>
                  <a:t>= 7, </a:t>
                </a:r>
                <a:r>
                  <a:rPr lang="en-US" sz="2000" dirty="0" err="1"/>
                  <a:t>FoundRow</a:t>
                </a:r>
                <a:r>
                  <a:rPr lang="en-US" sz="2000" dirty="0"/>
                  <a:t> = </a:t>
                </a:r>
                <a:r>
                  <a:rPr lang="en-US" sz="2000" dirty="0" smtClean="0"/>
                  <a:t>6</a:t>
                </a:r>
                <a:endParaRPr lang="en-US" sz="2000" dirty="0"/>
              </a:p>
              <a:p>
                <a:pPr lvl="1"/>
                <a14:m>
                  <m:oMath xmlns:m="http://schemas.openxmlformats.org/officeDocument/2006/math">
                    <m:r>
                      <a:rPr lang="fi-FI" sz="2000" b="0" i="1" smtClean="0">
                        <a:latin typeface="Cambria Math" panose="02040503050406030204" pitchFamily="18" charset="0"/>
                      </a:rPr>
                      <m:t>𝑑</m:t>
                    </m:r>
                    <m:r>
                      <a:rPr lang="fi-FI" sz="2000" b="0" i="1" smtClean="0">
                        <a:latin typeface="Cambria Math" panose="02040503050406030204" pitchFamily="18" charset="0"/>
                      </a:rPr>
                      <m:t>=</m:t>
                    </m:r>
                    <m:f>
                      <m:fPr>
                        <m:ctrlPr>
                          <a:rPr lang="fi-FI" sz="2000" b="0" i="1" smtClean="0">
                            <a:latin typeface="Cambria Math" panose="02040503050406030204" pitchFamily="18" charset="0"/>
                          </a:rPr>
                        </m:ctrlPr>
                      </m:fPr>
                      <m:num>
                        <m:d>
                          <m:dPr>
                            <m:begChr m:val="|"/>
                            <m:endChr m:val="|"/>
                            <m:ctrlPr>
                              <a:rPr lang="fi-FI" sz="2000" i="1">
                                <a:latin typeface="Cambria Math" panose="02040503050406030204" pitchFamily="18" charset="0"/>
                              </a:rPr>
                            </m:ctrlPr>
                          </m:dPr>
                          <m:e>
                            <m:r>
                              <a:rPr lang="fi-FI" sz="2000" i="1">
                                <a:latin typeface="Cambria Math" panose="02040503050406030204" pitchFamily="18" charset="0"/>
                              </a:rPr>
                              <m:t>𝑟</m:t>
                            </m:r>
                            <m:r>
                              <a:rPr lang="fi-FI" sz="2000" i="1">
                                <a:latin typeface="Cambria Math" panose="02040503050406030204" pitchFamily="18" charset="0"/>
                              </a:rPr>
                              <m:t>−</m:t>
                            </m:r>
                            <m:r>
                              <a:rPr lang="fi-FI" sz="2000" i="1">
                                <a:latin typeface="Cambria Math" panose="02040503050406030204" pitchFamily="18" charset="0"/>
                              </a:rPr>
                              <m:t>𝑓</m:t>
                            </m:r>
                          </m:e>
                        </m:d>
                      </m:num>
                      <m:den>
                        <m:r>
                          <a:rPr lang="fi-FI" sz="2000" b="0" i="1" smtClean="0">
                            <a:latin typeface="Cambria Math" panose="02040503050406030204" pitchFamily="18" charset="0"/>
                          </a:rPr>
                          <m:t>𝑟</m:t>
                        </m:r>
                      </m:den>
                    </m:f>
                    <m:r>
                      <a:rPr lang="fi-FI" sz="2000" b="0" i="1" smtClean="0">
                        <a:latin typeface="Cambria Math" panose="02040503050406030204" pitchFamily="18" charset="0"/>
                      </a:rPr>
                      <m:t>    </m:t>
                    </m:r>
                    <m:r>
                      <a:rPr lang="fi-FI" sz="2000" b="0" i="1" smtClean="0">
                        <a:latin typeface="Cambria Math" panose="02040503050406030204" pitchFamily="18" charset="0"/>
                      </a:rPr>
                      <m:t>𝑑</m:t>
                    </m:r>
                    <m:r>
                      <a:rPr lang="fi-FI" sz="2000" b="0" i="1" smtClean="0">
                        <a:latin typeface="Cambria Math" panose="02040503050406030204" pitchFamily="18" charset="0"/>
                      </a:rPr>
                      <m:t>=</m:t>
                    </m:r>
                    <m:r>
                      <a:rPr lang="fi-FI" sz="2000" b="0" i="1" smtClean="0">
                        <a:latin typeface="Cambria Math" panose="02040503050406030204" pitchFamily="18" charset="0"/>
                      </a:rPr>
                      <m:t>𝑑𝑖𝑓𝑓𝑒𝑟𝑒𝑛𝑐𝑒</m:t>
                    </m:r>
                    <m:r>
                      <a:rPr lang="fi-FI" sz="2000" b="0" i="1" smtClean="0">
                        <a:latin typeface="Cambria Math" panose="02040503050406030204" pitchFamily="18" charset="0"/>
                      </a:rPr>
                      <m:t> </m:t>
                    </m:r>
                    <m:r>
                      <a:rPr lang="fi-FI" sz="2000" b="0" i="1" smtClean="0">
                        <a:latin typeface="Cambria Math" panose="02040503050406030204" pitchFamily="18" charset="0"/>
                      </a:rPr>
                      <m:t>𝑝𝑒𝑟𝑐𝑒𝑛𝑡𝑎𝑔𝑒</m:t>
                    </m:r>
                    <m:r>
                      <a:rPr lang="fi-FI" sz="2000" b="0" i="1" smtClean="0">
                        <a:latin typeface="Cambria Math" panose="02040503050406030204" pitchFamily="18" charset="0"/>
                      </a:rPr>
                      <m:t>,  </m:t>
                    </m:r>
                  </m:oMath>
                </a14:m>
                <a:r>
                  <a:rPr lang="fi-FI" sz="2000" b="0" i="1" dirty="0" smtClean="0">
                    <a:latin typeface="Cambria Math" panose="02040503050406030204" pitchFamily="18" charset="0"/>
                  </a:rPr>
                  <a:t/>
                </a:r>
                <a:br>
                  <a:rPr lang="fi-FI" sz="2000" b="0" i="1" dirty="0" smtClean="0">
                    <a:latin typeface="Cambria Math" panose="02040503050406030204" pitchFamily="18" charset="0"/>
                  </a:rPr>
                </a:br>
                <a:r>
                  <a:rPr lang="fi-FI" sz="2000" b="0" i="1" dirty="0" smtClean="0">
                    <a:latin typeface="Cambria Math" panose="02040503050406030204" pitchFamily="18" charset="0"/>
                  </a:rPr>
                  <a:t>   		   </a:t>
                </a:r>
                <a14:m>
                  <m:oMath xmlns:m="http://schemas.openxmlformats.org/officeDocument/2006/math">
                    <m:r>
                      <a:rPr lang="fi-FI" sz="2000" b="0" i="1" smtClean="0">
                        <a:latin typeface="Cambria Math" panose="02040503050406030204" pitchFamily="18" charset="0"/>
                      </a:rPr>
                      <m:t>𝑟</m:t>
                    </m:r>
                    <m:r>
                      <a:rPr lang="fi-FI" sz="2000" b="0" i="1" smtClean="0">
                        <a:latin typeface="Cambria Math" panose="02040503050406030204" pitchFamily="18" charset="0"/>
                      </a:rPr>
                      <m:t>=</m:t>
                    </m:r>
                    <m:r>
                      <a:rPr lang="fi-FI" sz="2000" b="0" i="1" smtClean="0">
                        <a:latin typeface="Cambria Math" panose="02040503050406030204" pitchFamily="18" charset="0"/>
                      </a:rPr>
                      <m:t>𝑎𝑚𝑜𝑢𝑛𝑡</m:t>
                    </m:r>
                    <m:r>
                      <a:rPr lang="fi-FI" sz="2000" b="0" i="1" smtClean="0">
                        <a:latin typeface="Cambria Math" panose="02040503050406030204" pitchFamily="18" charset="0"/>
                      </a:rPr>
                      <m:t> </m:t>
                    </m:r>
                    <m:r>
                      <a:rPr lang="fi-FI" sz="2000" b="0" i="1" smtClean="0">
                        <a:latin typeface="Cambria Math" panose="02040503050406030204" pitchFamily="18" charset="0"/>
                      </a:rPr>
                      <m:t>𝑜𝑓</m:t>
                    </m:r>
                    <m:r>
                      <a:rPr lang="fi-FI" sz="2000" b="0" i="1" smtClean="0">
                        <a:latin typeface="Cambria Math" panose="02040503050406030204" pitchFamily="18" charset="0"/>
                      </a:rPr>
                      <m:t> </m:t>
                    </m:r>
                    <m:r>
                      <a:rPr lang="fi-FI" sz="2000" b="0" i="1" smtClean="0">
                        <a:latin typeface="Cambria Math" panose="02040503050406030204" pitchFamily="18" charset="0"/>
                      </a:rPr>
                      <m:t>𝑟𝑒𝑎𝑙</m:t>
                    </m:r>
                    <m:r>
                      <a:rPr lang="fi-FI" sz="2000" b="0" i="1" smtClean="0">
                        <a:latin typeface="Cambria Math" panose="02040503050406030204" pitchFamily="18" charset="0"/>
                      </a:rPr>
                      <m:t> </m:t>
                    </m:r>
                    <m:r>
                      <a:rPr lang="fi-FI" sz="2000" b="0" i="1" smtClean="0">
                        <a:latin typeface="Cambria Math" panose="02040503050406030204" pitchFamily="18" charset="0"/>
                      </a:rPr>
                      <m:t>𝑟𝑜𝑤𝑠</m:t>
                    </m:r>
                    <m:r>
                      <a:rPr lang="fi-FI" sz="2000" b="0" i="1" smtClean="0">
                        <a:latin typeface="Cambria Math" panose="02040503050406030204" pitchFamily="18" charset="0"/>
                      </a:rPr>
                      <m:t>,  </m:t>
                    </m:r>
                  </m:oMath>
                </a14:m>
                <a:r>
                  <a:rPr lang="fi-FI" sz="2000" b="0" i="1" dirty="0" smtClean="0">
                    <a:latin typeface="Cambria Math" panose="02040503050406030204" pitchFamily="18" charset="0"/>
                  </a:rPr>
                  <a:t/>
                </a:r>
                <a:br>
                  <a:rPr lang="fi-FI" sz="2000" b="0" i="1" dirty="0" smtClean="0">
                    <a:latin typeface="Cambria Math" panose="02040503050406030204" pitchFamily="18" charset="0"/>
                  </a:rPr>
                </a:br>
                <a:r>
                  <a:rPr lang="fi-FI" sz="2000" b="0" i="1" dirty="0" smtClean="0">
                    <a:latin typeface="Cambria Math" panose="02040503050406030204" pitchFamily="18" charset="0"/>
                  </a:rPr>
                  <a:t>		   </a:t>
                </a:r>
                <a14:m>
                  <m:oMath xmlns:m="http://schemas.openxmlformats.org/officeDocument/2006/math">
                    <m:r>
                      <a:rPr lang="fi-FI" sz="2000" b="0" i="1" smtClean="0">
                        <a:latin typeface="Cambria Math" panose="02040503050406030204" pitchFamily="18" charset="0"/>
                      </a:rPr>
                      <m:t>𝑓</m:t>
                    </m:r>
                    <m:r>
                      <a:rPr lang="fi-FI" sz="2000" b="0" i="1" smtClean="0">
                        <a:latin typeface="Cambria Math" panose="02040503050406030204" pitchFamily="18" charset="0"/>
                      </a:rPr>
                      <m:t>=</m:t>
                    </m:r>
                    <m:r>
                      <a:rPr lang="fi-FI" sz="2000" b="0" i="1" smtClean="0">
                        <a:latin typeface="Cambria Math" panose="02040503050406030204" pitchFamily="18" charset="0"/>
                      </a:rPr>
                      <m:t>𝑎𝑚𝑜𝑢𝑛𝑡</m:t>
                    </m:r>
                    <m:r>
                      <a:rPr lang="fi-FI" sz="2000" b="0" i="1" smtClean="0">
                        <a:latin typeface="Cambria Math" panose="02040503050406030204" pitchFamily="18" charset="0"/>
                      </a:rPr>
                      <m:t> </m:t>
                    </m:r>
                    <m:r>
                      <a:rPr lang="fi-FI" sz="2000" b="0" i="1" smtClean="0">
                        <a:latin typeface="Cambria Math" panose="02040503050406030204" pitchFamily="18" charset="0"/>
                      </a:rPr>
                      <m:t>𝑜𝑓</m:t>
                    </m:r>
                    <m:r>
                      <a:rPr lang="fi-FI" sz="2000" b="0" i="1" smtClean="0">
                        <a:latin typeface="Cambria Math" panose="02040503050406030204" pitchFamily="18" charset="0"/>
                      </a:rPr>
                      <m:t> </m:t>
                    </m:r>
                    <m:r>
                      <a:rPr lang="fi-FI" sz="2000" b="0" i="1" smtClean="0">
                        <a:latin typeface="Cambria Math" panose="02040503050406030204" pitchFamily="18" charset="0"/>
                      </a:rPr>
                      <m:t>𝑓𝑜𝑢𝑛𝑑</m:t>
                    </m:r>
                    <m:r>
                      <a:rPr lang="fi-FI" sz="2000" b="0" i="1" smtClean="0">
                        <a:latin typeface="Cambria Math" panose="02040503050406030204" pitchFamily="18" charset="0"/>
                      </a:rPr>
                      <m:t> </m:t>
                    </m:r>
                    <m:r>
                      <a:rPr lang="fi-FI" sz="2000" b="0" i="1" smtClean="0">
                        <a:latin typeface="Cambria Math" panose="02040503050406030204" pitchFamily="18" charset="0"/>
                      </a:rPr>
                      <m:t>𝑟𝑜𝑤𝑠</m:t>
                    </m:r>
                  </m:oMath>
                </a14:m>
                <a:endParaRPr lang="fi-FI" sz="2000" b="0" dirty="0" smtClean="0"/>
              </a:p>
              <a:p>
                <a:pPr lvl="1"/>
                <a14:m>
                  <m:oMath xmlns:m="http://schemas.openxmlformats.org/officeDocument/2006/math">
                    <m:f>
                      <m:fPr>
                        <m:ctrlPr>
                          <a:rPr lang="fi-FI" sz="2000" i="1">
                            <a:latin typeface="Cambria Math" panose="02040503050406030204" pitchFamily="18" charset="0"/>
                          </a:rPr>
                        </m:ctrlPr>
                      </m:fPr>
                      <m:num>
                        <m:d>
                          <m:dPr>
                            <m:begChr m:val="|"/>
                            <m:endChr m:val="|"/>
                            <m:ctrlPr>
                              <a:rPr lang="fi-FI" sz="2000" i="1">
                                <a:latin typeface="Cambria Math" panose="02040503050406030204" pitchFamily="18" charset="0"/>
                              </a:rPr>
                            </m:ctrlPr>
                          </m:dPr>
                          <m:e>
                            <m:r>
                              <a:rPr lang="fi-FI" sz="2000" b="0" i="1" smtClean="0">
                                <a:latin typeface="Cambria Math" panose="02040503050406030204" pitchFamily="18" charset="0"/>
                              </a:rPr>
                              <m:t>7</m:t>
                            </m:r>
                            <m:r>
                              <a:rPr lang="fi-FI" sz="2000" i="1">
                                <a:latin typeface="Cambria Math" panose="02040503050406030204" pitchFamily="18" charset="0"/>
                              </a:rPr>
                              <m:t>−</m:t>
                            </m:r>
                            <m:r>
                              <a:rPr lang="fi-FI" sz="2000" b="0" i="1" smtClean="0">
                                <a:latin typeface="Cambria Math" panose="02040503050406030204" pitchFamily="18" charset="0"/>
                              </a:rPr>
                              <m:t>8</m:t>
                            </m:r>
                          </m:e>
                        </m:d>
                      </m:num>
                      <m:den>
                        <m:r>
                          <a:rPr lang="fi-FI" sz="2000" b="0" i="1" smtClean="0">
                            <a:latin typeface="Cambria Math" panose="02040503050406030204" pitchFamily="18" charset="0"/>
                          </a:rPr>
                          <m:t>7</m:t>
                        </m:r>
                      </m:den>
                    </m:f>
                    <m:r>
                      <a:rPr lang="fi-FI" sz="2000" b="0" i="1" smtClean="0">
                        <a:latin typeface="Cambria Math" panose="02040503050406030204" pitchFamily="18" charset="0"/>
                      </a:rPr>
                      <m:t>=</m:t>
                    </m:r>
                    <m:f>
                      <m:fPr>
                        <m:ctrlPr>
                          <a:rPr lang="fi-FI" sz="2000" i="1">
                            <a:latin typeface="Cambria Math" panose="02040503050406030204" pitchFamily="18" charset="0"/>
                          </a:rPr>
                        </m:ctrlPr>
                      </m:fPr>
                      <m:num>
                        <m:d>
                          <m:dPr>
                            <m:begChr m:val="|"/>
                            <m:endChr m:val="|"/>
                            <m:ctrlPr>
                              <a:rPr lang="fi-FI" sz="2000" i="1">
                                <a:latin typeface="Cambria Math" panose="02040503050406030204" pitchFamily="18" charset="0"/>
                              </a:rPr>
                            </m:ctrlPr>
                          </m:dPr>
                          <m:e>
                            <m:r>
                              <a:rPr lang="fi-FI" sz="2000" i="1">
                                <a:latin typeface="Cambria Math" panose="02040503050406030204" pitchFamily="18" charset="0"/>
                              </a:rPr>
                              <m:t>7</m:t>
                            </m:r>
                            <m:r>
                              <a:rPr lang="fi-FI" sz="2000" i="1">
                                <a:latin typeface="Cambria Math" panose="02040503050406030204" pitchFamily="18" charset="0"/>
                              </a:rPr>
                              <m:t>−</m:t>
                            </m:r>
                            <m:r>
                              <a:rPr lang="fi-FI" sz="2000" b="0" i="1" smtClean="0">
                                <a:latin typeface="Cambria Math" panose="02040503050406030204" pitchFamily="18" charset="0"/>
                              </a:rPr>
                              <m:t>6</m:t>
                            </m:r>
                          </m:e>
                        </m:d>
                      </m:num>
                      <m:den>
                        <m:r>
                          <a:rPr lang="fi-FI" sz="2000" i="1">
                            <a:latin typeface="Cambria Math" panose="02040503050406030204" pitchFamily="18" charset="0"/>
                          </a:rPr>
                          <m:t>7</m:t>
                        </m:r>
                      </m:den>
                    </m:f>
                    <m:r>
                      <a:rPr lang="fi-FI" sz="2000" i="1">
                        <a:latin typeface="Cambria Math" panose="02040503050406030204" pitchFamily="18" charset="0"/>
                        <a:ea typeface="Cambria Math" panose="02040503050406030204" pitchFamily="18" charset="0"/>
                      </a:rPr>
                      <m:t>≈</m:t>
                    </m:r>
                    <m:r>
                      <a:rPr lang="fi-FI" sz="2000" b="0" i="1" smtClean="0">
                        <a:latin typeface="Cambria Math" panose="02040503050406030204" pitchFamily="18" charset="0"/>
                        <a:ea typeface="Cambria Math" panose="02040503050406030204" pitchFamily="18" charset="0"/>
                      </a:rPr>
                      <m:t>0.1428</m:t>
                    </m:r>
                  </m:oMath>
                </a14:m>
                <a:endParaRPr lang="en-US" sz="2000" dirty="0" smtClean="0"/>
              </a:p>
              <a:p>
                <a:r>
                  <a:rPr lang="en-US" sz="2000" dirty="0"/>
                  <a:t>Sone</a:t>
                </a:r>
                <a:r>
                  <a:rPr lang="en-US" sz="2000" dirty="0" smtClean="0"/>
                  <a:t>: (</a:t>
                </a:r>
                <a:r>
                  <a:rPr lang="en-US" sz="2000" dirty="0"/>
                  <a:t>p.17) What is the number of images? Are these images random and different</a:t>
                </a:r>
                <a:r>
                  <a:rPr lang="en-US" sz="2000" dirty="0" smtClean="0"/>
                  <a:t>?</a:t>
                </a:r>
              </a:p>
              <a:p>
                <a:pPr lvl="1"/>
                <a:r>
                  <a:rPr lang="en-US" sz="1800" dirty="0" smtClean="0"/>
                  <a:t>Number of tested images is 25. The images have multiple different handwriting styles and texts. (All texts doesn’t have different writers) There is quite lot of variation between the styles. The images were chosen randomly for the tests. The IAM handwriting database contains 1539 pages of text by 657 different writers. These images provide good amount of variation for future tests.</a:t>
                </a:r>
                <a:endParaRPr lang="fi-FI"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564" r="-889"/>
                </a:stretch>
              </a:blipFill>
            </p:spPr>
            <p:txBody>
              <a:bodyPr/>
              <a:lstStyle/>
              <a:p>
                <a:r>
                  <a:rPr lang="fi-FI">
                    <a:noFill/>
                  </a:rPr>
                  <a:t> </a:t>
                </a:r>
              </a:p>
            </p:txBody>
          </p:sp>
        </mc:Fallback>
      </mc:AlternateContent>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26</a:t>
            </a:fld>
            <a:endParaRPr lang="en-US" altLang="ja-JP" dirty="0"/>
          </a:p>
        </p:txBody>
      </p:sp>
    </p:spTree>
    <p:extLst>
      <p:ext uri="{BB962C8B-B14F-4D97-AF65-F5344CB8AC3E}">
        <p14:creationId xmlns:p14="http://schemas.microsoft.com/office/powerpoint/2010/main" val="3062282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6 </a:t>
            </a:r>
            <a:endParaRPr lang="fi-FI"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err="1" smtClean="0"/>
                  <a:t>Kawamata</a:t>
                </a:r>
                <a:r>
                  <a:rPr lang="en-US" sz="2000" dirty="0" smtClean="0"/>
                  <a:t>: The </a:t>
                </a:r>
                <a:r>
                  <a:rPr lang="en-US" sz="2000" dirty="0"/>
                  <a:t>presentation was much better than previous time because you discussed a lot about the existing problem in your method. </a:t>
                </a:r>
              </a:p>
              <a:p>
                <a:r>
                  <a:rPr lang="en-US" sz="2000" dirty="0" err="1"/>
                  <a:t>Kawamata</a:t>
                </a:r>
                <a:r>
                  <a:rPr lang="en-US" sz="2000" dirty="0"/>
                  <a:t>: </a:t>
                </a:r>
                <a:r>
                  <a:rPr lang="en-US" sz="2000" dirty="0" smtClean="0"/>
                  <a:t> What </a:t>
                </a:r>
                <a:r>
                  <a:rPr lang="en-US" sz="2000" dirty="0"/>
                  <a:t>is the meaning of RSLA</a:t>
                </a:r>
                <a:r>
                  <a:rPr lang="en-US" sz="2000" dirty="0" smtClean="0"/>
                  <a:t>?</a:t>
                </a:r>
              </a:p>
              <a:p>
                <a:pPr lvl="1"/>
                <a:r>
                  <a:rPr lang="en-US" sz="1800" dirty="0" smtClean="0"/>
                  <a:t>Run Length </a:t>
                </a:r>
                <a:r>
                  <a:rPr lang="en-US" sz="1800" dirty="0"/>
                  <a:t>S</a:t>
                </a:r>
                <a:r>
                  <a:rPr lang="en-US" sz="1800" dirty="0" smtClean="0"/>
                  <a:t>mearing Algorithm (see p.9)</a:t>
                </a:r>
                <a:endParaRPr lang="en-US" sz="1800" dirty="0"/>
              </a:p>
              <a:p>
                <a:r>
                  <a:rPr lang="en-US" sz="2000" dirty="0" err="1"/>
                  <a:t>Kawamata</a:t>
                </a:r>
                <a:r>
                  <a:rPr lang="en-US" sz="2000" dirty="0" smtClean="0"/>
                  <a:t>: (</a:t>
                </a:r>
                <a:r>
                  <a:rPr lang="en-US" sz="2000" dirty="0"/>
                  <a:t>p.6) What is the meaning of </a:t>
                </a:r>
                <a14:m>
                  <m:oMath xmlns:m="http://schemas.openxmlformats.org/officeDocument/2006/math">
                    <m:f>
                      <m:fPr>
                        <m:ctrlPr>
                          <a:rPr lang="fi-FI" sz="2000" i="1" kern="1200">
                            <a:solidFill>
                              <a:srgbClr val="000000"/>
                            </a:solidFill>
                            <a:latin typeface="Cambria Math" panose="02040503050406030204" pitchFamily="18" charset="0"/>
                            <a:ea typeface="Cambria Math" panose="02040503050406030204" pitchFamily="18" charset="0"/>
                          </a:rPr>
                        </m:ctrlPr>
                      </m:fPr>
                      <m:num>
                        <m:r>
                          <a:rPr lang="fi-FI" sz="2000" i="1" kern="1200">
                            <a:solidFill>
                              <a:srgbClr val="000000"/>
                            </a:solidFill>
                            <a:latin typeface="Cambria Math" panose="02040503050406030204" pitchFamily="18" charset="0"/>
                            <a:ea typeface="Cambria Math" panose="02040503050406030204" pitchFamily="18" charset="0"/>
                          </a:rPr>
                          <m:t>𝜎</m:t>
                        </m:r>
                      </m:num>
                      <m:den>
                        <m:acc>
                          <m:accPr>
                            <m:chr m:val="̅"/>
                            <m:ctrlPr>
                              <a:rPr lang="fi-FI" sz="2000" i="1" kern="1200">
                                <a:solidFill>
                                  <a:srgbClr val="000000"/>
                                </a:solidFill>
                                <a:latin typeface="Cambria Math" panose="02040503050406030204" pitchFamily="18" charset="0"/>
                                <a:ea typeface="Cambria Math" panose="02040503050406030204" pitchFamily="18" charset="0"/>
                              </a:rPr>
                            </m:ctrlPr>
                          </m:accPr>
                          <m:e>
                            <m:r>
                              <a:rPr lang="fi-FI" sz="2000" i="1" kern="1200">
                                <a:solidFill>
                                  <a:srgbClr val="000000"/>
                                </a:solidFill>
                                <a:latin typeface="Cambria Math" panose="02040503050406030204" pitchFamily="18" charset="0"/>
                                <a:ea typeface="Cambria Math" panose="02040503050406030204" pitchFamily="18" charset="0"/>
                              </a:rPr>
                              <m:t>𝑉</m:t>
                            </m:r>
                          </m:e>
                        </m:acc>
                      </m:den>
                    </m:f>
                  </m:oMath>
                </a14:m>
                <a:r>
                  <a:rPr lang="en-US" sz="2000" dirty="0" smtClean="0"/>
                  <a:t> ?</a:t>
                </a:r>
              </a:p>
              <a:p>
                <a:pPr lvl="1"/>
                <a:r>
                  <a:rPr lang="en-US" sz="1800" dirty="0" smtClean="0"/>
                  <a:t>This is the stroke width variation metric. Standard deviation of stroke width divided by the mean value of stroke width. The value is used to describe how much the width of the given object varies. Small number means low amount of variation, high number means high variation. The high variation objects are then removed if they exceed the pre defined threshold.</a:t>
                </a:r>
                <a:endParaRPr lang="en-US" sz="1800" dirty="0"/>
              </a:p>
              <a:p>
                <a:r>
                  <a:rPr lang="en-US" sz="2000" dirty="0" err="1"/>
                  <a:t>Kawamata</a:t>
                </a:r>
                <a:r>
                  <a:rPr lang="en-US" sz="2000" dirty="0"/>
                  <a:t>: </a:t>
                </a:r>
                <a:r>
                  <a:rPr lang="en-US" sz="2000" dirty="0" smtClean="0"/>
                  <a:t>Could </a:t>
                </a:r>
                <a:r>
                  <a:rPr lang="en-US" sz="2000" dirty="0"/>
                  <a:t>you try to speak in Japanese? It is OK if it is only in few minutes</a:t>
                </a:r>
                <a:r>
                  <a:rPr lang="en-US" sz="2000" dirty="0" smtClean="0"/>
                  <a:t>.</a:t>
                </a:r>
              </a:p>
              <a:p>
                <a:pPr lvl="1"/>
                <a:r>
                  <a:rPr lang="en-US" sz="1800" dirty="0" smtClean="0"/>
                  <a:t>Sure, next time I’ll try to speak a few minutes in Japanese. </a:t>
                </a:r>
                <a:endParaRPr lang="fi-FI"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564" r="-1025"/>
                </a:stretch>
              </a:blipFill>
            </p:spPr>
            <p:txBody>
              <a:bodyPr/>
              <a:lstStyle/>
              <a:p>
                <a:r>
                  <a:rPr lang="fi-FI">
                    <a:noFill/>
                  </a:rPr>
                  <a:t> </a:t>
                </a:r>
              </a:p>
            </p:txBody>
          </p:sp>
        </mc:Fallback>
      </mc:AlternateContent>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27</a:t>
            </a:fld>
            <a:endParaRPr lang="en-US" altLang="ja-JP" dirty="0"/>
          </a:p>
        </p:txBody>
      </p:sp>
    </p:spTree>
    <p:extLst>
      <p:ext uri="{BB962C8B-B14F-4D97-AF65-F5344CB8AC3E}">
        <p14:creationId xmlns:p14="http://schemas.microsoft.com/office/powerpoint/2010/main" val="260409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fi-FI" altLang="ja-JP" dirty="0" smtClean="0"/>
              <a:t>Handwriting recognition 1</a:t>
            </a:r>
            <a:endParaRPr kumimoji="1" lang="ja-JP" altLang="en-US" dirty="0"/>
          </a:p>
        </p:txBody>
      </p:sp>
      <p:sp>
        <p:nvSpPr>
          <p:cNvPr id="3" name="コンテンツ プレースホルダー 2"/>
          <p:cNvSpPr>
            <a:spLocks noGrp="1"/>
          </p:cNvSpPr>
          <p:nvPr>
            <p:ph idx="1"/>
          </p:nvPr>
        </p:nvSpPr>
        <p:spPr>
          <a:xfrm>
            <a:off x="495300" y="908720"/>
            <a:ext cx="8915400" cy="5400675"/>
          </a:xfrm>
        </p:spPr>
        <p:txBody>
          <a:bodyPr/>
          <a:lstStyle/>
          <a:p>
            <a:r>
              <a:rPr lang="fi-FI" altLang="ja-JP" dirty="0" smtClean="0"/>
              <a:t>Offline handwriting </a:t>
            </a:r>
            <a:r>
              <a:rPr lang="fi-FI" altLang="ja-JP" dirty="0"/>
              <a:t>recognition (HWR) is the process of extracting text in digital form from handwritten </a:t>
            </a:r>
            <a:r>
              <a:rPr lang="fi-FI" altLang="ja-JP" dirty="0" smtClean="0"/>
              <a:t>images.</a:t>
            </a:r>
          </a:p>
          <a:p>
            <a:r>
              <a:rPr lang="en-US" altLang="ja-JP" dirty="0"/>
              <a:t>Offline recognition process can be divided into three main phases:</a:t>
            </a:r>
          </a:p>
          <a:p>
            <a:pPr lvl="1"/>
            <a:r>
              <a:rPr lang="en-US" altLang="ja-JP" dirty="0"/>
              <a:t>Preprocessing</a:t>
            </a:r>
          </a:p>
          <a:p>
            <a:pPr lvl="1"/>
            <a:r>
              <a:rPr lang="en-US" altLang="ja-JP" dirty="0"/>
              <a:t>Feature extraction</a:t>
            </a:r>
          </a:p>
          <a:p>
            <a:pPr lvl="1"/>
            <a:r>
              <a:rPr lang="en-US" altLang="ja-JP" dirty="0" smtClean="0"/>
              <a:t>Classification</a:t>
            </a:r>
          </a:p>
          <a:p>
            <a:r>
              <a:rPr lang="en-US" altLang="ja-JP" dirty="0" smtClean="0"/>
              <a:t>Implementation done with MATLAB and its image processing toolbox</a:t>
            </a:r>
            <a:endParaRPr lang="en-US" altLang="ja-JP" dirty="0"/>
          </a:p>
          <a:p>
            <a:endParaRPr lang="fi-FI" altLang="ja-JP" dirty="0" smtClean="0"/>
          </a:p>
        </p:txBody>
      </p:sp>
      <p:sp>
        <p:nvSpPr>
          <p:cNvPr id="5" name="フッター プレースホルダー 4"/>
          <p:cNvSpPr>
            <a:spLocks noGrp="1"/>
          </p:cNvSpPr>
          <p:nvPr>
            <p:ph type="ftr" sz="quarter" idx="10"/>
          </p:nvPr>
        </p:nvSpPr>
        <p:spPr/>
        <p:txBody>
          <a:bodyPr/>
          <a:lstStyle/>
          <a:p>
            <a:r>
              <a:rPr lang="ja-JP" altLang="en-US" smtClean="0"/>
              <a:t>研究室ゼミ</a:t>
            </a:r>
            <a:endParaRPr lang="en-US" altLang="ja-JP" dirty="0"/>
          </a:p>
        </p:txBody>
      </p:sp>
      <p:sp>
        <p:nvSpPr>
          <p:cNvPr id="6" name="スライド番号プレースホルダー 5"/>
          <p:cNvSpPr>
            <a:spLocks noGrp="1"/>
          </p:cNvSpPr>
          <p:nvPr>
            <p:ph type="sldNum" sz="quarter" idx="11"/>
          </p:nvPr>
        </p:nvSpPr>
        <p:spPr/>
        <p:txBody>
          <a:bodyPr/>
          <a:lstStyle/>
          <a:p>
            <a:fld id="{87D0AC98-BE4D-4AA9-9598-A155CF901337}" type="slidenum">
              <a:rPr lang="en-US" altLang="ja-JP" smtClean="0"/>
              <a:pPr/>
              <a:t>2</a:t>
            </a:fld>
            <a:endParaRPr lang="en-US" altLang="ja-JP" dirty="0"/>
          </a:p>
        </p:txBody>
      </p:sp>
    </p:spTree>
    <p:extLst>
      <p:ext uri="{BB962C8B-B14F-4D97-AF65-F5344CB8AC3E}">
        <p14:creationId xmlns:p14="http://schemas.microsoft.com/office/powerpoint/2010/main" val="135741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Handwriting recognition 2</a:t>
            </a:r>
            <a:endParaRPr lang="fi-FI" dirty="0"/>
          </a:p>
        </p:txBody>
      </p:sp>
      <p:sp>
        <p:nvSpPr>
          <p:cNvPr id="3" name="Content Placeholder 2"/>
          <p:cNvSpPr>
            <a:spLocks noGrp="1"/>
          </p:cNvSpPr>
          <p:nvPr>
            <p:ph idx="1"/>
          </p:nvPr>
        </p:nvSpPr>
        <p:spPr/>
        <p:txBody>
          <a:bodyPr/>
          <a:lstStyle/>
          <a:p>
            <a:r>
              <a:rPr lang="fi-FI" altLang="ja-JP" dirty="0" smtClean="0"/>
              <a:t>Preprocessing</a:t>
            </a:r>
            <a:endParaRPr lang="fi-FI" altLang="ja-JP" dirty="0"/>
          </a:p>
          <a:p>
            <a:pPr lvl="1"/>
            <a:r>
              <a:rPr lang="fi-FI" altLang="ja-JP" dirty="0" smtClean="0"/>
              <a:t>Image </a:t>
            </a:r>
            <a:r>
              <a:rPr lang="fi-FI" altLang="ja-JP" dirty="0"/>
              <a:t>is enhanced for feature extraction phase and the detected characters are segmented from the original image</a:t>
            </a:r>
            <a:r>
              <a:rPr lang="fi-FI" altLang="ja-JP" dirty="0" smtClean="0"/>
              <a:t>.</a:t>
            </a:r>
          </a:p>
          <a:p>
            <a:pPr lvl="1"/>
            <a:r>
              <a:rPr lang="fi-FI" altLang="ja-JP" dirty="0" smtClean="0"/>
              <a:t>Layout analysis can be considered to be a part of preprocessing.</a:t>
            </a:r>
            <a:endParaRPr lang="fi-FI" altLang="ja-JP" dirty="0"/>
          </a:p>
          <a:p>
            <a:r>
              <a:rPr lang="fi-FI" altLang="ja-JP" dirty="0"/>
              <a:t>Feature Extraction</a:t>
            </a:r>
          </a:p>
          <a:p>
            <a:pPr lvl="1"/>
            <a:r>
              <a:rPr lang="fi-FI" altLang="ja-JP" dirty="0"/>
              <a:t>Shape describing features are extracted from previously acquired </a:t>
            </a:r>
            <a:r>
              <a:rPr lang="fi-FI" altLang="ja-JP" dirty="0" smtClean="0"/>
              <a:t>objects (words). </a:t>
            </a:r>
          </a:p>
          <a:p>
            <a:r>
              <a:rPr lang="fi-FI" dirty="0"/>
              <a:t>Classification</a:t>
            </a:r>
          </a:p>
          <a:p>
            <a:pPr lvl="1"/>
            <a:r>
              <a:rPr lang="fi-FI" dirty="0"/>
              <a:t>Extracted features are used in machine learning algorithms to create the feature </a:t>
            </a:r>
            <a:r>
              <a:rPr lang="fi-FI" dirty="0" smtClean="0"/>
              <a:t>vector</a:t>
            </a:r>
            <a:r>
              <a:rPr lang="fi-FI" dirty="0"/>
              <a:t> </a:t>
            </a:r>
            <a:r>
              <a:rPr lang="fi-FI" dirty="0" smtClean="0"/>
              <a:t>and to classify the inputs into word classes.</a:t>
            </a:r>
            <a:endParaRPr lang="fi-FI" dirty="0"/>
          </a:p>
          <a:p>
            <a:pPr marL="0" indent="0">
              <a:buNone/>
            </a:pPr>
            <a:endParaRPr lang="fi-FI" altLang="ja-JP"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3</a:t>
            </a:fld>
            <a:endParaRPr lang="en-US" altLang="ja-JP" dirty="0"/>
          </a:p>
        </p:txBody>
      </p:sp>
    </p:spTree>
    <p:extLst>
      <p:ext uri="{BB962C8B-B14F-4D97-AF65-F5344CB8AC3E}">
        <p14:creationId xmlns:p14="http://schemas.microsoft.com/office/powerpoint/2010/main" val="238487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Preprocessing </a:t>
            </a:r>
            <a:endParaRPr lang="fi-FI" dirty="0"/>
          </a:p>
        </p:txBody>
      </p:sp>
      <p:sp>
        <p:nvSpPr>
          <p:cNvPr id="3" name="Content Placeholder 2"/>
          <p:cNvSpPr>
            <a:spLocks noGrp="1"/>
          </p:cNvSpPr>
          <p:nvPr>
            <p:ph idx="1"/>
          </p:nvPr>
        </p:nvSpPr>
        <p:spPr/>
        <p:txBody>
          <a:bodyPr/>
          <a:lstStyle/>
          <a:p>
            <a:r>
              <a:rPr lang="fi-FI" sz="2400" dirty="0" smtClean="0"/>
              <a:t>Most of the preprocessing is same than previously</a:t>
            </a:r>
          </a:p>
          <a:p>
            <a:pPr lvl="1"/>
            <a:r>
              <a:rPr lang="fi-FI" sz="2000" dirty="0" smtClean="0"/>
              <a:t>Image aquisition</a:t>
            </a:r>
          </a:p>
          <a:p>
            <a:pPr lvl="1"/>
            <a:r>
              <a:rPr lang="fi-FI" sz="2000" dirty="0" smtClean="0"/>
              <a:t>Noise removal </a:t>
            </a:r>
          </a:p>
          <a:p>
            <a:pPr lvl="2"/>
            <a:r>
              <a:rPr lang="fi-FI" sz="1800" dirty="0" smtClean="0"/>
              <a:t>Adaptive Wiener filter</a:t>
            </a:r>
          </a:p>
          <a:p>
            <a:pPr lvl="1"/>
            <a:r>
              <a:rPr lang="fi-FI" sz="2000" dirty="0" smtClean="0"/>
              <a:t>Binarization </a:t>
            </a:r>
          </a:p>
          <a:p>
            <a:pPr lvl="2"/>
            <a:r>
              <a:rPr lang="fi-FI" sz="1800" dirty="0" smtClean="0"/>
              <a:t>Sauvola algorithm</a:t>
            </a:r>
          </a:p>
          <a:p>
            <a:pPr lvl="1"/>
            <a:r>
              <a:rPr lang="fi-FI" sz="2000" dirty="0" smtClean="0"/>
              <a:t>Object property analysis </a:t>
            </a:r>
          </a:p>
          <a:p>
            <a:pPr lvl="2"/>
            <a:r>
              <a:rPr lang="fi-FI" sz="1800" strike="sngStrike" dirty="0" smtClean="0"/>
              <a:t>Features such as holes in object, size, area or aspect ratio</a:t>
            </a:r>
          </a:p>
          <a:p>
            <a:pPr lvl="2"/>
            <a:r>
              <a:rPr lang="fi-FI" sz="1800" dirty="0" smtClean="0"/>
              <a:t>Stroke width variation</a:t>
            </a:r>
          </a:p>
          <a:p>
            <a:r>
              <a:rPr lang="fi-FI" sz="2400" dirty="0" smtClean="0"/>
              <a:t>All methods need pre-defined parameters!</a:t>
            </a:r>
            <a:endParaRPr lang="fi-FI" sz="2400" dirty="0"/>
          </a:p>
          <a:p>
            <a:r>
              <a:rPr lang="fi-FI" sz="2400" dirty="0" smtClean="0"/>
              <a:t>Object property analysis now uses sroke width instead of other features.</a:t>
            </a:r>
          </a:p>
          <a:p>
            <a:r>
              <a:rPr lang="fi-FI" sz="2400" dirty="0" smtClean="0"/>
              <a:t>Majority of methods proved to be useful in preprocessing.</a:t>
            </a:r>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4</a:t>
            </a:fld>
            <a:endParaRPr lang="en-US" altLang="ja-JP" dirty="0"/>
          </a:p>
        </p:txBody>
      </p:sp>
    </p:spTree>
    <p:extLst>
      <p:ext uri="{BB962C8B-B14F-4D97-AF65-F5344CB8AC3E}">
        <p14:creationId xmlns:p14="http://schemas.microsoft.com/office/powerpoint/2010/main" val="121124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70984"/>
            <a:ext cx="9270460" cy="523220"/>
          </a:xfrm>
        </p:spPr>
        <p:txBody>
          <a:bodyPr/>
          <a:lstStyle/>
          <a:p>
            <a:r>
              <a:rPr lang="fi-FI" dirty="0" smtClean="0"/>
              <a:t>Stroke Width Analysis 1</a:t>
            </a:r>
            <a:endParaRPr lang="fi-FI" dirty="0"/>
          </a:p>
        </p:txBody>
      </p:sp>
      <p:sp>
        <p:nvSpPr>
          <p:cNvPr id="3" name="Content Placeholder 2"/>
          <p:cNvSpPr>
            <a:spLocks noGrp="1"/>
          </p:cNvSpPr>
          <p:nvPr>
            <p:ph idx="1"/>
          </p:nvPr>
        </p:nvSpPr>
        <p:spPr>
          <a:xfrm>
            <a:off x="495300" y="908051"/>
            <a:ext cx="8915400" cy="2664966"/>
          </a:xfrm>
        </p:spPr>
        <p:txBody>
          <a:bodyPr/>
          <a:lstStyle/>
          <a:p>
            <a:r>
              <a:rPr lang="fi-FI" sz="2400" dirty="0" smtClean="0"/>
              <a:t>One distinctive feature of text is that it consists of ”strokes”.</a:t>
            </a:r>
          </a:p>
          <a:p>
            <a:r>
              <a:rPr lang="fi-FI" sz="2400" dirty="0" smtClean="0"/>
              <a:t>Strokes have only a little variation in thickness.</a:t>
            </a:r>
          </a:p>
          <a:p>
            <a:r>
              <a:rPr lang="fi-FI" sz="2400" dirty="0" smtClean="0"/>
              <a:t>Other objects such as images can have lot of variation in thickness.</a:t>
            </a:r>
          </a:p>
          <a:p>
            <a:r>
              <a:rPr lang="fi-FI" sz="2400" dirty="0" smtClean="0"/>
              <a:t>The amount of variation can be used to distinquish text from other objects.</a:t>
            </a:r>
          </a:p>
          <a:p>
            <a:endParaRPr lang="fi-FI" dirty="0" smtClean="0"/>
          </a:p>
          <a:p>
            <a:endParaRPr lang="fi-FI" dirty="0" smtClean="0"/>
          </a:p>
          <a:p>
            <a:pPr marL="0" indent="0">
              <a:buNone/>
            </a:pPr>
            <a:r>
              <a:rPr lang="fi-FI" dirty="0" smtClean="0"/>
              <a:t>	</a:t>
            </a:r>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5</a:t>
            </a:fld>
            <a:endParaRPr lang="en-US" altLang="ja-JP"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982" y="4673340"/>
            <a:ext cx="1830313" cy="11600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427" y="4620728"/>
            <a:ext cx="3307383" cy="1286734"/>
          </a:xfrm>
          <a:prstGeom prst="rect">
            <a:avLst/>
          </a:prstGeom>
        </p:spPr>
      </p:pic>
      <p:sp>
        <p:nvSpPr>
          <p:cNvPr id="8" name="TextBox 7"/>
          <p:cNvSpPr txBox="1"/>
          <p:nvPr/>
        </p:nvSpPr>
        <p:spPr>
          <a:xfrm>
            <a:off x="1129040" y="5950274"/>
            <a:ext cx="7558479" cy="400110"/>
          </a:xfrm>
          <a:prstGeom prst="rect">
            <a:avLst/>
          </a:prstGeom>
          <a:noFill/>
        </p:spPr>
        <p:txBody>
          <a:bodyPr wrap="none" rtlCol="0">
            <a:spAutoFit/>
          </a:bodyPr>
          <a:lstStyle/>
          <a:p>
            <a:r>
              <a:rPr kumimoji="1" lang="fi-FI" sz="2000" dirty="0" smtClean="0">
                <a:latin typeface="+mj-lt"/>
              </a:rPr>
              <a:t>Dark blue represents thin stroke width and dark red thick strokes.</a:t>
            </a:r>
            <a:endParaRPr kumimoji="1" lang="fi-FI" sz="2000" dirty="0">
              <a:latin typeface="+mj-lt"/>
            </a:endParaRP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7581" t="43136" r="60046" b="19317"/>
          <a:stretch/>
        </p:blipFill>
        <p:spPr>
          <a:xfrm>
            <a:off x="5348496" y="3418547"/>
            <a:ext cx="2403267" cy="101856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1277" t="46022" r="49273" b="30107"/>
          <a:stretch/>
        </p:blipFill>
        <p:spPr>
          <a:xfrm>
            <a:off x="2579412" y="3534808"/>
            <a:ext cx="1319837" cy="864096"/>
          </a:xfrm>
          <a:prstGeom prst="rect">
            <a:avLst/>
          </a:prstGeom>
        </p:spPr>
      </p:pic>
    </p:spTree>
    <p:extLst>
      <p:ext uri="{BB962C8B-B14F-4D97-AF65-F5344CB8AC3E}">
        <p14:creationId xmlns:p14="http://schemas.microsoft.com/office/powerpoint/2010/main" val="530561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Stroke Width Analysis 2</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6</a:t>
            </a:fld>
            <a:endParaRPr lang="en-US" altLang="ja-JP" dirty="0"/>
          </a:p>
        </p:txBody>
      </p:sp>
      <p:sp>
        <p:nvSpPr>
          <p:cNvPr id="7" name="TextBox 6"/>
          <p:cNvSpPr txBox="1"/>
          <p:nvPr/>
        </p:nvSpPr>
        <p:spPr>
          <a:xfrm>
            <a:off x="1990338" y="974781"/>
            <a:ext cx="1846517" cy="338554"/>
          </a:xfrm>
          <a:prstGeom prst="rect">
            <a:avLst/>
          </a:prstGeom>
          <a:noFill/>
          <a:ln w="28575">
            <a:solidFill>
              <a:schemeClr val="tx1"/>
            </a:solidFill>
          </a:ln>
        </p:spPr>
        <p:txBody>
          <a:bodyPr wrap="square" rtlCol="0">
            <a:spAutoFit/>
          </a:bodyPr>
          <a:lstStyle/>
          <a:p>
            <a:pPr algn="ctr"/>
            <a:r>
              <a:rPr lang="fi-FI" sz="1600" dirty="0" smtClean="0">
                <a:latin typeface="+mj-lt"/>
              </a:rPr>
              <a:t>Get image region</a:t>
            </a:r>
            <a:endParaRPr kumimoji="1" lang="fi-FI" sz="1600" dirty="0">
              <a:latin typeface="+mj-lt"/>
            </a:endParaRPr>
          </a:p>
        </p:txBody>
      </p:sp>
      <p:sp>
        <p:nvSpPr>
          <p:cNvPr id="12" name="TextBox 11"/>
          <p:cNvSpPr txBox="1"/>
          <p:nvPr/>
        </p:nvSpPr>
        <p:spPr>
          <a:xfrm>
            <a:off x="581069" y="1650737"/>
            <a:ext cx="4665060" cy="584775"/>
          </a:xfrm>
          <a:prstGeom prst="rect">
            <a:avLst/>
          </a:prstGeom>
          <a:noFill/>
          <a:ln w="28575">
            <a:solidFill>
              <a:schemeClr val="tx1"/>
            </a:solidFill>
          </a:ln>
        </p:spPr>
        <p:txBody>
          <a:bodyPr wrap="square" rtlCol="0">
            <a:spAutoFit/>
          </a:bodyPr>
          <a:lstStyle/>
          <a:p>
            <a:pPr algn="ctr"/>
            <a:r>
              <a:rPr lang="fi-FI" sz="1600" dirty="0" smtClean="0">
                <a:latin typeface="+mj-lt"/>
              </a:rPr>
              <a:t>Distance transform</a:t>
            </a:r>
          </a:p>
          <a:p>
            <a:pPr algn="ctr"/>
            <a:r>
              <a:rPr lang="fi-FI" sz="1600" dirty="0" smtClean="0">
                <a:latin typeface="+mj-lt"/>
              </a:rPr>
              <a:t>For each pixel find distance to nearest black pixel</a:t>
            </a:r>
            <a:endParaRPr kumimoji="1" lang="fi-FI" sz="1600" dirty="0">
              <a:latin typeface="+mj-lt"/>
            </a:endParaRPr>
          </a:p>
        </p:txBody>
      </p:sp>
      <p:sp>
        <p:nvSpPr>
          <p:cNvPr id="24" name="TextBox 23"/>
          <p:cNvSpPr txBox="1"/>
          <p:nvPr/>
        </p:nvSpPr>
        <p:spPr>
          <a:xfrm>
            <a:off x="1921288" y="2572914"/>
            <a:ext cx="1984622" cy="338554"/>
          </a:xfrm>
          <a:prstGeom prst="rect">
            <a:avLst/>
          </a:prstGeom>
          <a:noFill/>
          <a:ln w="28575">
            <a:solidFill>
              <a:schemeClr val="tx1"/>
            </a:solidFill>
          </a:ln>
        </p:spPr>
        <p:txBody>
          <a:bodyPr wrap="square" rtlCol="0">
            <a:spAutoFit/>
          </a:bodyPr>
          <a:lstStyle/>
          <a:p>
            <a:r>
              <a:rPr lang="fi-FI" sz="1600" dirty="0" smtClean="0">
                <a:latin typeface="+mj-lt"/>
              </a:rPr>
              <a:t>Get image skeleton</a:t>
            </a:r>
            <a:endParaRPr kumimoji="1" lang="fi-FI" sz="1600" dirty="0">
              <a:latin typeface="+mj-lt"/>
            </a:endParaRPr>
          </a:p>
        </p:txBody>
      </p:sp>
      <p:cxnSp>
        <p:nvCxnSpPr>
          <p:cNvPr id="27" name="AutoShape 70"/>
          <p:cNvCxnSpPr>
            <a:cxnSpLocks noChangeShapeType="1"/>
            <a:stCxn id="7" idx="2"/>
            <a:endCxn id="12" idx="0"/>
          </p:cNvCxnSpPr>
          <p:nvPr/>
        </p:nvCxnSpPr>
        <p:spPr bwMode="auto">
          <a:xfrm>
            <a:off x="2913597" y="1313335"/>
            <a:ext cx="2" cy="337402"/>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70"/>
          <p:cNvCxnSpPr>
            <a:cxnSpLocks noChangeShapeType="1"/>
            <a:stCxn id="12" idx="2"/>
            <a:endCxn id="24" idx="0"/>
          </p:cNvCxnSpPr>
          <p:nvPr/>
        </p:nvCxnSpPr>
        <p:spPr bwMode="auto">
          <a:xfrm>
            <a:off x="2913599" y="2235512"/>
            <a:ext cx="0" cy="337402"/>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918919" y="3248870"/>
            <a:ext cx="3989360" cy="584775"/>
          </a:xfrm>
          <a:prstGeom prst="rect">
            <a:avLst/>
          </a:prstGeom>
          <a:noFill/>
          <a:ln w="28575">
            <a:solidFill>
              <a:schemeClr val="tx1"/>
            </a:solidFill>
          </a:ln>
        </p:spPr>
        <p:txBody>
          <a:bodyPr wrap="square" rtlCol="0">
            <a:spAutoFit/>
          </a:bodyPr>
          <a:lstStyle/>
          <a:p>
            <a:pPr algn="ctr"/>
            <a:r>
              <a:rPr lang="fi-FI" sz="1600" dirty="0" smtClean="0">
                <a:latin typeface="+mj-lt"/>
              </a:rPr>
              <a:t>Make one dimensional vector V which contains all distance transform values </a:t>
            </a:r>
            <a:endParaRPr kumimoji="1" lang="fi-FI" sz="1600" dirty="0">
              <a:latin typeface="+mj-lt"/>
            </a:endParaRPr>
          </a:p>
        </p:txBody>
      </p:sp>
      <p:cxnSp>
        <p:nvCxnSpPr>
          <p:cNvPr id="41" name="AutoShape 70"/>
          <p:cNvCxnSpPr>
            <a:cxnSpLocks noChangeShapeType="1"/>
            <a:stCxn id="24" idx="2"/>
            <a:endCxn id="40" idx="0"/>
          </p:cNvCxnSpPr>
          <p:nvPr/>
        </p:nvCxnSpPr>
        <p:spPr bwMode="auto">
          <a:xfrm>
            <a:off x="2913599" y="2911468"/>
            <a:ext cx="0" cy="337402"/>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918917" y="4171047"/>
            <a:ext cx="3989360" cy="1077218"/>
          </a:xfrm>
          <a:prstGeom prst="rect">
            <a:avLst/>
          </a:prstGeom>
          <a:noFill/>
          <a:ln w="28575">
            <a:solidFill>
              <a:schemeClr val="tx1"/>
            </a:solidFill>
          </a:ln>
        </p:spPr>
        <p:txBody>
          <a:bodyPr wrap="square" rtlCol="0">
            <a:spAutoFit/>
          </a:bodyPr>
          <a:lstStyle/>
          <a:p>
            <a:pPr algn="ctr"/>
            <a:r>
              <a:rPr lang="fi-FI" sz="1600" dirty="0" smtClean="0">
                <a:latin typeface="+mj-lt"/>
              </a:rPr>
              <a:t>Calculating stroke width metric to represent the width variation.</a:t>
            </a:r>
          </a:p>
          <a:p>
            <a:pPr algn="ctr"/>
            <a:r>
              <a:rPr lang="fi-FI" sz="1600" dirty="0" smtClean="0">
                <a:latin typeface="+mj-lt"/>
              </a:rPr>
              <a:t>Standard deviation of V divided by the mean value of V.</a:t>
            </a:r>
            <a:endParaRPr kumimoji="1" lang="fi-FI" sz="1600" dirty="0">
              <a:latin typeface="+mj-lt"/>
            </a:endParaRPr>
          </a:p>
        </p:txBody>
      </p:sp>
      <p:cxnSp>
        <p:nvCxnSpPr>
          <p:cNvPr id="48" name="AutoShape 70"/>
          <p:cNvCxnSpPr>
            <a:cxnSpLocks noChangeShapeType="1"/>
            <a:stCxn id="40" idx="2"/>
            <a:endCxn id="47" idx="0"/>
          </p:cNvCxnSpPr>
          <p:nvPr/>
        </p:nvCxnSpPr>
        <p:spPr bwMode="auto">
          <a:xfrm flipH="1">
            <a:off x="2913597" y="3833645"/>
            <a:ext cx="2" cy="337402"/>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70"/>
          <p:cNvCxnSpPr>
            <a:cxnSpLocks noChangeShapeType="1"/>
            <a:stCxn id="47" idx="2"/>
            <a:endCxn id="74" idx="0"/>
          </p:cNvCxnSpPr>
          <p:nvPr/>
        </p:nvCxnSpPr>
        <p:spPr bwMode="auto">
          <a:xfrm>
            <a:off x="2913597" y="5248265"/>
            <a:ext cx="1871" cy="337401"/>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920788" y="5585666"/>
            <a:ext cx="3989360" cy="584775"/>
          </a:xfrm>
          <a:prstGeom prst="rect">
            <a:avLst/>
          </a:prstGeom>
          <a:noFill/>
          <a:ln w="28575">
            <a:solidFill>
              <a:schemeClr val="tx1"/>
            </a:solidFill>
          </a:ln>
        </p:spPr>
        <p:txBody>
          <a:bodyPr wrap="square" rtlCol="0">
            <a:spAutoFit/>
          </a:bodyPr>
          <a:lstStyle/>
          <a:p>
            <a:pPr algn="ctr"/>
            <a:r>
              <a:rPr lang="fi-FI" sz="1600" dirty="0" smtClean="0">
                <a:latin typeface="+mj-lt"/>
              </a:rPr>
              <a:t>Remove areas which have stroke widith metric values larger than threshold.</a:t>
            </a:r>
            <a:endParaRPr kumimoji="1" lang="fi-FI" sz="1600" dirty="0">
              <a:latin typeface="+mj-lt"/>
            </a:endParaRPr>
          </a:p>
        </p:txBody>
      </p:sp>
      <p:pic>
        <p:nvPicPr>
          <p:cNvPr id="141" name="Picture 140"/>
          <p:cNvPicPr>
            <a:picLocks noChangeAspect="1"/>
          </p:cNvPicPr>
          <p:nvPr/>
        </p:nvPicPr>
        <p:blipFill rotWithShape="1">
          <a:blip r:embed="rId2">
            <a:extLst>
              <a:ext uri="{28A0092B-C50C-407E-A947-70E740481C1C}">
                <a14:useLocalDpi xmlns:a14="http://schemas.microsoft.com/office/drawing/2010/main" val="0"/>
              </a:ext>
            </a:extLst>
          </a:blip>
          <a:srcRect l="12271" t="11101" r="12241" b="14785"/>
          <a:stretch/>
        </p:blipFill>
        <p:spPr>
          <a:xfrm>
            <a:off x="5797113" y="835750"/>
            <a:ext cx="1003287" cy="770091"/>
          </a:xfrm>
          <a:prstGeom prst="rect">
            <a:avLst/>
          </a:prstGeom>
        </p:spPr>
      </p:pic>
      <p:pic>
        <p:nvPicPr>
          <p:cNvPr id="145" name="Picture 144"/>
          <p:cNvPicPr>
            <a:picLocks noChangeAspect="1"/>
          </p:cNvPicPr>
          <p:nvPr/>
        </p:nvPicPr>
        <p:blipFill rotWithShape="1">
          <a:blip r:embed="rId3" cstate="print">
            <a:extLst>
              <a:ext uri="{28A0092B-C50C-407E-A947-70E740481C1C}">
                <a14:useLocalDpi xmlns:a14="http://schemas.microsoft.com/office/drawing/2010/main" val="0"/>
              </a:ext>
            </a:extLst>
          </a:blip>
          <a:srcRect l="14177" t="10344" r="8046" b="14335"/>
          <a:stretch/>
        </p:blipFill>
        <p:spPr>
          <a:xfrm>
            <a:off x="6183830" y="1556791"/>
            <a:ext cx="1008112" cy="732187"/>
          </a:xfrm>
          <a:prstGeom prst="rect">
            <a:avLst/>
          </a:prstGeom>
        </p:spPr>
      </p:pic>
      <p:pic>
        <p:nvPicPr>
          <p:cNvPr id="146" name="Picture 145"/>
          <p:cNvPicPr>
            <a:picLocks noChangeAspect="1"/>
          </p:cNvPicPr>
          <p:nvPr/>
        </p:nvPicPr>
        <p:blipFill rotWithShape="1">
          <a:blip r:embed="rId4" cstate="print">
            <a:extLst>
              <a:ext uri="{28A0092B-C50C-407E-A947-70E740481C1C}">
                <a14:useLocalDpi xmlns:a14="http://schemas.microsoft.com/office/drawing/2010/main" val="0"/>
              </a:ext>
            </a:extLst>
          </a:blip>
          <a:srcRect l="15794" t="6979" r="8158" b="15139"/>
          <a:stretch/>
        </p:blipFill>
        <p:spPr>
          <a:xfrm>
            <a:off x="6604729" y="2204864"/>
            <a:ext cx="1008112" cy="756272"/>
          </a:xfrm>
          <a:prstGeom prst="rect">
            <a:avLst/>
          </a:prstGeom>
        </p:spPr>
      </p:pic>
      <p:sp>
        <p:nvSpPr>
          <p:cNvPr id="150" name="TextBox 149"/>
          <p:cNvSpPr txBox="1"/>
          <p:nvPr/>
        </p:nvSpPr>
        <p:spPr>
          <a:xfrm>
            <a:off x="5246128" y="3387368"/>
            <a:ext cx="4659871" cy="307777"/>
          </a:xfrm>
          <a:prstGeom prst="rect">
            <a:avLst/>
          </a:prstGeom>
          <a:noFill/>
        </p:spPr>
        <p:txBody>
          <a:bodyPr wrap="square" rtlCol="0">
            <a:spAutoFit/>
          </a:bodyPr>
          <a:lstStyle/>
          <a:p>
            <a:r>
              <a:rPr lang="fi-FI" sz="1400" dirty="0" smtClean="0">
                <a:latin typeface="+mj-lt"/>
              </a:rPr>
              <a:t>V = [6.403, 8.5440, 6.4031, 8.0623, 5.6569, 7.2801,...]</a:t>
            </a:r>
            <a:endParaRPr lang="fi-FI" sz="1400" dirty="0">
              <a:latin typeface="+mj-lt"/>
            </a:endParaRPr>
          </a:p>
        </p:txBody>
      </p:sp>
      <p:pic>
        <p:nvPicPr>
          <p:cNvPr id="151" name="Picture 150"/>
          <p:cNvPicPr>
            <a:picLocks noChangeAspect="1"/>
          </p:cNvPicPr>
          <p:nvPr/>
        </p:nvPicPr>
        <p:blipFill rotWithShape="1">
          <a:blip r:embed="rId5" cstate="print">
            <a:extLst>
              <a:ext uri="{28A0092B-C50C-407E-A947-70E740481C1C}">
                <a14:useLocalDpi xmlns:a14="http://schemas.microsoft.com/office/drawing/2010/main" val="0"/>
              </a:ext>
            </a:extLst>
          </a:blip>
          <a:srcRect l="11306" t="6044" r="17236" b="15240"/>
          <a:stretch/>
        </p:blipFill>
        <p:spPr>
          <a:xfrm>
            <a:off x="5454017" y="5542385"/>
            <a:ext cx="1512168" cy="648072"/>
          </a:xfrm>
          <a:prstGeom prst="rect">
            <a:avLst/>
          </a:prstGeom>
        </p:spPr>
      </p:pic>
      <p:pic>
        <p:nvPicPr>
          <p:cNvPr id="152" name="Picture 151"/>
          <p:cNvPicPr>
            <a:picLocks noChangeAspect="1"/>
          </p:cNvPicPr>
          <p:nvPr/>
        </p:nvPicPr>
        <p:blipFill rotWithShape="1">
          <a:blip r:embed="rId6" cstate="print">
            <a:extLst>
              <a:ext uri="{28A0092B-C50C-407E-A947-70E740481C1C}">
                <a14:useLocalDpi xmlns:a14="http://schemas.microsoft.com/office/drawing/2010/main" val="0"/>
              </a:ext>
            </a:extLst>
          </a:blip>
          <a:srcRect l="10811" t="8529" r="24324" b="14714"/>
          <a:stretch/>
        </p:blipFill>
        <p:spPr>
          <a:xfrm>
            <a:off x="7275617" y="5542385"/>
            <a:ext cx="864097" cy="648072"/>
          </a:xfrm>
          <a:prstGeom prst="rect">
            <a:avLst/>
          </a:prstGeom>
        </p:spPr>
      </p:pic>
      <p:cxnSp>
        <p:nvCxnSpPr>
          <p:cNvPr id="154" name="Straight Connector 153"/>
          <p:cNvCxnSpPr/>
          <p:nvPr/>
        </p:nvCxnSpPr>
        <p:spPr>
          <a:xfrm>
            <a:off x="5286679" y="5405395"/>
            <a:ext cx="1822106" cy="922051"/>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315098" y="5421911"/>
            <a:ext cx="1822106" cy="922051"/>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5145556" y="4170979"/>
                <a:ext cx="1808654" cy="6395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fi-FI" sz="2400" b="0" i="1" smtClean="0">
                              <a:latin typeface="Cambria Math" panose="02040503050406030204" pitchFamily="18" charset="0"/>
                              <a:ea typeface="Cambria Math" panose="02040503050406030204" pitchFamily="18" charset="0"/>
                            </a:rPr>
                          </m:ctrlPr>
                        </m:fPr>
                        <m:num>
                          <m:r>
                            <a:rPr lang="fi-FI" sz="2400" i="1">
                              <a:latin typeface="Cambria Math" panose="02040503050406030204" pitchFamily="18" charset="0"/>
                              <a:ea typeface="Cambria Math" panose="02040503050406030204" pitchFamily="18" charset="0"/>
                            </a:rPr>
                            <m:t>𝜎</m:t>
                          </m:r>
                        </m:num>
                        <m:den>
                          <m:acc>
                            <m:accPr>
                              <m:chr m:val="̅"/>
                              <m:ctrlPr>
                                <a:rPr kumimoji="1" lang="fi-FI" sz="2400" b="0" i="1" smtClean="0">
                                  <a:latin typeface="Cambria Math" panose="02040503050406030204" pitchFamily="18" charset="0"/>
                                  <a:ea typeface="Cambria Math" panose="02040503050406030204" pitchFamily="18" charset="0"/>
                                </a:rPr>
                              </m:ctrlPr>
                            </m:accPr>
                            <m:e>
                              <m:r>
                                <a:rPr kumimoji="1" lang="fi-FI" sz="2400" b="0" i="1" smtClean="0">
                                  <a:latin typeface="Cambria Math" panose="02040503050406030204" pitchFamily="18" charset="0"/>
                                  <a:ea typeface="Cambria Math" panose="02040503050406030204" pitchFamily="18" charset="0"/>
                                </a:rPr>
                                <m:t>𝑉</m:t>
                              </m:r>
                            </m:e>
                          </m:acc>
                        </m:den>
                      </m:f>
                      <m:r>
                        <a:rPr lang="fi-FI" sz="2400" dirty="0">
                          <a:latin typeface="Cambria Math" panose="02040503050406030204" pitchFamily="18" charset="0"/>
                          <a:ea typeface="Cambria Math" panose="02040503050406030204" pitchFamily="18" charset="0"/>
                        </a:rPr>
                        <m:t>=</m:t>
                      </m:r>
                      <m:r>
                        <a:rPr lang="fi-FI" sz="2400" b="0" i="0" dirty="0" smtClean="0">
                          <a:latin typeface="Cambria Math" panose="02040503050406030204" pitchFamily="18" charset="0"/>
                          <a:ea typeface="Cambria Math" panose="02040503050406030204" pitchFamily="18" charset="0"/>
                        </a:rPr>
                        <m:t>0.2360</m:t>
                      </m:r>
                    </m:oMath>
                  </m:oMathPara>
                </a14:m>
                <a:endParaRPr kumimoji="1" lang="fi-FI" sz="2400" dirty="0">
                  <a:latin typeface="ＭＳ Ｐゴシック" pitchFamily="50" charset="-128"/>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45556" y="4170979"/>
                <a:ext cx="1808654" cy="639534"/>
              </a:xfrm>
              <a:prstGeom prst="rect">
                <a:avLst/>
              </a:prstGeom>
              <a:blipFill rotWithShape="0">
                <a:blip r:embed="rId7"/>
                <a:stretch>
                  <a:fillRect/>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112293" y="4062210"/>
                <a:ext cx="2737251" cy="553998"/>
              </a:xfrm>
              <a:prstGeom prst="rect">
                <a:avLst/>
              </a:prstGeom>
              <a:noFill/>
            </p:spPr>
            <p:txBody>
              <a:bodyPr wrap="square" lIns="0" tIns="0" rIns="0" bIns="0" rtlCol="0">
                <a:spAutoFit/>
              </a:bodyPr>
              <a:lstStyle/>
              <a:p>
                <a:pPr algn="ctr"/>
                <a14:m>
                  <m:oMath xmlns:m="http://schemas.openxmlformats.org/officeDocument/2006/math">
                    <m:r>
                      <a:rPr lang="fi-FI" i="1">
                        <a:latin typeface="Cambria Math" panose="02040503050406030204" pitchFamily="18" charset="0"/>
                        <a:ea typeface="Cambria Math" panose="02040503050406030204" pitchFamily="18" charset="0"/>
                      </a:rPr>
                      <m:t>𝜎</m:t>
                    </m:r>
                    <m:r>
                      <a:rPr lang="fi-FI" i="1" smtClean="0">
                        <a:latin typeface="Cambria Math" panose="02040503050406030204" pitchFamily="18" charset="0"/>
                        <a:ea typeface="Cambria Math" panose="02040503050406030204" pitchFamily="18" charset="0"/>
                      </a:rPr>
                      <m:t>=</m:t>
                    </m:r>
                    <m:r>
                      <a:rPr lang="fi-FI" b="0" i="1" smtClean="0">
                        <a:latin typeface="Cambria Math" panose="02040503050406030204" pitchFamily="18" charset="0"/>
                        <a:ea typeface="Cambria Math" panose="02040503050406030204" pitchFamily="18" charset="0"/>
                      </a:rPr>
                      <m:t>𝑠𝑡𝑎𝑛𝑑𝑎𝑟𝑑</m:t>
                    </m:r>
                    <m:r>
                      <a:rPr lang="fi-FI" b="0" i="1" smtClean="0">
                        <a:latin typeface="Cambria Math" panose="02040503050406030204" pitchFamily="18" charset="0"/>
                        <a:ea typeface="Cambria Math" panose="02040503050406030204" pitchFamily="18" charset="0"/>
                      </a:rPr>
                      <m:t> </m:t>
                    </m:r>
                    <m:r>
                      <a:rPr lang="fi-FI" b="0" i="1" smtClean="0">
                        <a:latin typeface="Cambria Math" panose="02040503050406030204" pitchFamily="18" charset="0"/>
                        <a:ea typeface="Cambria Math" panose="02040503050406030204" pitchFamily="18" charset="0"/>
                      </a:rPr>
                      <m:t>𝑑𝑒𝑣𝑖𝑎𝑡𝑖𝑜𝑛</m:t>
                    </m:r>
                  </m:oMath>
                </a14:m>
                <a:r>
                  <a:rPr lang="fi-FI" b="0" i="1" dirty="0" smtClean="0">
                    <a:latin typeface="Cambria Math" panose="02040503050406030204" pitchFamily="18" charset="0"/>
                    <a:ea typeface="Cambria Math" panose="02040503050406030204" pitchFamily="18" charset="0"/>
                  </a:rPr>
                  <a:t> </a:t>
                </a:r>
              </a:p>
              <a:p>
                <a:pPr algn="ctr"/>
                <a:r>
                  <a:rPr lang="fi-FI" b="0" i="1" dirty="0" smtClean="0">
                    <a:latin typeface="Cambria Math" panose="02040503050406030204" pitchFamily="18" charset="0"/>
                    <a:ea typeface="Cambria Math" panose="02040503050406030204" pitchFamily="18" charset="0"/>
                  </a:rPr>
                  <a:t>of vector V</a:t>
                </a:r>
              </a:p>
            </p:txBody>
          </p:sp>
        </mc:Choice>
        <mc:Fallback xmlns="">
          <p:sp>
            <p:nvSpPr>
              <p:cNvPr id="19" name="TextBox 18"/>
              <p:cNvSpPr txBox="1">
                <a:spLocks noRot="1" noChangeAspect="1" noMove="1" noResize="1" noEditPoints="1" noAdjustHandles="1" noChangeArrowheads="1" noChangeShapeType="1" noTextEdit="1"/>
              </p:cNvSpPr>
              <p:nvPr/>
            </p:nvSpPr>
            <p:spPr>
              <a:xfrm>
                <a:off x="7112293" y="4062210"/>
                <a:ext cx="2737251" cy="553998"/>
              </a:xfrm>
              <a:prstGeom prst="rect">
                <a:avLst/>
              </a:prstGeom>
              <a:blipFill rotWithShape="0">
                <a:blip r:embed="rId8"/>
                <a:stretch>
                  <a:fillRect b="-24176"/>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151818" y="4721992"/>
                <a:ext cx="23323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i-FI" i="1">
                              <a:latin typeface="Cambria Math" panose="02040503050406030204" pitchFamily="18" charset="0"/>
                              <a:ea typeface="Cambria Math" panose="02040503050406030204" pitchFamily="18" charset="0"/>
                            </a:rPr>
                          </m:ctrlPr>
                        </m:accPr>
                        <m:e>
                          <m:r>
                            <a:rPr lang="fi-FI" i="1">
                              <a:latin typeface="Cambria Math" panose="02040503050406030204" pitchFamily="18" charset="0"/>
                              <a:ea typeface="Cambria Math" panose="02040503050406030204" pitchFamily="18" charset="0"/>
                            </a:rPr>
                            <m:t>𝑉</m:t>
                          </m:r>
                        </m:e>
                      </m:acc>
                      <m:r>
                        <a:rPr lang="fi-FI" i="1">
                          <a:latin typeface="Cambria Math" panose="02040503050406030204" pitchFamily="18" charset="0"/>
                          <a:ea typeface="Cambria Math" panose="02040503050406030204" pitchFamily="18" charset="0"/>
                        </a:rPr>
                        <m:t>=</m:t>
                      </m:r>
                      <m:r>
                        <a:rPr lang="fi-FI" i="1">
                          <a:latin typeface="Cambria Math" panose="02040503050406030204" pitchFamily="18" charset="0"/>
                          <a:ea typeface="Cambria Math" panose="02040503050406030204" pitchFamily="18" charset="0"/>
                        </a:rPr>
                        <m:t>𝑚𝑒𝑎𝑛</m:t>
                      </m:r>
                      <m:r>
                        <a:rPr lang="fi-FI" i="1">
                          <a:latin typeface="Cambria Math" panose="02040503050406030204" pitchFamily="18" charset="0"/>
                          <a:ea typeface="Cambria Math" panose="02040503050406030204" pitchFamily="18" charset="0"/>
                        </a:rPr>
                        <m:t> </m:t>
                      </m:r>
                      <m:r>
                        <a:rPr lang="fi-FI" i="1">
                          <a:latin typeface="Cambria Math" panose="02040503050406030204" pitchFamily="18" charset="0"/>
                          <a:ea typeface="Cambria Math" panose="02040503050406030204" pitchFamily="18" charset="0"/>
                        </a:rPr>
                        <m:t>𝑜𝑓</m:t>
                      </m:r>
                      <m:r>
                        <a:rPr lang="fi-FI" i="1">
                          <a:latin typeface="Cambria Math" panose="02040503050406030204" pitchFamily="18" charset="0"/>
                          <a:ea typeface="Cambria Math" panose="02040503050406030204" pitchFamily="18" charset="0"/>
                        </a:rPr>
                        <m:t> </m:t>
                      </m:r>
                      <m:r>
                        <a:rPr lang="fi-FI" i="1">
                          <a:latin typeface="Cambria Math" panose="02040503050406030204" pitchFamily="18" charset="0"/>
                          <a:ea typeface="Cambria Math" panose="02040503050406030204" pitchFamily="18" charset="0"/>
                        </a:rPr>
                        <m:t>𝑣𝑒𝑐𝑡𝑜𝑟</m:t>
                      </m:r>
                      <m:r>
                        <a:rPr lang="fi-FI" i="1">
                          <a:latin typeface="Cambria Math" panose="02040503050406030204" pitchFamily="18" charset="0"/>
                          <a:ea typeface="Cambria Math" panose="02040503050406030204" pitchFamily="18" charset="0"/>
                        </a:rPr>
                        <m:t> </m:t>
                      </m:r>
                      <m:r>
                        <a:rPr lang="fi-FI" i="1">
                          <a:latin typeface="Cambria Math" panose="02040503050406030204" pitchFamily="18" charset="0"/>
                          <a:ea typeface="Cambria Math" panose="02040503050406030204" pitchFamily="18" charset="0"/>
                        </a:rPr>
                        <m:t>𝑉</m:t>
                      </m:r>
                    </m:oMath>
                  </m:oMathPara>
                </a14:m>
                <a:endParaRPr lang="fi-FI" dirty="0">
                  <a:latin typeface="ＭＳ Ｐゴシック" pitchFamily="50" charset="-128"/>
                  <a:ea typeface="Cambria Math" panose="020405030504060302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151818" y="4721992"/>
                <a:ext cx="2332305" cy="276999"/>
              </a:xfrm>
              <a:prstGeom prst="rect">
                <a:avLst/>
              </a:prstGeom>
              <a:blipFill rotWithShape="0">
                <a:blip r:embed="rId9"/>
                <a:stretch>
                  <a:fillRect l="-1305" t="-2222" r="-1305" b="-40000"/>
                </a:stretch>
              </a:blipFill>
            </p:spPr>
            <p:txBody>
              <a:bodyPr/>
              <a:lstStyle/>
              <a:p>
                <a:r>
                  <a:rPr lang="fi-FI">
                    <a:noFill/>
                  </a:rPr>
                  <a:t> </a:t>
                </a:r>
              </a:p>
            </p:txBody>
          </p:sp>
        </mc:Fallback>
      </mc:AlternateContent>
    </p:spTree>
    <p:extLst>
      <p:ext uri="{BB962C8B-B14F-4D97-AF65-F5344CB8AC3E}">
        <p14:creationId xmlns:p14="http://schemas.microsoft.com/office/powerpoint/2010/main" val="3894789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Layout Analysis</a:t>
            </a:r>
            <a:endParaRPr lang="fi-FI" dirty="0"/>
          </a:p>
        </p:txBody>
      </p:sp>
      <p:sp>
        <p:nvSpPr>
          <p:cNvPr id="3" name="Content Placeholder 2"/>
          <p:cNvSpPr>
            <a:spLocks noGrp="1"/>
          </p:cNvSpPr>
          <p:nvPr>
            <p:ph idx="1"/>
          </p:nvPr>
        </p:nvSpPr>
        <p:spPr/>
        <p:txBody>
          <a:bodyPr/>
          <a:lstStyle/>
          <a:p>
            <a:r>
              <a:rPr lang="fi-FI" dirty="0" smtClean="0"/>
              <a:t>Analysing the image regions to find where the text is located and what kind of bodies of text it contains.</a:t>
            </a:r>
          </a:p>
          <a:p>
            <a:r>
              <a:rPr lang="fi-FI" dirty="0" smtClean="0"/>
              <a:t>Columns, rows, words.</a:t>
            </a:r>
          </a:p>
          <a:p>
            <a:r>
              <a:rPr lang="fi-FI" dirty="0" smtClean="0"/>
              <a:t>Proposed method to find the areas of interest is to draw bounding boxes over the text objects, expand them in all directions and combine overlapping  boxes.</a:t>
            </a:r>
          </a:p>
          <a:p>
            <a:r>
              <a:rPr lang="fi-FI" dirty="0" smtClean="0"/>
              <a:t>Layout is saved hierarchically</a:t>
            </a:r>
            <a:r>
              <a:rPr lang="fi-FI" dirty="0"/>
              <a:t> </a:t>
            </a:r>
            <a:r>
              <a:rPr lang="fi-FI" dirty="0" smtClean="0"/>
              <a:t>into areas of interest, rows and words.</a:t>
            </a:r>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7</a:t>
            </a:fld>
            <a:endParaRPr lang="en-US" altLang="ja-JP" dirty="0"/>
          </a:p>
        </p:txBody>
      </p:sp>
    </p:spTree>
    <p:extLst>
      <p:ext uri="{BB962C8B-B14F-4D97-AF65-F5344CB8AC3E}">
        <p14:creationId xmlns:p14="http://schemas.microsoft.com/office/powerpoint/2010/main" val="928425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Bounding box expansion</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8</a:t>
            </a:fld>
            <a:endParaRPr lang="en-US" altLang="ja-JP"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619" t="5766" r="36031" b="11868"/>
          <a:stretch/>
        </p:blipFill>
        <p:spPr>
          <a:xfrm>
            <a:off x="484685" y="1017727"/>
            <a:ext cx="2808312" cy="388843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346" t="4576" r="36031" b="13059"/>
          <a:stretch/>
        </p:blipFill>
        <p:spPr>
          <a:xfrm>
            <a:off x="3597588" y="1011778"/>
            <a:ext cx="2736304" cy="388843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345" t="4577" r="36033" b="12933"/>
          <a:stretch/>
        </p:blipFill>
        <p:spPr>
          <a:xfrm>
            <a:off x="6638483" y="1011778"/>
            <a:ext cx="2736304" cy="3894381"/>
          </a:xfrm>
          <a:prstGeom prst="rect">
            <a:avLst/>
          </a:prstGeom>
        </p:spPr>
      </p:pic>
      <p:sp>
        <p:nvSpPr>
          <p:cNvPr id="10" name="TextBox 9"/>
          <p:cNvSpPr txBox="1"/>
          <p:nvPr/>
        </p:nvSpPr>
        <p:spPr>
          <a:xfrm>
            <a:off x="4134998" y="5877272"/>
            <a:ext cx="3338281" cy="461665"/>
          </a:xfrm>
          <a:prstGeom prst="rect">
            <a:avLst/>
          </a:prstGeom>
          <a:noFill/>
        </p:spPr>
        <p:txBody>
          <a:bodyPr wrap="square" rtlCol="0">
            <a:spAutoFit/>
          </a:bodyPr>
          <a:lstStyle/>
          <a:p>
            <a:r>
              <a:rPr kumimoji="1" lang="fi-FI" sz="2400" dirty="0" smtClean="0">
                <a:latin typeface="Arial" panose="020B0604020202020204" pitchFamily="34" charset="0"/>
                <a:cs typeface="Arial" panose="020B0604020202020204" pitchFamily="34" charset="0"/>
              </a:rPr>
              <a:t>= Area of interest box</a:t>
            </a:r>
            <a:endParaRPr kumimoji="1" lang="fi-FI" sz="2400" dirty="0">
              <a:latin typeface="Arial" panose="020B0604020202020204" pitchFamily="34" charset="0"/>
              <a:cs typeface="Arial" panose="020B0604020202020204" pitchFamily="34" charset="0"/>
            </a:endParaRPr>
          </a:p>
        </p:txBody>
      </p:sp>
      <p:sp>
        <p:nvSpPr>
          <p:cNvPr id="11" name="TextBox 10"/>
          <p:cNvSpPr txBox="1"/>
          <p:nvPr/>
        </p:nvSpPr>
        <p:spPr>
          <a:xfrm>
            <a:off x="273000" y="5173968"/>
            <a:ext cx="9632765" cy="400110"/>
          </a:xfrm>
          <a:prstGeom prst="rect">
            <a:avLst/>
          </a:prstGeom>
          <a:noFill/>
        </p:spPr>
        <p:txBody>
          <a:bodyPr wrap="none" rtlCol="0">
            <a:spAutoFit/>
          </a:bodyPr>
          <a:lstStyle/>
          <a:p>
            <a:r>
              <a:rPr kumimoji="1" lang="fi-FI" sz="2000" dirty="0" smtClean="0">
                <a:latin typeface="+mj-lt"/>
              </a:rPr>
              <a:t>In the last phase boxes that take only a small fraction of the total area are removed.</a:t>
            </a:r>
            <a:endParaRPr kumimoji="1" lang="fi-FI" sz="2000" dirty="0">
              <a:latin typeface="+mj-lt"/>
            </a:endParaRPr>
          </a:p>
        </p:txBody>
      </p:sp>
      <p:sp>
        <p:nvSpPr>
          <p:cNvPr id="12" name="Rectangle 11"/>
          <p:cNvSpPr/>
          <p:nvPr/>
        </p:nvSpPr>
        <p:spPr>
          <a:xfrm>
            <a:off x="3685724" y="5892080"/>
            <a:ext cx="4320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smtClean="0">
              <a:solidFill>
                <a:schemeClr val="tx1"/>
              </a:solidFill>
            </a:endParaRPr>
          </a:p>
        </p:txBody>
      </p:sp>
    </p:spTree>
    <p:extLst>
      <p:ext uri="{BB962C8B-B14F-4D97-AF65-F5344CB8AC3E}">
        <p14:creationId xmlns:p14="http://schemas.microsoft.com/office/powerpoint/2010/main" val="11471603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jarticle}&#10;\usepackage{texpoint}&#10;\pagestyle{empty}&#10;\begin{document}&#10;\begin{eqnarray}&#10;&#10;\nonumber&#10;\end{eqnarray}&#10;\end{document}"/>
  <p:tag name="TEX2PS" val="platex $(base).tex; dvipsk -D $(res) -E -o $(base).ps $(base).dvi"/>
  <p:tag name="EXTERNALEDITCOMMAND" val="notepad %"/>
  <p:tag name="GHOSTSCRIPTCOMMAND" val="gswin32c -dWINKANJI"/>
  <p:tag name="DEFAULTBITMAP" val="png256"/>
  <p:tag name="DEFAULTBLEND" val="False"/>
  <p:tag name="DEFAULTTRANSPARENT" val="True"/>
  <p:tag name="DEFAULTWORKAROUNDTRANSPARENCYBUG" val="False"/>
  <p:tag name="DEFAULTRESOLUTION" val="2400"/>
  <p:tag name="DEFAULTMAGNIFICATION" val="3"/>
  <p:tag name="DEFAULTFONTSIZE" val="10"/>
  <p:tag name="DEFAULTWIDTH" val="423"/>
  <p:tag name="DEFAULTHEIGHT" val="294"/>
</p:tagLst>
</file>

<file path=ppt/theme/theme1.xml><?xml version="1.0" encoding="utf-8"?>
<a:theme xmlns:a="http://schemas.openxmlformats.org/drawingml/2006/main" name="MKstyle">
  <a:themeElements>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Ksty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400" dirty="0">
            <a:latin typeface="ＭＳ Ｐゴシック" pitchFamily="50" charset="-128"/>
          </a:defRPr>
        </a:defPPr>
      </a:lstStyle>
    </a:txDef>
  </a:objectDefaults>
  <a:extraClrSchemeLst>
    <a:extraClrScheme>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K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K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K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K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K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K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K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K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K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K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K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MKstyle</Template>
  <TotalTime>2210</TotalTime>
  <Words>1765</Words>
  <Application>Microsoft Office PowerPoint</Application>
  <PresentationFormat>A4 Paper (210x297 mm)</PresentationFormat>
  <Paragraphs>265</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ＭＳ Ｐ明朝</vt:lpstr>
      <vt:lpstr>Arial</vt:lpstr>
      <vt:lpstr>Cambria Math</vt:lpstr>
      <vt:lpstr>Consolas</vt:lpstr>
      <vt:lpstr>MKstyle</vt:lpstr>
      <vt:lpstr>Preprocessing and Layout Analysis for  Offline Handwriting Recognition </vt:lpstr>
      <vt:lpstr>Overview</vt:lpstr>
      <vt:lpstr>Handwriting recognition 1</vt:lpstr>
      <vt:lpstr>Handwriting recognition 2</vt:lpstr>
      <vt:lpstr>Preprocessing </vt:lpstr>
      <vt:lpstr>Stroke Width Analysis 1</vt:lpstr>
      <vt:lpstr>Stroke Width Analysis 2</vt:lpstr>
      <vt:lpstr>Layout Analysis</vt:lpstr>
      <vt:lpstr>Bounding box expansion</vt:lpstr>
      <vt:lpstr>Layout Analysis 2</vt:lpstr>
      <vt:lpstr>RLSA for rows </vt:lpstr>
      <vt:lpstr>RLSA for words</vt:lpstr>
      <vt:lpstr>Full layout visualized</vt:lpstr>
      <vt:lpstr>Tests</vt:lpstr>
      <vt:lpstr>Example entries in IAM handwriting database.</vt:lpstr>
      <vt:lpstr>Test procedure to find optimal parameters</vt:lpstr>
      <vt:lpstr>Example of test data</vt:lpstr>
      <vt:lpstr>Test results</vt:lpstr>
      <vt:lpstr>Conclusions</vt:lpstr>
      <vt:lpstr>Remaining problems</vt:lpstr>
      <vt:lpstr>Remaining problems: Overlapping characters</vt:lpstr>
      <vt:lpstr>Future work</vt:lpstr>
      <vt:lpstr>Questions and Answers 1</vt:lpstr>
      <vt:lpstr>Questions and Answers 2</vt:lpstr>
      <vt:lpstr>Questions and Answers 3</vt:lpstr>
      <vt:lpstr>Questions and Answers 4</vt:lpstr>
      <vt:lpstr>Questions and Answers 5</vt:lpstr>
      <vt:lpstr>Questions and Answers 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and Feature Extraction for  Handwriting Recognition</dc:title>
  <dc:creator>Perttu Pitkänen</dc:creator>
  <cp:lastModifiedBy>Perttu Pitkänen</cp:lastModifiedBy>
  <cp:revision>214</cp:revision>
  <cp:lastPrinted>2012-07-07T06:52:36Z</cp:lastPrinted>
  <dcterms:created xsi:type="dcterms:W3CDTF">2015-12-17T04:39:25Z</dcterms:created>
  <dcterms:modified xsi:type="dcterms:W3CDTF">2016-02-29T07:21:02Z</dcterms:modified>
</cp:coreProperties>
</file>