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9" r:id="rId3"/>
  </p:sldMasterIdLst>
  <p:notesMasterIdLst>
    <p:notesMasterId r:id="rId27"/>
  </p:notesMasterIdLst>
  <p:handoutMasterIdLst>
    <p:handoutMasterId r:id="rId28"/>
  </p:handoutMasterIdLst>
  <p:sldIdLst>
    <p:sldId id="272" r:id="rId4"/>
    <p:sldId id="273" r:id="rId5"/>
    <p:sldId id="274" r:id="rId6"/>
    <p:sldId id="275" r:id="rId7"/>
    <p:sldId id="276" r:id="rId8"/>
    <p:sldId id="294" r:id="rId9"/>
    <p:sldId id="293" r:id="rId10"/>
    <p:sldId id="277" r:id="rId11"/>
    <p:sldId id="278" r:id="rId12"/>
    <p:sldId id="279" r:id="rId13"/>
    <p:sldId id="281" r:id="rId14"/>
    <p:sldId id="280" r:id="rId15"/>
    <p:sldId id="282" r:id="rId16"/>
    <p:sldId id="283" r:id="rId17"/>
    <p:sldId id="284" r:id="rId18"/>
    <p:sldId id="285" r:id="rId19"/>
    <p:sldId id="268" r:id="rId20"/>
    <p:sldId id="287" r:id="rId21"/>
    <p:sldId id="288" r:id="rId22"/>
    <p:sldId id="292" r:id="rId23"/>
    <p:sldId id="289" r:id="rId24"/>
    <p:sldId id="291" r:id="rId25"/>
    <p:sldId id="290" r:id="rId26"/>
  </p:sldIdLst>
  <p:sldSz cx="10080625" cy="7559675"/>
  <p:notesSz cx="6807200" cy="9939338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0CD"/>
    <a:srgbClr val="FFFF4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9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54" cy="498812"/>
          </a:xfrm>
          <a:prstGeom prst="rect">
            <a:avLst/>
          </a:prstGeom>
        </p:spPr>
        <p:txBody>
          <a:bodyPr vert="horz" lIns="83896" tIns="41948" rIns="83896" bIns="41948" rtlCol="0"/>
          <a:lstStyle>
            <a:lvl1pPr algn="l">
              <a:defRPr sz="11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317" y="0"/>
            <a:ext cx="2950454" cy="498812"/>
          </a:xfrm>
          <a:prstGeom prst="rect">
            <a:avLst/>
          </a:prstGeom>
        </p:spPr>
        <p:txBody>
          <a:bodyPr vert="horz" lIns="83896" tIns="41948" rIns="83896" bIns="41948" rtlCol="0"/>
          <a:lstStyle>
            <a:lvl1pPr algn="r">
              <a:defRPr sz="1100"/>
            </a:lvl1pPr>
          </a:lstStyle>
          <a:p>
            <a:fld id="{DD95D117-809F-4AB7-9601-097DF59D26E3}" type="datetimeFigureOut">
              <a:rPr lang="fi-FI" smtClean="0"/>
              <a:t>14.7.2016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527"/>
            <a:ext cx="2950454" cy="498812"/>
          </a:xfrm>
          <a:prstGeom prst="rect">
            <a:avLst/>
          </a:prstGeom>
        </p:spPr>
        <p:txBody>
          <a:bodyPr vert="horz" lIns="83896" tIns="41948" rIns="83896" bIns="41948" rtlCol="0" anchor="b"/>
          <a:lstStyle>
            <a:lvl1pPr algn="l">
              <a:defRPr sz="110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317" y="9440527"/>
            <a:ext cx="2950454" cy="498812"/>
          </a:xfrm>
          <a:prstGeom prst="rect">
            <a:avLst/>
          </a:prstGeom>
        </p:spPr>
        <p:txBody>
          <a:bodyPr vert="horz" lIns="83896" tIns="41948" rIns="83896" bIns="41948" rtlCol="0" anchor="b"/>
          <a:lstStyle>
            <a:lvl1pPr algn="r">
              <a:defRPr sz="1100"/>
            </a:lvl1pPr>
          </a:lstStyle>
          <a:p>
            <a:fld id="{8B303B17-9ED0-4791-AF02-F3CAEAC6651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71079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54" cy="498812"/>
          </a:xfrm>
          <a:prstGeom prst="rect">
            <a:avLst/>
          </a:prstGeom>
        </p:spPr>
        <p:txBody>
          <a:bodyPr vert="horz" lIns="83896" tIns="41948" rIns="83896" bIns="41948" rtlCol="0"/>
          <a:lstStyle>
            <a:lvl1pPr algn="l">
              <a:defRPr sz="11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317" y="0"/>
            <a:ext cx="2950454" cy="498812"/>
          </a:xfrm>
          <a:prstGeom prst="rect">
            <a:avLst/>
          </a:prstGeom>
        </p:spPr>
        <p:txBody>
          <a:bodyPr vert="horz" lIns="83896" tIns="41948" rIns="83896" bIns="41948" rtlCol="0"/>
          <a:lstStyle>
            <a:lvl1pPr algn="r">
              <a:defRPr sz="1100"/>
            </a:lvl1pPr>
          </a:lstStyle>
          <a:p>
            <a:fld id="{5D31D3FC-BA9B-438E-A63D-0F280C75B09B}" type="datetimeFigureOut">
              <a:rPr lang="fi-FI" smtClean="0"/>
              <a:t>14.7.2016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3896" tIns="41948" rIns="83896" bIns="41948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434" y="4782984"/>
            <a:ext cx="5446332" cy="3913753"/>
          </a:xfrm>
          <a:prstGeom prst="rect">
            <a:avLst/>
          </a:prstGeom>
        </p:spPr>
        <p:txBody>
          <a:bodyPr vert="horz" lIns="83896" tIns="41948" rIns="83896" bIns="4194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527"/>
            <a:ext cx="2950454" cy="498812"/>
          </a:xfrm>
          <a:prstGeom prst="rect">
            <a:avLst/>
          </a:prstGeom>
        </p:spPr>
        <p:txBody>
          <a:bodyPr vert="horz" lIns="83896" tIns="41948" rIns="83896" bIns="41948" rtlCol="0" anchor="b"/>
          <a:lstStyle>
            <a:lvl1pPr algn="l">
              <a:defRPr sz="11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317" y="9440527"/>
            <a:ext cx="2950454" cy="498812"/>
          </a:xfrm>
          <a:prstGeom prst="rect">
            <a:avLst/>
          </a:prstGeom>
        </p:spPr>
        <p:txBody>
          <a:bodyPr vert="horz" lIns="83896" tIns="41948" rIns="83896" bIns="41948" rtlCol="0" anchor="b"/>
          <a:lstStyle>
            <a:lvl1pPr algn="r">
              <a:defRPr sz="1100"/>
            </a:lvl1pPr>
          </a:lstStyle>
          <a:p>
            <a:fld id="{223DE4B4-50BF-450F-B124-E4E94825A11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9415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838962">
              <a:defRPr/>
            </a:pPr>
            <a:fld id="{D49A4FDA-B9FF-4F7D-B1DA-89AA63B426E6}" type="slidenum">
              <a:rPr lang="en-US" altLang="ja-JP" sz="1700" kern="0">
                <a:solidFill>
                  <a:sysClr val="windowText" lastClr="000000"/>
                </a:solidFill>
              </a:rPr>
              <a:pPr defTabSz="838962">
                <a:defRPr/>
              </a:pPr>
              <a:t>1</a:t>
            </a:fld>
            <a:endParaRPr lang="en-US" altLang="ja-JP" sz="1700" kern="0">
              <a:solidFill>
                <a:sysClr val="windowText" lastClr="000000"/>
              </a:solidFill>
            </a:endParaRPr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272498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77560" y="190800"/>
            <a:ext cx="9432720" cy="57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33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000800"/>
            <a:ext cx="9071640" cy="283968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30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000" y="4110480"/>
            <a:ext cx="9071640" cy="283968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30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77560" y="190800"/>
            <a:ext cx="9432720" cy="57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33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000800"/>
            <a:ext cx="4426920" cy="283968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30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1000800"/>
            <a:ext cx="4426920" cy="283968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30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152680" y="4110480"/>
            <a:ext cx="4426920" cy="283968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30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110480"/>
            <a:ext cx="4426920" cy="283968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30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77560" y="190800"/>
            <a:ext cx="9432720" cy="57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33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000800"/>
            <a:ext cx="9071640" cy="595332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30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04000" y="1000800"/>
            <a:ext cx="9071640" cy="595332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30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1308960" y="1000440"/>
            <a:ext cx="7461360" cy="5953320"/>
          </a:xfrm>
          <a:prstGeom prst="rect">
            <a:avLst/>
          </a:prstGeom>
          <a:ln>
            <a:noFill/>
          </a:ln>
        </p:spPr>
      </p:pic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1308960" y="1000440"/>
            <a:ext cx="7461360" cy="595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6047" y="2125005"/>
            <a:ext cx="8568531" cy="5307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12094" y="4493807"/>
            <a:ext cx="7056438" cy="1746425"/>
          </a:xfrm>
        </p:spPr>
        <p:txBody>
          <a:bodyPr/>
          <a:lstStyle>
            <a:lvl1pPr marL="0" indent="0" algn="ctr">
              <a:buFontTx/>
              <a:buNone/>
              <a:defRPr sz="2442"/>
            </a:lvl1pPr>
          </a:lstStyle>
          <a:p>
            <a:pPr lvl="0"/>
            <a:r>
              <a:rPr lang="en-US" altLang="ja-JP" noProof="0"/>
              <a:t>Click to edit Master subtitle style</a:t>
            </a:r>
            <a:endParaRPr lang="ja-JP" altLang="en-US" noProof="0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277864" y="3660843"/>
            <a:ext cx="9524898" cy="11899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32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研究室ゼミ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3869086" y="6399476"/>
            <a:ext cx="2352146" cy="52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35">
                <a:latin typeface="+mn-ea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Ｐゴシック"/>
                <a:ea typeface="ＭＳ Ｐゴシック"/>
              </a:rPr>
              <a:t>2016年7月14日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7192836" y="7215584"/>
            <a:ext cx="2244782" cy="28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1221" dirty="0" err="1"/>
              <a:t>Kawamata</a:t>
            </a:r>
            <a:r>
              <a:rPr lang="en-US" altLang="ja-JP" sz="1221" dirty="0"/>
              <a:t> Lab., Tohoku Univ.</a:t>
            </a:r>
          </a:p>
        </p:txBody>
      </p:sp>
    </p:spTree>
    <p:extLst>
      <p:ext uri="{BB962C8B-B14F-4D97-AF65-F5344CB8AC3E}">
        <p14:creationId xmlns:p14="http://schemas.microsoft.com/office/powerpoint/2010/main" val="46591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研究室ゼミ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67415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タイトルと1x2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04031" y="1000958"/>
            <a:ext cx="4458738" cy="5953244"/>
          </a:xfrm>
        </p:spPr>
        <p:txBody>
          <a:bodyPr/>
          <a:lstStyle>
            <a:lvl1pPr>
              <a:defRPr sz="2849"/>
            </a:lvl1pPr>
            <a:lvl2pPr>
              <a:defRPr sz="2442"/>
            </a:lvl2pPr>
            <a:lvl3pPr>
              <a:defRPr sz="2035"/>
            </a:lvl3pPr>
            <a:lvl4pPr>
              <a:defRPr sz="1832"/>
            </a:lvl4pPr>
            <a:lvl5pPr>
              <a:defRPr sz="1832"/>
            </a:lvl5pPr>
            <a:lvl6pPr>
              <a:defRPr sz="1832"/>
            </a:lvl6pPr>
            <a:lvl7pPr>
              <a:defRPr sz="1832"/>
            </a:lvl7pPr>
            <a:lvl8pPr>
              <a:defRPr sz="1832"/>
            </a:lvl8pPr>
            <a:lvl9pPr>
              <a:defRPr sz="1832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117856" y="1000958"/>
            <a:ext cx="4458738" cy="5953244"/>
          </a:xfrm>
        </p:spPr>
        <p:txBody>
          <a:bodyPr/>
          <a:lstStyle>
            <a:lvl1pPr>
              <a:defRPr sz="2849"/>
            </a:lvl1pPr>
            <a:lvl2pPr>
              <a:defRPr sz="2442"/>
            </a:lvl2pPr>
            <a:lvl3pPr>
              <a:defRPr sz="2035"/>
            </a:lvl3pPr>
            <a:lvl4pPr>
              <a:defRPr sz="1832"/>
            </a:lvl4pPr>
            <a:lvl5pPr>
              <a:defRPr sz="1832"/>
            </a:lvl5pPr>
            <a:lvl6pPr>
              <a:defRPr sz="1832"/>
            </a:lvl6pPr>
            <a:lvl7pPr>
              <a:defRPr sz="1832"/>
            </a:lvl7pPr>
            <a:lvl8pPr>
              <a:defRPr sz="1832"/>
            </a:lvl8pPr>
            <a:lvl9pPr>
              <a:defRPr sz="1832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研究室ゼミ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22643B-6949-49E6-9CB4-343131C550B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36028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1x(2x1)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04031" y="1000958"/>
            <a:ext cx="4458738" cy="5953244"/>
          </a:xfrm>
        </p:spPr>
        <p:txBody>
          <a:bodyPr/>
          <a:lstStyle>
            <a:lvl1pPr>
              <a:defRPr sz="2849"/>
            </a:lvl1pPr>
            <a:lvl2pPr>
              <a:defRPr sz="2442"/>
            </a:lvl2pPr>
            <a:lvl3pPr>
              <a:defRPr sz="2035"/>
            </a:lvl3pPr>
            <a:lvl4pPr>
              <a:defRPr sz="1832"/>
            </a:lvl4pPr>
            <a:lvl5pPr>
              <a:defRPr sz="1832"/>
            </a:lvl5pPr>
            <a:lvl6pPr>
              <a:defRPr sz="1832"/>
            </a:lvl6pPr>
            <a:lvl7pPr>
              <a:defRPr sz="1832"/>
            </a:lvl7pPr>
            <a:lvl8pPr>
              <a:defRPr sz="1832"/>
            </a:lvl8pPr>
            <a:lvl9pPr>
              <a:defRPr sz="1832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研究室ゼミ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22643B-6949-49E6-9CB4-343131C550B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7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5117856" y="1000957"/>
            <a:ext cx="4458738" cy="2892626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8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117856" y="4061577"/>
            <a:ext cx="4458738" cy="2892625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0578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(2x1)x1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117856" y="1000958"/>
            <a:ext cx="4458738" cy="5953244"/>
          </a:xfrm>
        </p:spPr>
        <p:txBody>
          <a:bodyPr/>
          <a:lstStyle>
            <a:lvl1pPr>
              <a:defRPr sz="2849"/>
            </a:lvl1pPr>
            <a:lvl2pPr>
              <a:defRPr sz="2442"/>
            </a:lvl2pPr>
            <a:lvl3pPr>
              <a:defRPr sz="2035"/>
            </a:lvl3pPr>
            <a:lvl4pPr>
              <a:defRPr sz="1832"/>
            </a:lvl4pPr>
            <a:lvl5pPr>
              <a:defRPr sz="1832"/>
            </a:lvl5pPr>
            <a:lvl6pPr>
              <a:defRPr sz="1832"/>
            </a:lvl6pPr>
            <a:lvl7pPr>
              <a:defRPr sz="1832"/>
            </a:lvl7pPr>
            <a:lvl8pPr>
              <a:defRPr sz="1832"/>
            </a:lvl8pPr>
            <a:lvl9pPr>
              <a:defRPr sz="1832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研究室ゼミ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22643B-6949-49E6-9CB4-343131C550B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504031" y="1000957"/>
            <a:ext cx="4458738" cy="2892626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504031" y="4061577"/>
            <a:ext cx="4458738" cy="2892625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17884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2x1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04031" y="1000957"/>
            <a:ext cx="9072563" cy="2892626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7863" y="211461"/>
            <a:ext cx="9433882" cy="530786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345358" y="7202906"/>
            <a:ext cx="457404" cy="280205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8558" y="7202525"/>
            <a:ext cx="6884277" cy="280205"/>
          </a:xfrm>
        </p:spPr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研究室ゼミ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4031" y="4061577"/>
            <a:ext cx="9072563" cy="2892625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65272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2x1のコンテンツ_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04031" y="1000957"/>
            <a:ext cx="9072563" cy="4366390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7863" y="211461"/>
            <a:ext cx="9433882" cy="530786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345358" y="7202906"/>
            <a:ext cx="457404" cy="280205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8558" y="7202525"/>
            <a:ext cx="6884277" cy="280205"/>
          </a:xfrm>
        </p:spPr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研究室ゼミ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4031" y="5367348"/>
            <a:ext cx="9072563" cy="1586854"/>
          </a:xfrm>
        </p:spPr>
        <p:txBody>
          <a:bodyPr/>
          <a:lstStyle>
            <a:lvl1pPr>
              <a:defRPr sz="2442"/>
            </a:lvl1pPr>
            <a:lvl2pPr>
              <a:defRPr sz="2035"/>
            </a:lvl2pPr>
            <a:lvl3pPr>
              <a:defRPr sz="1832"/>
            </a:lvl3pPr>
            <a:lvl4pPr>
              <a:defRPr sz="1628"/>
            </a:lvl4pPr>
            <a:lvl5pPr>
              <a:defRPr sz="1425"/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170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77560" y="190800"/>
            <a:ext cx="9432720" cy="57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33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04000" y="1000800"/>
            <a:ext cx="9071640" cy="595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2x(1x2)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04031" y="1000957"/>
            <a:ext cx="9072563" cy="2892626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7863" y="211461"/>
            <a:ext cx="9433882" cy="530786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345358" y="7202906"/>
            <a:ext cx="457404" cy="280205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8558" y="7202525"/>
            <a:ext cx="6884277" cy="280205"/>
          </a:xfrm>
        </p:spPr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研究室ゼミ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504031" y="4061577"/>
            <a:ext cx="4458738" cy="2892625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12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117856" y="4061577"/>
            <a:ext cx="4458738" cy="2892625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58602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(1x2)x2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7863" y="211461"/>
            <a:ext cx="9433882" cy="530786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345358" y="7202906"/>
            <a:ext cx="457404" cy="280205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8558" y="7202525"/>
            <a:ext cx="6884277" cy="280205"/>
          </a:xfrm>
        </p:spPr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研究室ゼミ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4031" y="4061577"/>
            <a:ext cx="9072563" cy="2892625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504031" y="1000957"/>
            <a:ext cx="4458738" cy="2892626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12" name="コンテンツ プレースホルダー 3"/>
          <p:cNvSpPr>
            <a:spLocks noGrp="1"/>
          </p:cNvSpPr>
          <p:nvPr>
            <p:ph sz="quarter" idx="12"/>
          </p:nvPr>
        </p:nvSpPr>
        <p:spPr>
          <a:xfrm>
            <a:off x="5117856" y="1000957"/>
            <a:ext cx="4458738" cy="2892626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59046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(1x2)x2のコンテンツ_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7863" y="211461"/>
            <a:ext cx="9433882" cy="530786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345358" y="7202906"/>
            <a:ext cx="457404" cy="280205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8558" y="7202525"/>
            <a:ext cx="6884277" cy="280205"/>
          </a:xfrm>
        </p:spPr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研究室ゼミ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4031" y="5367348"/>
            <a:ext cx="9072563" cy="1586854"/>
          </a:xfrm>
        </p:spPr>
        <p:txBody>
          <a:bodyPr/>
          <a:lstStyle>
            <a:lvl1pPr>
              <a:defRPr sz="2442"/>
            </a:lvl1pPr>
            <a:lvl2pPr>
              <a:defRPr sz="2035"/>
            </a:lvl2pPr>
            <a:lvl3pPr>
              <a:defRPr sz="1832"/>
            </a:lvl3pPr>
            <a:lvl4pPr>
              <a:defRPr sz="1628"/>
            </a:lvl4pPr>
            <a:lvl5pPr>
              <a:defRPr sz="1425"/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504031" y="1000957"/>
            <a:ext cx="4458738" cy="4366390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12" name="コンテンツ プレースホルダー 3"/>
          <p:cNvSpPr>
            <a:spLocks noGrp="1"/>
          </p:cNvSpPr>
          <p:nvPr>
            <p:ph sz="quarter" idx="12"/>
          </p:nvPr>
        </p:nvSpPr>
        <p:spPr>
          <a:xfrm>
            <a:off x="5117856" y="1000957"/>
            <a:ext cx="4458738" cy="4366390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61104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2x2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504031" y="1000957"/>
            <a:ext cx="4458738" cy="2892626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5117856" y="1000957"/>
            <a:ext cx="4458738" cy="2892626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504031" y="4061577"/>
            <a:ext cx="4458738" cy="2892625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117856" y="4061577"/>
            <a:ext cx="4458738" cy="2892625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77863" y="211461"/>
            <a:ext cx="9433882" cy="530786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10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345358" y="7202906"/>
            <a:ext cx="457404" cy="280205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1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8558" y="7202525"/>
            <a:ext cx="6884277" cy="280205"/>
          </a:xfrm>
        </p:spPr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研究室ゼミ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69115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2x2のコンテンツ_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504031" y="1000957"/>
            <a:ext cx="4458738" cy="4366390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5117856" y="1000957"/>
            <a:ext cx="4458738" cy="4366390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504031" y="5367348"/>
            <a:ext cx="4458738" cy="1586854"/>
          </a:xfrm>
        </p:spPr>
        <p:txBody>
          <a:bodyPr/>
          <a:lstStyle>
            <a:lvl1pPr>
              <a:defRPr sz="2442"/>
            </a:lvl1pPr>
            <a:lvl2pPr>
              <a:defRPr sz="2035"/>
            </a:lvl2pPr>
            <a:lvl3pPr>
              <a:defRPr sz="1832"/>
            </a:lvl3pPr>
            <a:lvl4pPr>
              <a:defRPr sz="1628"/>
            </a:lvl4pPr>
            <a:lvl5pPr>
              <a:defRPr sz="1425"/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117856" y="5367348"/>
            <a:ext cx="4458738" cy="1586854"/>
          </a:xfrm>
        </p:spPr>
        <p:txBody>
          <a:bodyPr/>
          <a:lstStyle>
            <a:lvl1pPr>
              <a:defRPr sz="2442"/>
            </a:lvl1pPr>
            <a:lvl2pPr>
              <a:defRPr sz="2035"/>
            </a:lvl2pPr>
            <a:lvl3pPr>
              <a:defRPr sz="1832"/>
            </a:lvl3pPr>
            <a:lvl4pPr>
              <a:defRPr sz="1628"/>
            </a:lvl4pPr>
            <a:lvl5pPr>
              <a:defRPr sz="1425"/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77863" y="211461"/>
            <a:ext cx="9433882" cy="530786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10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345358" y="7202906"/>
            <a:ext cx="457404" cy="280205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1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8558" y="7202525"/>
            <a:ext cx="6884277" cy="280205"/>
          </a:xfrm>
        </p:spPr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研究室ゼミ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4372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研究室ゼミ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10A64F-5FA4-4BB5-8FE5-6E90393AA66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164267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研究室ゼミ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A18FDB-BD42-44B1-947D-CBD7F559EA5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81302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6047" y="2125005"/>
            <a:ext cx="8568531" cy="5307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12094" y="4493807"/>
            <a:ext cx="7056438" cy="1746425"/>
          </a:xfrm>
        </p:spPr>
        <p:txBody>
          <a:bodyPr/>
          <a:lstStyle>
            <a:lvl1pPr marL="0" indent="0" algn="ctr">
              <a:buFontTx/>
              <a:buNone/>
              <a:defRPr sz="2442"/>
            </a:lvl1pPr>
          </a:lstStyle>
          <a:p>
            <a:pPr lvl="0"/>
            <a:r>
              <a:rPr lang="en-US" altLang="ja-JP" noProof="0"/>
              <a:t>Click to edit Master subtitle style</a:t>
            </a:r>
            <a:endParaRPr lang="ja-JP" altLang="en-US" noProof="0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277864" y="3660843"/>
            <a:ext cx="9524898" cy="11899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32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研究室ゼミ</a:t>
            </a:r>
            <a:endParaRPr lang="en-US" altLang="ja-JP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3869086" y="6399476"/>
            <a:ext cx="2352146" cy="52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35">
                <a:latin typeface="+mn-ea"/>
              </a:defRPr>
            </a:lvl1pPr>
          </a:lstStyle>
          <a:p>
            <a:r>
              <a:rPr lang="en-US" altLang="ja-JP"/>
              <a:t>2015</a:t>
            </a:r>
            <a:r>
              <a:rPr lang="ja-JP" altLang="en-US"/>
              <a:t>年</a:t>
            </a:r>
            <a:r>
              <a:rPr lang="en-US" altLang="ja-JP"/>
              <a:t>5</a:t>
            </a:r>
            <a:r>
              <a:rPr lang="ja-JP" altLang="en-US"/>
              <a:t>月</a:t>
            </a:r>
            <a:r>
              <a:rPr lang="en-US" altLang="ja-JP"/>
              <a:t>11</a:t>
            </a:r>
            <a:r>
              <a:rPr lang="ja-JP" altLang="en-US"/>
              <a:t>日</a:t>
            </a:r>
            <a:endParaRPr lang="en-US" altLang="ja-JP" dirty="0"/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192836" y="7215584"/>
            <a:ext cx="2244782" cy="28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1221" dirty="0" err="1"/>
              <a:t>Kawamata</a:t>
            </a:r>
            <a:r>
              <a:rPr lang="en-US" altLang="ja-JP" sz="1221" dirty="0"/>
              <a:t> Lab., Tohoku Univ.</a:t>
            </a:r>
          </a:p>
        </p:txBody>
      </p:sp>
    </p:spTree>
    <p:extLst>
      <p:ext uri="{BB962C8B-B14F-4D97-AF65-F5344CB8AC3E}">
        <p14:creationId xmlns:p14="http://schemas.microsoft.com/office/powerpoint/2010/main" val="30156080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研究室ゼミ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06027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タイトルと1x2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04031" y="1000958"/>
            <a:ext cx="4458738" cy="5953244"/>
          </a:xfrm>
        </p:spPr>
        <p:txBody>
          <a:bodyPr/>
          <a:lstStyle>
            <a:lvl1pPr>
              <a:defRPr sz="2849"/>
            </a:lvl1pPr>
            <a:lvl2pPr>
              <a:defRPr sz="2442"/>
            </a:lvl2pPr>
            <a:lvl3pPr>
              <a:defRPr sz="2035"/>
            </a:lvl3pPr>
            <a:lvl4pPr>
              <a:defRPr sz="1832"/>
            </a:lvl4pPr>
            <a:lvl5pPr>
              <a:defRPr sz="1832"/>
            </a:lvl5pPr>
            <a:lvl6pPr>
              <a:defRPr sz="1832"/>
            </a:lvl6pPr>
            <a:lvl7pPr>
              <a:defRPr sz="1832"/>
            </a:lvl7pPr>
            <a:lvl8pPr>
              <a:defRPr sz="1832"/>
            </a:lvl8pPr>
            <a:lvl9pPr>
              <a:defRPr sz="1832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117856" y="1000958"/>
            <a:ext cx="4458738" cy="5953244"/>
          </a:xfrm>
        </p:spPr>
        <p:txBody>
          <a:bodyPr/>
          <a:lstStyle>
            <a:lvl1pPr>
              <a:defRPr sz="2849"/>
            </a:lvl1pPr>
            <a:lvl2pPr>
              <a:defRPr sz="2442"/>
            </a:lvl2pPr>
            <a:lvl3pPr>
              <a:defRPr sz="2035"/>
            </a:lvl3pPr>
            <a:lvl4pPr>
              <a:defRPr sz="1832"/>
            </a:lvl4pPr>
            <a:lvl5pPr>
              <a:defRPr sz="1832"/>
            </a:lvl5pPr>
            <a:lvl6pPr>
              <a:defRPr sz="1832"/>
            </a:lvl6pPr>
            <a:lvl7pPr>
              <a:defRPr sz="1832"/>
            </a:lvl7pPr>
            <a:lvl8pPr>
              <a:defRPr sz="1832"/>
            </a:lvl8pPr>
            <a:lvl9pPr>
              <a:defRPr sz="1832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22643B-6949-49E6-9CB4-343131C550B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6598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77560" y="190800"/>
            <a:ext cx="9432720" cy="57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33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000800"/>
            <a:ext cx="9071640" cy="595332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30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1x(2x1)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04031" y="1000958"/>
            <a:ext cx="4458738" cy="5953244"/>
          </a:xfrm>
        </p:spPr>
        <p:txBody>
          <a:bodyPr/>
          <a:lstStyle>
            <a:lvl1pPr>
              <a:defRPr sz="2849"/>
            </a:lvl1pPr>
            <a:lvl2pPr>
              <a:defRPr sz="2442"/>
            </a:lvl2pPr>
            <a:lvl3pPr>
              <a:defRPr sz="2035"/>
            </a:lvl3pPr>
            <a:lvl4pPr>
              <a:defRPr sz="1832"/>
            </a:lvl4pPr>
            <a:lvl5pPr>
              <a:defRPr sz="1832"/>
            </a:lvl5pPr>
            <a:lvl6pPr>
              <a:defRPr sz="1832"/>
            </a:lvl6pPr>
            <a:lvl7pPr>
              <a:defRPr sz="1832"/>
            </a:lvl7pPr>
            <a:lvl8pPr>
              <a:defRPr sz="1832"/>
            </a:lvl8pPr>
            <a:lvl9pPr>
              <a:defRPr sz="1832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22643B-6949-49E6-9CB4-343131C550B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7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5117856" y="1000957"/>
            <a:ext cx="4458738" cy="2892626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8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117856" y="4061577"/>
            <a:ext cx="4458738" cy="2892625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476860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(2x1)x1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117856" y="1000958"/>
            <a:ext cx="4458738" cy="5953244"/>
          </a:xfrm>
        </p:spPr>
        <p:txBody>
          <a:bodyPr/>
          <a:lstStyle>
            <a:lvl1pPr>
              <a:defRPr sz="2849"/>
            </a:lvl1pPr>
            <a:lvl2pPr>
              <a:defRPr sz="2442"/>
            </a:lvl2pPr>
            <a:lvl3pPr>
              <a:defRPr sz="2035"/>
            </a:lvl3pPr>
            <a:lvl4pPr>
              <a:defRPr sz="1832"/>
            </a:lvl4pPr>
            <a:lvl5pPr>
              <a:defRPr sz="1832"/>
            </a:lvl5pPr>
            <a:lvl6pPr>
              <a:defRPr sz="1832"/>
            </a:lvl6pPr>
            <a:lvl7pPr>
              <a:defRPr sz="1832"/>
            </a:lvl7pPr>
            <a:lvl8pPr>
              <a:defRPr sz="1832"/>
            </a:lvl8pPr>
            <a:lvl9pPr>
              <a:defRPr sz="1832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22643B-6949-49E6-9CB4-343131C550B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504031" y="1000957"/>
            <a:ext cx="4458738" cy="2892626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504031" y="4061577"/>
            <a:ext cx="4458738" cy="2892625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443851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1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04031" y="1000957"/>
            <a:ext cx="9072563" cy="2892626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7863" y="211461"/>
            <a:ext cx="9433882" cy="530786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345358" y="7202906"/>
            <a:ext cx="457404" cy="280205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8558" y="7202525"/>
            <a:ext cx="6884277" cy="28020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研究室ゼミ</a:t>
            </a:r>
            <a:endParaRPr lang="en-US" altLang="ja-JP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4031" y="4061577"/>
            <a:ext cx="9072563" cy="2892625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539504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1のコンテンツ_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04031" y="1000957"/>
            <a:ext cx="9072563" cy="4366390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7863" y="211461"/>
            <a:ext cx="9433882" cy="530786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345358" y="7202906"/>
            <a:ext cx="457404" cy="280205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8558" y="7202525"/>
            <a:ext cx="6884277" cy="28020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研究室ゼミ</a:t>
            </a:r>
            <a:endParaRPr lang="en-US" altLang="ja-JP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4031" y="5367348"/>
            <a:ext cx="9072563" cy="1586854"/>
          </a:xfrm>
        </p:spPr>
        <p:txBody>
          <a:bodyPr/>
          <a:lstStyle>
            <a:lvl1pPr>
              <a:defRPr sz="2442"/>
            </a:lvl1pPr>
            <a:lvl2pPr>
              <a:defRPr sz="2035"/>
            </a:lvl2pPr>
            <a:lvl3pPr>
              <a:defRPr sz="1832"/>
            </a:lvl3pPr>
            <a:lvl4pPr>
              <a:defRPr sz="1628"/>
            </a:lvl4pPr>
            <a:lvl5pPr>
              <a:defRPr sz="1425"/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15969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(1x2)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04031" y="1000957"/>
            <a:ext cx="9072563" cy="2892626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7863" y="211461"/>
            <a:ext cx="9433882" cy="530786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345358" y="7202906"/>
            <a:ext cx="457404" cy="280205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8558" y="7202525"/>
            <a:ext cx="6884277" cy="28020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研究室ゼミ</a:t>
            </a:r>
            <a:endParaRPr lang="en-US" altLang="ja-JP"/>
          </a:p>
        </p:txBody>
      </p:sp>
      <p:sp>
        <p:nvSpPr>
          <p:cNvPr id="11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504031" y="4061577"/>
            <a:ext cx="4458738" cy="2892625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12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117856" y="4061577"/>
            <a:ext cx="4458738" cy="2892625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386349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(1x2)x2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7863" y="211461"/>
            <a:ext cx="9433882" cy="530786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345358" y="7202906"/>
            <a:ext cx="457404" cy="280205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8558" y="7202525"/>
            <a:ext cx="6884277" cy="28020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研究室ゼミ</a:t>
            </a:r>
            <a:endParaRPr lang="en-US" altLang="ja-JP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4031" y="4061577"/>
            <a:ext cx="9072563" cy="2892625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504031" y="1000957"/>
            <a:ext cx="4458738" cy="2892626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12" name="コンテンツ プレースホルダー 3"/>
          <p:cNvSpPr>
            <a:spLocks noGrp="1"/>
          </p:cNvSpPr>
          <p:nvPr>
            <p:ph sz="quarter" idx="12"/>
          </p:nvPr>
        </p:nvSpPr>
        <p:spPr>
          <a:xfrm>
            <a:off x="5117856" y="1000957"/>
            <a:ext cx="4458738" cy="2892626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932488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(1x2)x2のコンテンツ_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7863" y="211461"/>
            <a:ext cx="9433882" cy="530786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345358" y="7202906"/>
            <a:ext cx="457404" cy="280205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8558" y="7202525"/>
            <a:ext cx="6884277" cy="28020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研究室ゼミ</a:t>
            </a:r>
            <a:endParaRPr lang="en-US" altLang="ja-JP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4031" y="5367348"/>
            <a:ext cx="9072563" cy="1586854"/>
          </a:xfrm>
        </p:spPr>
        <p:txBody>
          <a:bodyPr/>
          <a:lstStyle>
            <a:lvl1pPr>
              <a:defRPr sz="2442"/>
            </a:lvl1pPr>
            <a:lvl2pPr>
              <a:defRPr sz="2035"/>
            </a:lvl2pPr>
            <a:lvl3pPr>
              <a:defRPr sz="1832"/>
            </a:lvl3pPr>
            <a:lvl4pPr>
              <a:defRPr sz="1628"/>
            </a:lvl4pPr>
            <a:lvl5pPr>
              <a:defRPr sz="1425"/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504031" y="1000957"/>
            <a:ext cx="4458738" cy="4366390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12" name="コンテンツ プレースホルダー 3"/>
          <p:cNvSpPr>
            <a:spLocks noGrp="1"/>
          </p:cNvSpPr>
          <p:nvPr>
            <p:ph sz="quarter" idx="12"/>
          </p:nvPr>
        </p:nvSpPr>
        <p:spPr>
          <a:xfrm>
            <a:off x="5117856" y="1000957"/>
            <a:ext cx="4458738" cy="4366390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962423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2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504031" y="1000957"/>
            <a:ext cx="4458738" cy="2892626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5117856" y="1000957"/>
            <a:ext cx="4458738" cy="2892626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504031" y="4061577"/>
            <a:ext cx="4458738" cy="2892625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117856" y="4061577"/>
            <a:ext cx="4458738" cy="2892625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77863" y="211461"/>
            <a:ext cx="9433882" cy="530786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10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345358" y="7202906"/>
            <a:ext cx="457404" cy="280205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1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8558" y="7202525"/>
            <a:ext cx="6884277" cy="28020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研究室ゼミ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648047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2のコンテンツ_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504031" y="1000957"/>
            <a:ext cx="4458738" cy="4366390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5117856" y="1000957"/>
            <a:ext cx="4458738" cy="4366390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504031" y="5367348"/>
            <a:ext cx="4458738" cy="1586854"/>
          </a:xfrm>
        </p:spPr>
        <p:txBody>
          <a:bodyPr/>
          <a:lstStyle>
            <a:lvl1pPr>
              <a:defRPr sz="2442"/>
            </a:lvl1pPr>
            <a:lvl2pPr>
              <a:defRPr sz="2035"/>
            </a:lvl2pPr>
            <a:lvl3pPr>
              <a:defRPr sz="1832"/>
            </a:lvl3pPr>
            <a:lvl4pPr>
              <a:defRPr sz="1628"/>
            </a:lvl4pPr>
            <a:lvl5pPr>
              <a:defRPr sz="1425"/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117856" y="5367348"/>
            <a:ext cx="4458738" cy="1586854"/>
          </a:xfrm>
        </p:spPr>
        <p:txBody>
          <a:bodyPr/>
          <a:lstStyle>
            <a:lvl1pPr>
              <a:defRPr sz="2442"/>
            </a:lvl1pPr>
            <a:lvl2pPr>
              <a:defRPr sz="2035"/>
            </a:lvl2pPr>
            <a:lvl3pPr>
              <a:defRPr sz="1832"/>
            </a:lvl3pPr>
            <a:lvl4pPr>
              <a:defRPr sz="1628"/>
            </a:lvl4pPr>
            <a:lvl5pPr>
              <a:defRPr sz="1425"/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77863" y="211461"/>
            <a:ext cx="9433882" cy="530786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10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345358" y="7202906"/>
            <a:ext cx="457404" cy="280205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1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8558" y="7202525"/>
            <a:ext cx="6884277" cy="28020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dirty="0"/>
              <a:t>研究室ゼミ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25782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研究室ゼミ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10A64F-5FA4-4BB5-8FE5-6E90393AA66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65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77560" y="190800"/>
            <a:ext cx="9432720" cy="57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33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000800"/>
            <a:ext cx="4426920" cy="595332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30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000800"/>
            <a:ext cx="4426920" cy="595332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30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研究室ゼミ</a:t>
            </a:r>
            <a:endParaRPr lang="en-US" altLang="ja-JP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A18FDB-BD42-44B1-947D-CBD7F559EA5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8396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77560" y="190800"/>
            <a:ext cx="9432720" cy="57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33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277560" y="190800"/>
            <a:ext cx="9432720" cy="265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77560" y="190800"/>
            <a:ext cx="9432720" cy="57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33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000800"/>
            <a:ext cx="4426920" cy="283968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30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110480"/>
            <a:ext cx="4426920" cy="283968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30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1000800"/>
            <a:ext cx="4426920" cy="595332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30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77560" y="190800"/>
            <a:ext cx="9432720" cy="57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33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000800"/>
            <a:ext cx="4426920" cy="595332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30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000800"/>
            <a:ext cx="4426920" cy="283968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30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680" y="4110480"/>
            <a:ext cx="4426920" cy="283968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30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77560" y="190800"/>
            <a:ext cx="9432720" cy="57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33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000800"/>
            <a:ext cx="4426920" cy="283968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30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000800"/>
            <a:ext cx="4426920" cy="283968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30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110480"/>
            <a:ext cx="9071640" cy="283968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30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277560" y="762840"/>
            <a:ext cx="9523800" cy="7812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278280" y="7124400"/>
            <a:ext cx="9523800" cy="7812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7223040" y="7219080"/>
            <a:ext cx="21974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Kawamata Lab., Tohoku Univ.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277560" y="190800"/>
            <a:ext cx="9432720" cy="572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ja-JP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マスター タイトルの書式設定</a:t>
            </a:r>
            <a:endParaRPr lang="ja-JP" sz="33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504000" y="1000800"/>
            <a:ext cx="9071640" cy="59533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Click to edit the outline text format</a:t>
            </a:r>
            <a:endParaRPr lang="ja-JP" sz="30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Second Outline Level</a:t>
            </a:r>
            <a:endParaRPr lang="ja-JP" sz="22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Third Outline Level</a:t>
            </a:r>
            <a:endParaRPr lang="ja-JP" sz="19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Fourth Outline Level</a:t>
            </a:r>
            <a:endParaRPr lang="ja-JP" sz="17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Fifth Outline Level</a:t>
            </a:r>
            <a:endParaRPr lang="ja-JP" sz="22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Sixth Outline Level</a:t>
            </a:r>
            <a:endParaRPr lang="ja-JP" sz="22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Seventh Outline Levelマスター テキストの書式設定</a:t>
            </a:r>
            <a:endParaRPr lang="ja-JP" sz="22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第 2 レベル</a:t>
            </a:r>
            <a:endParaRPr lang="ja-JP" sz="22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第 3 レベル</a:t>
            </a:r>
            <a:endParaRPr lang="ja-JP" sz="22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第 4 レベル</a:t>
            </a:r>
            <a:endParaRPr lang="ja-JP" sz="30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第 5 レベル</a:t>
            </a:r>
            <a:endParaRPr lang="ja-JP" sz="30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308160" y="7202520"/>
            <a:ext cx="6883560" cy="3052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研究室ゼミ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9344520" y="7202880"/>
            <a:ext cx="457200" cy="30492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0A93FDDB-38C4-4714-91C7-9A0FF19C0C1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7863" y="211461"/>
            <a:ext cx="9433882" cy="530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04031" y="1000958"/>
            <a:ext cx="9072563" cy="595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08558" y="7202525"/>
            <a:ext cx="6884277" cy="28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21"/>
            </a:lvl1pPr>
          </a:lstStyle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研究室ゼミ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345358" y="7202906"/>
            <a:ext cx="457404" cy="28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21"/>
            </a:lvl1pPr>
          </a:lstStyle>
          <a:p>
            <a:fld id="{643FAE94-BD15-4DE8-8E45-48100741B5A1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277864" y="762967"/>
            <a:ext cx="9524898" cy="7874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32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278444" y="7124160"/>
            <a:ext cx="9524898" cy="7874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32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7192836" y="7215584"/>
            <a:ext cx="2244782" cy="28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1221" dirty="0" err="1"/>
              <a:t>Kawamata</a:t>
            </a:r>
            <a:r>
              <a:rPr lang="en-US" altLang="ja-JP" sz="1221" dirty="0"/>
              <a:t> Lab., Tohoku Univ.</a:t>
            </a:r>
          </a:p>
        </p:txBody>
      </p:sp>
    </p:spTree>
    <p:extLst>
      <p:ext uri="{BB962C8B-B14F-4D97-AF65-F5344CB8AC3E}">
        <p14:creationId xmlns:p14="http://schemas.microsoft.com/office/powerpoint/2010/main" val="198572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49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49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49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49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49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65247" algn="l" rtl="0" eaLnBrk="1" fontAlgn="base" hangingPunct="1">
        <a:spcBef>
          <a:spcPct val="0"/>
        </a:spcBef>
        <a:spcAft>
          <a:spcPct val="0"/>
        </a:spcAft>
        <a:defRPr kumimoji="1" sz="2849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30493" algn="l" rtl="0" eaLnBrk="1" fontAlgn="base" hangingPunct="1">
        <a:spcBef>
          <a:spcPct val="0"/>
        </a:spcBef>
        <a:spcAft>
          <a:spcPct val="0"/>
        </a:spcAft>
        <a:defRPr kumimoji="1" sz="2849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95740" algn="l" rtl="0" eaLnBrk="1" fontAlgn="base" hangingPunct="1">
        <a:spcBef>
          <a:spcPct val="0"/>
        </a:spcBef>
        <a:spcAft>
          <a:spcPct val="0"/>
        </a:spcAft>
        <a:defRPr kumimoji="1" sz="2849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60987" algn="l" rtl="0" eaLnBrk="1" fontAlgn="base" hangingPunct="1">
        <a:spcBef>
          <a:spcPct val="0"/>
        </a:spcBef>
        <a:spcAft>
          <a:spcPct val="0"/>
        </a:spcAft>
        <a:defRPr kumimoji="1" sz="2849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8935" indent="-34893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849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90779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442">
          <a:solidFill>
            <a:schemeClr val="tx1"/>
          </a:solidFill>
          <a:latin typeface="+mn-lt"/>
          <a:ea typeface="+mn-ea"/>
        </a:defRPr>
      </a:lvl2pPr>
      <a:lvl3pPr marL="1163117" indent="-232623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35">
          <a:solidFill>
            <a:schemeClr val="tx1"/>
          </a:solidFill>
          <a:latin typeface="+mn-lt"/>
          <a:ea typeface="+mn-ea"/>
        </a:defRPr>
      </a:lvl3pPr>
      <a:lvl4pPr marL="1628364" indent="-232623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>
          <a:solidFill>
            <a:schemeClr val="tx1"/>
          </a:solidFill>
          <a:latin typeface="+mn-lt"/>
          <a:ea typeface="+mn-ea"/>
        </a:defRPr>
      </a:lvl4pPr>
      <a:lvl5pPr marL="2093610" indent="-232623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28">
          <a:solidFill>
            <a:schemeClr val="tx1"/>
          </a:solidFill>
          <a:latin typeface="+mn-lt"/>
          <a:ea typeface="+mn-ea"/>
        </a:defRPr>
      </a:lvl5pPr>
      <a:lvl6pPr marL="2558857" indent="-232623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28">
          <a:solidFill>
            <a:schemeClr val="tx1"/>
          </a:solidFill>
          <a:latin typeface="+mn-lt"/>
          <a:ea typeface="+mn-ea"/>
        </a:defRPr>
      </a:lvl6pPr>
      <a:lvl7pPr marL="3024104" indent="-232623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28">
          <a:solidFill>
            <a:schemeClr val="tx1"/>
          </a:solidFill>
          <a:latin typeface="+mn-lt"/>
          <a:ea typeface="+mn-ea"/>
        </a:defRPr>
      </a:lvl7pPr>
      <a:lvl8pPr marL="3489350" indent="-232623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28">
          <a:solidFill>
            <a:schemeClr val="tx1"/>
          </a:solidFill>
          <a:latin typeface="+mn-lt"/>
          <a:ea typeface="+mn-ea"/>
        </a:defRPr>
      </a:lvl8pPr>
      <a:lvl9pPr marL="3954597" indent="-232623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2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30493" rtl="0" eaLnBrk="1" latinLnBrk="0" hangingPunct="1">
        <a:defRPr kumimoji="1" sz="1832" kern="1200">
          <a:solidFill>
            <a:schemeClr val="tx1"/>
          </a:solidFill>
          <a:latin typeface="+mn-lt"/>
          <a:ea typeface="+mn-ea"/>
          <a:cs typeface="+mn-cs"/>
        </a:defRPr>
      </a:lvl1pPr>
      <a:lvl2pPr marL="465247" algn="l" defTabSz="930493" rtl="0" eaLnBrk="1" latinLnBrk="0" hangingPunct="1">
        <a:defRPr kumimoji="1" sz="1832" kern="1200">
          <a:solidFill>
            <a:schemeClr val="tx1"/>
          </a:solidFill>
          <a:latin typeface="+mn-lt"/>
          <a:ea typeface="+mn-ea"/>
          <a:cs typeface="+mn-cs"/>
        </a:defRPr>
      </a:lvl2pPr>
      <a:lvl3pPr marL="930493" algn="l" defTabSz="930493" rtl="0" eaLnBrk="1" latinLnBrk="0" hangingPunct="1">
        <a:defRPr kumimoji="1" sz="1832" kern="1200">
          <a:solidFill>
            <a:schemeClr val="tx1"/>
          </a:solidFill>
          <a:latin typeface="+mn-lt"/>
          <a:ea typeface="+mn-ea"/>
          <a:cs typeface="+mn-cs"/>
        </a:defRPr>
      </a:lvl3pPr>
      <a:lvl4pPr marL="1395740" algn="l" defTabSz="930493" rtl="0" eaLnBrk="1" latinLnBrk="0" hangingPunct="1">
        <a:defRPr kumimoji="1" sz="1832" kern="1200">
          <a:solidFill>
            <a:schemeClr val="tx1"/>
          </a:solidFill>
          <a:latin typeface="+mn-lt"/>
          <a:ea typeface="+mn-ea"/>
          <a:cs typeface="+mn-cs"/>
        </a:defRPr>
      </a:lvl4pPr>
      <a:lvl5pPr marL="1860987" algn="l" defTabSz="930493" rtl="0" eaLnBrk="1" latinLnBrk="0" hangingPunct="1">
        <a:defRPr kumimoji="1" sz="1832" kern="1200">
          <a:solidFill>
            <a:schemeClr val="tx1"/>
          </a:solidFill>
          <a:latin typeface="+mn-lt"/>
          <a:ea typeface="+mn-ea"/>
          <a:cs typeface="+mn-cs"/>
        </a:defRPr>
      </a:lvl5pPr>
      <a:lvl6pPr marL="2326234" algn="l" defTabSz="930493" rtl="0" eaLnBrk="1" latinLnBrk="0" hangingPunct="1">
        <a:defRPr kumimoji="1" sz="1832" kern="1200">
          <a:solidFill>
            <a:schemeClr val="tx1"/>
          </a:solidFill>
          <a:latin typeface="+mn-lt"/>
          <a:ea typeface="+mn-ea"/>
          <a:cs typeface="+mn-cs"/>
        </a:defRPr>
      </a:lvl6pPr>
      <a:lvl7pPr marL="2791480" algn="l" defTabSz="930493" rtl="0" eaLnBrk="1" latinLnBrk="0" hangingPunct="1">
        <a:defRPr kumimoji="1" sz="1832" kern="1200">
          <a:solidFill>
            <a:schemeClr val="tx1"/>
          </a:solidFill>
          <a:latin typeface="+mn-lt"/>
          <a:ea typeface="+mn-ea"/>
          <a:cs typeface="+mn-cs"/>
        </a:defRPr>
      </a:lvl7pPr>
      <a:lvl8pPr marL="3256727" algn="l" defTabSz="930493" rtl="0" eaLnBrk="1" latinLnBrk="0" hangingPunct="1">
        <a:defRPr kumimoji="1" sz="1832" kern="1200">
          <a:solidFill>
            <a:schemeClr val="tx1"/>
          </a:solidFill>
          <a:latin typeface="+mn-lt"/>
          <a:ea typeface="+mn-ea"/>
          <a:cs typeface="+mn-cs"/>
        </a:defRPr>
      </a:lvl8pPr>
      <a:lvl9pPr marL="3721974" algn="l" defTabSz="930493" rtl="0" eaLnBrk="1" latinLnBrk="0" hangingPunct="1">
        <a:defRPr kumimoji="1" sz="18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7863" y="211461"/>
            <a:ext cx="9433882" cy="530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04031" y="1000958"/>
            <a:ext cx="9072563" cy="595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08558" y="7202525"/>
            <a:ext cx="6884277" cy="28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21"/>
            </a:lvl1pPr>
          </a:lstStyle>
          <a:p>
            <a:r>
              <a:rPr lang="ja-JP" altLang="en-US"/>
              <a:t>研究室ゼミ</a:t>
            </a:r>
            <a:endParaRPr lang="en-US" altLang="ja-JP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345358" y="7202906"/>
            <a:ext cx="457404" cy="28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21"/>
            </a:lvl1pPr>
          </a:lstStyle>
          <a:p>
            <a:fld id="{643FAE94-BD15-4DE8-8E45-48100741B5A1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277864" y="762967"/>
            <a:ext cx="9524898" cy="7874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32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278444" y="7124160"/>
            <a:ext cx="9524898" cy="7874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32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7192836" y="7215584"/>
            <a:ext cx="2244782" cy="28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1221" dirty="0" err="1"/>
              <a:t>Kawamata</a:t>
            </a:r>
            <a:r>
              <a:rPr lang="en-US" altLang="ja-JP" sz="1221" dirty="0"/>
              <a:t> Lab., Tohoku Univ.</a:t>
            </a:r>
          </a:p>
        </p:txBody>
      </p:sp>
    </p:spTree>
    <p:extLst>
      <p:ext uri="{BB962C8B-B14F-4D97-AF65-F5344CB8AC3E}">
        <p14:creationId xmlns:p14="http://schemas.microsoft.com/office/powerpoint/2010/main" val="71938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49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49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49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49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49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65247" algn="l" rtl="0" eaLnBrk="1" fontAlgn="base" hangingPunct="1">
        <a:spcBef>
          <a:spcPct val="0"/>
        </a:spcBef>
        <a:spcAft>
          <a:spcPct val="0"/>
        </a:spcAft>
        <a:defRPr kumimoji="1" sz="2849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30493" algn="l" rtl="0" eaLnBrk="1" fontAlgn="base" hangingPunct="1">
        <a:spcBef>
          <a:spcPct val="0"/>
        </a:spcBef>
        <a:spcAft>
          <a:spcPct val="0"/>
        </a:spcAft>
        <a:defRPr kumimoji="1" sz="2849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95740" algn="l" rtl="0" eaLnBrk="1" fontAlgn="base" hangingPunct="1">
        <a:spcBef>
          <a:spcPct val="0"/>
        </a:spcBef>
        <a:spcAft>
          <a:spcPct val="0"/>
        </a:spcAft>
        <a:defRPr kumimoji="1" sz="2849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60987" algn="l" rtl="0" eaLnBrk="1" fontAlgn="base" hangingPunct="1">
        <a:spcBef>
          <a:spcPct val="0"/>
        </a:spcBef>
        <a:spcAft>
          <a:spcPct val="0"/>
        </a:spcAft>
        <a:defRPr kumimoji="1" sz="2849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8935" indent="-34893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849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90779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442">
          <a:solidFill>
            <a:schemeClr val="tx1"/>
          </a:solidFill>
          <a:latin typeface="+mn-lt"/>
          <a:ea typeface="+mn-ea"/>
        </a:defRPr>
      </a:lvl2pPr>
      <a:lvl3pPr marL="1163117" indent="-232623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35">
          <a:solidFill>
            <a:schemeClr val="tx1"/>
          </a:solidFill>
          <a:latin typeface="+mn-lt"/>
          <a:ea typeface="+mn-ea"/>
        </a:defRPr>
      </a:lvl3pPr>
      <a:lvl4pPr marL="1628364" indent="-232623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>
          <a:solidFill>
            <a:schemeClr val="tx1"/>
          </a:solidFill>
          <a:latin typeface="+mn-lt"/>
          <a:ea typeface="+mn-ea"/>
        </a:defRPr>
      </a:lvl4pPr>
      <a:lvl5pPr marL="2093610" indent="-232623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28">
          <a:solidFill>
            <a:schemeClr val="tx1"/>
          </a:solidFill>
          <a:latin typeface="+mn-lt"/>
          <a:ea typeface="+mn-ea"/>
        </a:defRPr>
      </a:lvl5pPr>
      <a:lvl6pPr marL="2558857" indent="-232623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28">
          <a:solidFill>
            <a:schemeClr val="tx1"/>
          </a:solidFill>
          <a:latin typeface="+mn-lt"/>
          <a:ea typeface="+mn-ea"/>
        </a:defRPr>
      </a:lvl6pPr>
      <a:lvl7pPr marL="3024104" indent="-232623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28">
          <a:solidFill>
            <a:schemeClr val="tx1"/>
          </a:solidFill>
          <a:latin typeface="+mn-lt"/>
          <a:ea typeface="+mn-ea"/>
        </a:defRPr>
      </a:lvl7pPr>
      <a:lvl8pPr marL="3489350" indent="-232623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28">
          <a:solidFill>
            <a:schemeClr val="tx1"/>
          </a:solidFill>
          <a:latin typeface="+mn-lt"/>
          <a:ea typeface="+mn-ea"/>
        </a:defRPr>
      </a:lvl8pPr>
      <a:lvl9pPr marL="3954597" indent="-232623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2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30493" rtl="0" eaLnBrk="1" latinLnBrk="0" hangingPunct="1">
        <a:defRPr kumimoji="1" sz="1832" kern="1200">
          <a:solidFill>
            <a:schemeClr val="tx1"/>
          </a:solidFill>
          <a:latin typeface="+mn-lt"/>
          <a:ea typeface="+mn-ea"/>
          <a:cs typeface="+mn-cs"/>
        </a:defRPr>
      </a:lvl1pPr>
      <a:lvl2pPr marL="465247" algn="l" defTabSz="930493" rtl="0" eaLnBrk="1" latinLnBrk="0" hangingPunct="1">
        <a:defRPr kumimoji="1" sz="1832" kern="1200">
          <a:solidFill>
            <a:schemeClr val="tx1"/>
          </a:solidFill>
          <a:latin typeface="+mn-lt"/>
          <a:ea typeface="+mn-ea"/>
          <a:cs typeface="+mn-cs"/>
        </a:defRPr>
      </a:lvl2pPr>
      <a:lvl3pPr marL="930493" algn="l" defTabSz="930493" rtl="0" eaLnBrk="1" latinLnBrk="0" hangingPunct="1">
        <a:defRPr kumimoji="1" sz="1832" kern="1200">
          <a:solidFill>
            <a:schemeClr val="tx1"/>
          </a:solidFill>
          <a:latin typeface="+mn-lt"/>
          <a:ea typeface="+mn-ea"/>
          <a:cs typeface="+mn-cs"/>
        </a:defRPr>
      </a:lvl3pPr>
      <a:lvl4pPr marL="1395740" algn="l" defTabSz="930493" rtl="0" eaLnBrk="1" latinLnBrk="0" hangingPunct="1">
        <a:defRPr kumimoji="1" sz="1832" kern="1200">
          <a:solidFill>
            <a:schemeClr val="tx1"/>
          </a:solidFill>
          <a:latin typeface="+mn-lt"/>
          <a:ea typeface="+mn-ea"/>
          <a:cs typeface="+mn-cs"/>
        </a:defRPr>
      </a:lvl4pPr>
      <a:lvl5pPr marL="1860987" algn="l" defTabSz="930493" rtl="0" eaLnBrk="1" latinLnBrk="0" hangingPunct="1">
        <a:defRPr kumimoji="1" sz="1832" kern="1200">
          <a:solidFill>
            <a:schemeClr val="tx1"/>
          </a:solidFill>
          <a:latin typeface="+mn-lt"/>
          <a:ea typeface="+mn-ea"/>
          <a:cs typeface="+mn-cs"/>
        </a:defRPr>
      </a:lvl5pPr>
      <a:lvl6pPr marL="2326234" algn="l" defTabSz="930493" rtl="0" eaLnBrk="1" latinLnBrk="0" hangingPunct="1">
        <a:defRPr kumimoji="1" sz="1832" kern="1200">
          <a:solidFill>
            <a:schemeClr val="tx1"/>
          </a:solidFill>
          <a:latin typeface="+mn-lt"/>
          <a:ea typeface="+mn-ea"/>
          <a:cs typeface="+mn-cs"/>
        </a:defRPr>
      </a:lvl6pPr>
      <a:lvl7pPr marL="2791480" algn="l" defTabSz="930493" rtl="0" eaLnBrk="1" latinLnBrk="0" hangingPunct="1">
        <a:defRPr kumimoji="1" sz="1832" kern="1200">
          <a:solidFill>
            <a:schemeClr val="tx1"/>
          </a:solidFill>
          <a:latin typeface="+mn-lt"/>
          <a:ea typeface="+mn-ea"/>
          <a:cs typeface="+mn-cs"/>
        </a:defRPr>
      </a:lvl7pPr>
      <a:lvl8pPr marL="3256727" algn="l" defTabSz="930493" rtl="0" eaLnBrk="1" latinLnBrk="0" hangingPunct="1">
        <a:defRPr kumimoji="1" sz="1832" kern="1200">
          <a:solidFill>
            <a:schemeClr val="tx1"/>
          </a:solidFill>
          <a:latin typeface="+mn-lt"/>
          <a:ea typeface="+mn-ea"/>
          <a:cs typeface="+mn-cs"/>
        </a:defRPr>
      </a:lvl8pPr>
      <a:lvl9pPr marL="3721974" algn="l" defTabSz="930493" rtl="0" eaLnBrk="1" latinLnBrk="0" hangingPunct="1">
        <a:defRPr kumimoji="1" sz="18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10" Type="http://schemas.openxmlformats.org/officeDocument/2006/relationships/image" Target="../media/image15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224057" y="7083697"/>
            <a:ext cx="7005634" cy="380868"/>
          </a:xfrm>
        </p:spPr>
        <p:txBody>
          <a:bodyPr/>
          <a:lstStyle/>
          <a:p>
            <a:pPr defTabSz="930493"/>
            <a:r>
              <a:rPr lang="ja-JP" altLang="en-US" sz="1832" kern="0">
                <a:solidFill>
                  <a:sysClr val="windowText" lastClr="000000"/>
                </a:solidFill>
              </a:rPr>
              <a:t>研究室ゼミ</a:t>
            </a:r>
            <a:endParaRPr lang="en-US" altLang="ja-JP" sz="1832" kern="0">
              <a:solidFill>
                <a:sysClr val="windowText" lastClr="000000"/>
              </a:solidFill>
            </a:endParaRP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pPr defTabSz="930493"/>
            <a:r>
              <a:rPr lang="en-US" altLang="ja-JP" sz="1832" kern="0" dirty="0">
                <a:solidFill>
                  <a:sysClr val="windowText" lastClr="000000"/>
                </a:solidFill>
              </a:rPr>
              <a:t>2016</a:t>
            </a:r>
            <a:r>
              <a:rPr lang="ja-JP" altLang="en-US" sz="1832" kern="0" dirty="0">
                <a:solidFill>
                  <a:sysClr val="windowText" lastClr="000000"/>
                </a:solidFill>
              </a:rPr>
              <a:t>年</a:t>
            </a:r>
            <a:r>
              <a:rPr lang="en-US" altLang="ja-JP" sz="1832" kern="0" dirty="0">
                <a:solidFill>
                  <a:sysClr val="windowText" lastClr="000000"/>
                </a:solidFill>
              </a:rPr>
              <a:t>7</a:t>
            </a:r>
            <a:r>
              <a:rPr lang="ja-JP" altLang="en-US" sz="1832" kern="0" dirty="0">
                <a:solidFill>
                  <a:sysClr val="windowText" lastClr="000000"/>
                </a:solidFill>
              </a:rPr>
              <a:t>月</a:t>
            </a:r>
            <a:r>
              <a:rPr lang="en-US" altLang="ja-JP" sz="1832" kern="0" dirty="0">
                <a:solidFill>
                  <a:sysClr val="windowText" lastClr="000000"/>
                </a:solidFill>
              </a:rPr>
              <a:t>14</a:t>
            </a:r>
            <a:r>
              <a:rPr lang="ja-JP" altLang="en-US" sz="1832" kern="0" dirty="0">
                <a:solidFill>
                  <a:sysClr val="windowText" lastClr="000000"/>
                </a:solidFill>
              </a:rPr>
              <a:t>日</a:t>
            </a:r>
            <a:endParaRPr lang="en-US" altLang="ja-JP" sz="1832" kern="0" dirty="0">
              <a:solidFill>
                <a:sysClr val="windowText" lastClr="000000"/>
              </a:solidFill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6047" y="1287800"/>
            <a:ext cx="8568531" cy="2284600"/>
          </a:xfrm>
        </p:spPr>
        <p:txBody>
          <a:bodyPr/>
          <a:lstStyle/>
          <a:p>
            <a:r>
              <a:rPr lang="fi-FI" altLang="ja-JP" dirty="0"/>
              <a:t>Block Based Hough Transform Mapping for Offline Handwriting Recognition</a:t>
            </a:r>
            <a:br>
              <a:rPr lang="fi-FI" altLang="ja-JP" dirty="0"/>
            </a:br>
            <a:r>
              <a:rPr lang="fi-FI" altLang="ja-JP" dirty="0"/>
              <a:t/>
            </a:r>
            <a:br>
              <a:rPr lang="fi-FI" altLang="ja-JP" dirty="0"/>
            </a:br>
            <a:r>
              <a:rPr lang="ja-JP" altLang="en-US" dirty="0"/>
              <a:t>手書き文字認識に向けた</a:t>
            </a:r>
            <a:r>
              <a:rPr lang="fi-FI" altLang="ja-JP" dirty="0"/>
              <a:t/>
            </a:r>
            <a:br>
              <a:rPr lang="fi-FI" altLang="ja-JP" dirty="0"/>
            </a:br>
            <a:r>
              <a:rPr lang="ja-JP" altLang="en-US" dirty="0"/>
              <a:t>ブロックベースハフ変換マッピング</a:t>
            </a:r>
            <a:r>
              <a:rPr lang="fi-FI" altLang="ja-JP" dirty="0"/>
              <a:t> </a:t>
            </a:r>
            <a:endParaRPr lang="ja-JP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東北大学大学院工学研究科</a:t>
            </a:r>
            <a:endParaRPr lang="en-US" altLang="ja-JP" dirty="0"/>
          </a:p>
          <a:p>
            <a:r>
              <a:rPr lang="ja-JP" altLang="en-US" dirty="0"/>
              <a:t>電子工学専攻川又研究室</a:t>
            </a:r>
            <a:endParaRPr lang="en-US" altLang="ja-JP" dirty="0"/>
          </a:p>
          <a:p>
            <a:r>
              <a:rPr lang="fi-FI" altLang="ja-JP" dirty="0"/>
              <a:t>Perttu Pitkänen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7259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Examples of Subset Characters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3" t="34616" r="26462" b="37833"/>
          <a:stretch/>
        </p:blipFill>
        <p:spPr>
          <a:xfrm>
            <a:off x="2815772" y="1319040"/>
            <a:ext cx="4734994" cy="2090058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研究室ゼミ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22643B-6949-49E6-9CB4-343131C550B7}" type="slidenum">
              <a:rPr lang="en-US" altLang="ja-JP" smtClean="0"/>
              <a:pPr/>
              <a:t>10</a:t>
            </a:fld>
            <a:endParaRPr lang="en-US" altLang="ja-JP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2" t="30719" r="12713" b="31457"/>
          <a:stretch/>
        </p:blipFill>
        <p:spPr>
          <a:xfrm>
            <a:off x="2815772" y="3753662"/>
            <a:ext cx="4760687" cy="28593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953829" y="2888343"/>
            <a:ext cx="232228" cy="26125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53829" y="3438124"/>
            <a:ext cx="232228" cy="2612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53829" y="4003923"/>
            <a:ext cx="232228" cy="261258"/>
          </a:xfrm>
          <a:prstGeom prst="rect">
            <a:avLst/>
          </a:prstGeom>
          <a:noFill/>
          <a:ln>
            <a:solidFill>
              <a:srgbClr val="FA50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5329" y="280929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dirty="0"/>
              <a:t>Subset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95329" y="338810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Subset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95329" y="396691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dirty="0"/>
              <a:t>Subset 3</a:t>
            </a:r>
          </a:p>
        </p:txBody>
      </p:sp>
    </p:spTree>
    <p:extLst>
      <p:ext uri="{BB962C8B-B14F-4D97-AF65-F5344CB8AC3E}">
        <p14:creationId xmlns:p14="http://schemas.microsoft.com/office/powerpoint/2010/main" val="104067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04031" y="1000957"/>
                <a:ext cx="9072563" cy="2892626"/>
              </a:xfrm>
            </p:spPr>
            <p:txBody>
              <a:bodyPr/>
              <a:lstStyle/>
              <a:p>
                <a:r>
                  <a:rPr lang="fi-FI" dirty="0"/>
                  <a:t>Main functionality of the method is based on the Hough Transform</a:t>
                </a:r>
              </a:p>
              <a:p>
                <a:r>
                  <a:rPr lang="fi-FI" dirty="0"/>
                  <a:t>Hough transform is algorithm designed to find lines in Cartesian space.</a:t>
                </a:r>
              </a:p>
              <a:p>
                <a:r>
                  <a:rPr lang="fi-FI" dirty="0">
                    <a:ea typeface="Cambria Math" panose="02040503050406030204" pitchFamily="18" charset="0"/>
                  </a:rPr>
                  <a:t>Any line can be described with </a:t>
                </a:r>
                <a14:m>
                  <m:oMath xmlns:m="http://schemas.openxmlformats.org/officeDocument/2006/math">
                    <m:r>
                      <a:rPr lang="fi-FI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fi-FI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fi-FI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i-FI" dirty="0">
                    <a:ea typeface="Cambria Math" panose="02040503050406030204" pitchFamily="18" charset="0"/>
                  </a:rPr>
                  <a:t> using form: </a:t>
                </a:r>
                <a14:m>
                  <m:oMath xmlns:m="http://schemas.openxmlformats.org/officeDocument/2006/math">
                    <m:r>
                      <a:rPr lang="fi-FI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i-FI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i-FI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fi-FI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4031" y="1000957"/>
                <a:ext cx="9072563" cy="2892626"/>
              </a:xfrm>
              <a:blipFill>
                <a:blip r:embed="rId2"/>
                <a:stretch>
                  <a:fillRect t="-2105" r="-2487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Hough transform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11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8558" y="7192806"/>
            <a:ext cx="6884277" cy="280205"/>
          </a:xfrm>
        </p:spPr>
        <p:txBody>
          <a:bodyPr/>
          <a:lstStyle/>
          <a:p>
            <a:r>
              <a:rPr lang="ja-JP" altLang="en-US" dirty="0"/>
              <a:t>研究室ゼミ</a:t>
            </a:r>
            <a:endParaRPr lang="en-US" altLang="ja-JP" dirty="0"/>
          </a:p>
        </p:txBody>
      </p:sp>
      <p:sp>
        <p:nvSpPr>
          <p:cNvPr id="24" name="TextBox 23"/>
          <p:cNvSpPr txBox="1"/>
          <p:nvPr/>
        </p:nvSpPr>
        <p:spPr>
          <a:xfrm>
            <a:off x="6337301" y="4296946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1600" dirty="0">
                <a:latin typeface="Arial" panose="020B0604020202020204" pitchFamily="34" charset="0"/>
                <a:cs typeface="Arial" panose="020B0604020202020204" pitchFamily="34" charset="0"/>
              </a:rPr>
              <a:t>Hough Space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62200" y="4304693"/>
            <a:ext cx="1699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1600" dirty="0">
                <a:latin typeface="Arial" panose="020B0604020202020204" pitchFamily="34" charset="0"/>
                <a:cs typeface="Arial" panose="020B0604020202020204" pitchFamily="34" charset="0"/>
              </a:rPr>
              <a:t>Cartesian Space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55403" y="46780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16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04259" y="669255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401903" y="4623893"/>
                <a:ext cx="3602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fi-FI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903" y="4623893"/>
                <a:ext cx="360290" cy="338554"/>
              </a:xfrm>
              <a:prstGeom prst="rect">
                <a:avLst/>
              </a:prstGeom>
              <a:blipFill>
                <a:blip r:embed="rId3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251958" y="6765698"/>
                <a:ext cx="3638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fi-FI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958" y="6765698"/>
                <a:ext cx="36381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Freeform 73"/>
          <p:cNvSpPr/>
          <p:nvPr/>
        </p:nvSpPr>
        <p:spPr>
          <a:xfrm>
            <a:off x="5848350" y="5265905"/>
            <a:ext cx="1552575" cy="1411120"/>
          </a:xfrm>
          <a:custGeom>
            <a:avLst/>
            <a:gdLst>
              <a:gd name="connsiteX0" fmla="*/ 0 w 1552575"/>
              <a:gd name="connsiteY0" fmla="*/ 20470 h 1411120"/>
              <a:gd name="connsiteX1" fmla="*/ 752475 w 1552575"/>
              <a:gd name="connsiteY1" fmla="*/ 191920 h 1411120"/>
              <a:gd name="connsiteX2" fmla="*/ 1552575 w 1552575"/>
              <a:gd name="connsiteY2" fmla="*/ 1411120 h 141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2575" h="1411120">
                <a:moveTo>
                  <a:pt x="0" y="20470"/>
                </a:moveTo>
                <a:cubicBezTo>
                  <a:pt x="246856" y="-9693"/>
                  <a:pt x="493713" y="-39855"/>
                  <a:pt x="752475" y="191920"/>
                </a:cubicBezTo>
                <a:cubicBezTo>
                  <a:pt x="1011238" y="423695"/>
                  <a:pt x="1422400" y="1187282"/>
                  <a:pt x="1552575" y="141112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5" name="Freeform 74"/>
          <p:cNvSpPr/>
          <p:nvPr/>
        </p:nvSpPr>
        <p:spPr>
          <a:xfrm>
            <a:off x="5848351" y="5629275"/>
            <a:ext cx="1914340" cy="1028700"/>
          </a:xfrm>
          <a:custGeom>
            <a:avLst/>
            <a:gdLst>
              <a:gd name="connsiteX0" fmla="*/ 0 w 2009775"/>
              <a:gd name="connsiteY0" fmla="*/ 98119 h 1193494"/>
              <a:gd name="connsiteX1" fmla="*/ 933450 w 2009775"/>
              <a:gd name="connsiteY1" fmla="*/ 107644 h 1193494"/>
              <a:gd name="connsiteX2" fmla="*/ 2009775 w 2009775"/>
              <a:gd name="connsiteY2" fmla="*/ 1193494 h 11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9775" h="1193494">
                <a:moveTo>
                  <a:pt x="0" y="98119"/>
                </a:moveTo>
                <a:cubicBezTo>
                  <a:pt x="299244" y="11600"/>
                  <a:pt x="598488" y="-74919"/>
                  <a:pt x="933450" y="107644"/>
                </a:cubicBezTo>
                <a:cubicBezTo>
                  <a:pt x="1268413" y="290207"/>
                  <a:pt x="1798638" y="1042682"/>
                  <a:pt x="2009775" y="1193494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2" name="直線矢印コネクタ 9"/>
          <p:cNvCxnSpPr/>
          <p:nvPr/>
        </p:nvCxnSpPr>
        <p:spPr>
          <a:xfrm flipV="1">
            <a:off x="5844201" y="4624387"/>
            <a:ext cx="0" cy="205705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9"/>
          <p:cNvCxnSpPr/>
          <p:nvPr/>
        </p:nvCxnSpPr>
        <p:spPr>
          <a:xfrm>
            <a:off x="5844201" y="6670329"/>
            <a:ext cx="26972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6926580" y="6657976"/>
            <a:ext cx="0" cy="107722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762193" y="5791200"/>
            <a:ext cx="82008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2073605">
            <a:off x="2684315" y="5684707"/>
            <a:ext cx="104775" cy="10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1937474" y="5117200"/>
            <a:ext cx="2284140" cy="1594637"/>
          </a:xfrm>
          <a:prstGeom prst="lin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2012950" y="5673725"/>
            <a:ext cx="701676" cy="1003300"/>
          </a:xfrm>
          <a:prstGeom prst="line">
            <a:avLst/>
          </a:prstGeom>
          <a:ln w="2540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5236761" y="5564757"/>
                <a:ext cx="5896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b="0" dirty="0"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:endParaRPr kumimoji="1" lang="fi-FI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761" y="5564757"/>
                <a:ext cx="58964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054216" y="6342962"/>
                <a:ext cx="5893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b="0" dirty="0"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:endParaRPr kumimoji="1" lang="fi-FI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16" y="6342962"/>
                <a:ext cx="58932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矢印コネクタ 9"/>
          <p:cNvCxnSpPr/>
          <p:nvPr/>
        </p:nvCxnSpPr>
        <p:spPr>
          <a:xfrm>
            <a:off x="2008801" y="6681442"/>
            <a:ext cx="26972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9"/>
          <p:cNvCxnSpPr/>
          <p:nvPr/>
        </p:nvCxnSpPr>
        <p:spPr>
          <a:xfrm flipV="1">
            <a:off x="2008801" y="4635500"/>
            <a:ext cx="0" cy="205705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rc 96"/>
          <p:cNvSpPr/>
          <p:nvPr/>
        </p:nvSpPr>
        <p:spPr>
          <a:xfrm rot="1298586">
            <a:off x="1936381" y="6510607"/>
            <a:ext cx="245913" cy="245913"/>
          </a:xfrm>
          <a:prstGeom prst="arc">
            <a:avLst>
              <a:gd name="adj1" fmla="val 17016432"/>
              <a:gd name="adj2" fmla="val 0"/>
            </a:avLst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6686151" y="6748007"/>
                <a:ext cx="5893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b="0" dirty="0"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:endParaRPr kumimoji="1" lang="fi-FI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151" y="6748007"/>
                <a:ext cx="58932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2016012" y="5784477"/>
                <a:ext cx="5896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b="0" dirty="0"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:endParaRPr kumimoji="1" lang="fi-FI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012" y="5784477"/>
                <a:ext cx="58964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/>
          <p:cNvSpPr/>
          <p:nvPr/>
        </p:nvSpPr>
        <p:spPr>
          <a:xfrm rot="1945776">
            <a:off x="2680030" y="5684707"/>
            <a:ext cx="104775" cy="10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>
              <a:solidFill>
                <a:schemeClr val="tx1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1948873" y="5123869"/>
            <a:ext cx="2272741" cy="1587968"/>
          </a:xfrm>
          <a:prstGeom prst="lin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2052388" y="6342962"/>
                <a:ext cx="5893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b="0" dirty="0"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:endParaRPr kumimoji="1" lang="fi-FI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388" y="6342962"/>
                <a:ext cx="58932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Arc 103"/>
          <p:cNvSpPr/>
          <p:nvPr/>
        </p:nvSpPr>
        <p:spPr>
          <a:xfrm rot="1298586">
            <a:off x="1932233" y="6506473"/>
            <a:ext cx="245913" cy="245913"/>
          </a:xfrm>
          <a:prstGeom prst="arc">
            <a:avLst>
              <a:gd name="adj1" fmla="val 17034734"/>
              <a:gd name="adj2" fmla="val 0"/>
            </a:avLst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2016011" y="5783159"/>
                <a:ext cx="5896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i-FI" sz="1600" b="0" dirty="0"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:endParaRPr kumimoji="1" lang="fi-FI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011" y="5783159"/>
                <a:ext cx="58964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/>
          <p:cNvCxnSpPr/>
          <p:nvPr/>
        </p:nvCxnSpPr>
        <p:spPr>
          <a:xfrm flipH="1">
            <a:off x="2008803" y="5653088"/>
            <a:ext cx="720110" cy="1019803"/>
          </a:xfrm>
          <a:prstGeom prst="line">
            <a:avLst/>
          </a:prstGeom>
          <a:ln w="2540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325538" y="5368925"/>
            <a:ext cx="88900" cy="88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3067630" y="5895075"/>
            <a:ext cx="88900" cy="88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8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90" grpId="0" animBg="1"/>
      <p:bldP spid="94" grpId="0"/>
      <p:bldP spid="95" grpId="0"/>
      <p:bldP spid="97" grpId="0" animBg="1"/>
      <p:bldP spid="98" grpId="0"/>
      <p:bldP spid="99" grpId="0"/>
      <p:bldP spid="100" grpId="0" animBg="1"/>
      <p:bldP spid="103" grpId="0"/>
      <p:bldP spid="104" grpId="0" animBg="1"/>
      <p:bldP spid="105" grpId="0"/>
      <p:bldP spid="26" grpId="0" animBg="1"/>
      <p:bldP spid="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Hough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Subset 1 characters are partitioned into average width sized blocks. </a:t>
            </a:r>
          </a:p>
          <a:p>
            <a:r>
              <a:rPr lang="fi-FI" dirty="0"/>
              <a:t>The centroid of each of these blocks is used as datapoints for Hough Transform.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12</a:t>
            </a:fld>
            <a:endParaRPr lang="en-US" altLang="ja-JP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7" t="3618" r="13029" b="71851"/>
          <a:stretch/>
        </p:blipFill>
        <p:spPr>
          <a:xfrm>
            <a:off x="1177061" y="3285089"/>
            <a:ext cx="7726501" cy="13745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" t="6706" r="48080" b="70056"/>
          <a:stretch/>
        </p:blipFill>
        <p:spPr>
          <a:xfrm>
            <a:off x="1191324" y="4929133"/>
            <a:ext cx="7726501" cy="1393993"/>
          </a:xfrm>
          <a:prstGeom prst="rect">
            <a:avLst/>
          </a:prstGeom>
        </p:spPr>
      </p:pic>
      <p:sp>
        <p:nvSpPr>
          <p:cNvPr id="27" name="Arc 26"/>
          <p:cNvSpPr/>
          <p:nvPr/>
        </p:nvSpPr>
        <p:spPr>
          <a:xfrm flipH="1">
            <a:off x="1265273" y="3584308"/>
            <a:ext cx="993807" cy="1742603"/>
          </a:xfrm>
          <a:prstGeom prst="arc">
            <a:avLst>
              <a:gd name="adj1" fmla="val 16620996"/>
              <a:gd name="adj2" fmla="val 4573266"/>
            </a:avLst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Arc 27"/>
          <p:cNvSpPr/>
          <p:nvPr/>
        </p:nvSpPr>
        <p:spPr>
          <a:xfrm flipH="1">
            <a:off x="1676217" y="3563041"/>
            <a:ext cx="993807" cy="1742603"/>
          </a:xfrm>
          <a:prstGeom prst="arc">
            <a:avLst>
              <a:gd name="adj1" fmla="val 16620996"/>
              <a:gd name="adj2" fmla="val 4573266"/>
            </a:avLst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8904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Data Points and Corresponding Accumulator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13</a:t>
            </a:fld>
            <a:endParaRPr lang="en-US" altLang="ja-JP"/>
          </a:p>
        </p:txBody>
      </p:sp>
      <p:pic>
        <p:nvPicPr>
          <p:cNvPr id="9" name="Picture 8"/>
          <p:cNvPicPr/>
          <p:nvPr/>
        </p:nvPicPr>
        <p:blipFill>
          <a:blip r:embed="rId2"/>
          <a:srcRect l="2641" t="2432" r="9340" b="3430"/>
          <a:stretch/>
        </p:blipFill>
        <p:spPr>
          <a:xfrm>
            <a:off x="5360002" y="1869616"/>
            <a:ext cx="4442760" cy="3702240"/>
          </a:xfrm>
          <a:prstGeom prst="rect">
            <a:avLst/>
          </a:prstGeom>
          <a:ln w="18360">
            <a:noFill/>
          </a:ln>
        </p:spPr>
      </p:pic>
      <p:pic>
        <p:nvPicPr>
          <p:cNvPr id="10" name="Picture 9"/>
          <p:cNvPicPr/>
          <p:nvPr/>
        </p:nvPicPr>
        <p:blipFill rotWithShape="1">
          <a:blip r:embed="rId3"/>
          <a:srcRect t="1103"/>
          <a:stretch/>
        </p:blipFill>
        <p:spPr>
          <a:xfrm>
            <a:off x="309638" y="3957851"/>
            <a:ext cx="4605910" cy="2802725"/>
          </a:xfrm>
          <a:prstGeom prst="rect">
            <a:avLst/>
          </a:prstGeom>
          <a:ln w="18360">
            <a:noFill/>
          </a:ln>
        </p:spPr>
      </p:pic>
      <p:sp>
        <p:nvSpPr>
          <p:cNvPr id="13" name="CustomShape 3"/>
          <p:cNvSpPr/>
          <p:nvPr/>
        </p:nvSpPr>
        <p:spPr>
          <a:xfrm>
            <a:off x="6673755" y="6121576"/>
            <a:ext cx="1827720" cy="639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DejaVu Sans"/>
              </a:rPr>
              <a:t>Hough Transform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" t="2537" r="7294" b="8354"/>
          <a:stretch/>
        </p:blipFill>
        <p:spPr>
          <a:xfrm>
            <a:off x="308558" y="913095"/>
            <a:ext cx="4606990" cy="2792522"/>
          </a:xfrm>
          <a:prstGeom prst="rect">
            <a:avLst/>
          </a:prstGeom>
        </p:spPr>
      </p:pic>
      <p:cxnSp>
        <p:nvCxnSpPr>
          <p:cNvPr id="23" name="直線矢印コネクタ 9"/>
          <p:cNvCxnSpPr/>
          <p:nvPr/>
        </p:nvCxnSpPr>
        <p:spPr>
          <a:xfrm>
            <a:off x="4915548" y="6435782"/>
            <a:ext cx="175820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9"/>
          <p:cNvCxnSpPr/>
          <p:nvPr/>
        </p:nvCxnSpPr>
        <p:spPr>
          <a:xfrm flipV="1">
            <a:off x="7581382" y="5571856"/>
            <a:ext cx="0" cy="54972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9"/>
          <p:cNvCxnSpPr>
            <a:stCxn id="16" idx="2"/>
            <a:endCxn id="10" idx="0"/>
          </p:cNvCxnSpPr>
          <p:nvPr/>
        </p:nvCxnSpPr>
        <p:spPr>
          <a:xfrm>
            <a:off x="2612053" y="3705617"/>
            <a:ext cx="540" cy="25223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694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00094"/>
              </p:ext>
            </p:extLst>
          </p:nvPr>
        </p:nvGraphicFramePr>
        <p:xfrm>
          <a:off x="6891889" y="1360186"/>
          <a:ext cx="1986477" cy="296653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662159">
                  <a:extLst>
                    <a:ext uri="{9D8B030D-6E8A-4147-A177-3AD203B41FA5}">
                      <a16:colId xmlns:a16="http://schemas.microsoft.com/office/drawing/2014/main" val="3245140277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541514395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4265561383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20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93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17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93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764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07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85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70763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Line Extraction from Accumulator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14</a:t>
            </a:fld>
            <a:endParaRPr lang="en-US" altLang="ja-JP"/>
          </a:p>
        </p:txBody>
      </p:sp>
      <p:sp>
        <p:nvSpPr>
          <p:cNvPr id="6" name="Rectangle 5"/>
          <p:cNvSpPr/>
          <p:nvPr/>
        </p:nvSpPr>
        <p:spPr>
          <a:xfrm>
            <a:off x="1468471" y="1289854"/>
            <a:ext cx="1247190" cy="416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i-FI" sz="1600" dirty="0">
                <a:solidFill>
                  <a:schemeClr val="tx1"/>
                </a:solidFill>
              </a:rPr>
              <a:t>Find Peak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47215" y="3148832"/>
                <a:ext cx="1856097" cy="8162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fi-FI" sz="1600" dirty="0">
                    <a:solidFill>
                      <a:schemeClr val="tx1"/>
                    </a:solidFill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fi-FI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fi-FI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fi-FI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fi-FI" sz="1600" dirty="0">
                    <a:solidFill>
                      <a:schemeClr val="tx1"/>
                    </a:solidFill>
                  </a:rPr>
                  <a:t> neigbhors of the peak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215" y="3148832"/>
                <a:ext cx="1856097" cy="816218"/>
              </a:xfrm>
              <a:prstGeom prst="rect">
                <a:avLst/>
              </a:prstGeom>
              <a:blipFill>
                <a:blip r:embed="rId2"/>
                <a:stretch>
                  <a:fillRect r="-29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72937" y="5474914"/>
            <a:ext cx="2604654" cy="5028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i-FI" sz="1600" dirty="0">
                <a:solidFill>
                  <a:schemeClr val="tx1"/>
                </a:solidFill>
              </a:rPr>
              <a:t>Assign corresponding components to a new line</a:t>
            </a:r>
          </a:p>
        </p:txBody>
      </p:sp>
      <p:sp>
        <p:nvSpPr>
          <p:cNvPr id="10" name="Diamond 9"/>
          <p:cNvSpPr/>
          <p:nvPr/>
        </p:nvSpPr>
        <p:spPr>
          <a:xfrm>
            <a:off x="870848" y="4207103"/>
            <a:ext cx="2408831" cy="90851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i-FI" sz="1200" dirty="0">
                <a:solidFill>
                  <a:schemeClr val="tx1"/>
                </a:solidFill>
              </a:rPr>
              <a:t>Half of a components centroids are in area</a:t>
            </a:r>
          </a:p>
        </p:txBody>
      </p:sp>
      <p:cxnSp>
        <p:nvCxnSpPr>
          <p:cNvPr id="12" name="Straight Arrow Connector 11"/>
          <p:cNvCxnSpPr>
            <a:stCxn id="30" idx="2"/>
            <a:endCxn id="48" idx="0"/>
          </p:cNvCxnSpPr>
          <p:nvPr/>
        </p:nvCxnSpPr>
        <p:spPr>
          <a:xfrm flipH="1">
            <a:off x="2075264" y="1707887"/>
            <a:ext cx="16803" cy="29165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75264" y="3973802"/>
            <a:ext cx="0" cy="23330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75264" y="5115622"/>
            <a:ext cx="0" cy="29000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659908" y="4269841"/>
            <a:ext cx="1784300" cy="790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i-FI" sz="1600" dirty="0">
                <a:solidFill>
                  <a:schemeClr val="tx1"/>
                </a:solidFill>
              </a:rPr>
              <a:t>Remove values from accumulator Array</a:t>
            </a:r>
          </a:p>
        </p:txBody>
      </p:sp>
      <p:cxnSp>
        <p:nvCxnSpPr>
          <p:cNvPr id="37" name="Straight Arrow Connector 36"/>
          <p:cNvCxnSpPr>
            <a:stCxn id="10" idx="3"/>
            <a:endCxn id="34" idx="1"/>
          </p:cNvCxnSpPr>
          <p:nvPr/>
        </p:nvCxnSpPr>
        <p:spPr>
          <a:xfrm>
            <a:off x="3279679" y="4661363"/>
            <a:ext cx="380229" cy="351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4" idx="0"/>
            <a:endCxn id="6" idx="3"/>
          </p:cNvCxnSpPr>
          <p:nvPr/>
        </p:nvCxnSpPr>
        <p:spPr>
          <a:xfrm rot="16200000" flipV="1">
            <a:off x="2247891" y="1965673"/>
            <a:ext cx="2771939" cy="1836397"/>
          </a:xfrm>
          <a:prstGeom prst="bentConnector2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14507" y="425236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1600" dirty="0"/>
              <a:t>No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61952" y="5030343"/>
            <a:ext cx="51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1600" dirty="0"/>
              <a:t>Yes</a:t>
            </a:r>
          </a:p>
        </p:txBody>
      </p:sp>
      <p:cxnSp>
        <p:nvCxnSpPr>
          <p:cNvPr id="44" name="Elbow Connector 43"/>
          <p:cNvCxnSpPr>
            <a:stCxn id="8" idx="3"/>
            <a:endCxn id="34" idx="2"/>
          </p:cNvCxnSpPr>
          <p:nvPr/>
        </p:nvCxnSpPr>
        <p:spPr>
          <a:xfrm flipV="1">
            <a:off x="3377591" y="5059914"/>
            <a:ext cx="1174467" cy="666434"/>
          </a:xfrm>
          <a:prstGeom prst="bentConnector2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Diamond 47"/>
              <p:cNvSpPr/>
              <p:nvPr/>
            </p:nvSpPr>
            <p:spPr>
              <a:xfrm>
                <a:off x="870848" y="1999544"/>
                <a:ext cx="2408831" cy="908519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fi-FI" sz="1200" dirty="0">
                    <a:solidFill>
                      <a:schemeClr val="tx1"/>
                    </a:solidFill>
                  </a:rPr>
                  <a:t>Peak value above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fi-FI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fi-FI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fi-FI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fi-FI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Diamond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48" y="1999544"/>
                <a:ext cx="2408831" cy="908519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>
            <a:off x="2075264" y="2908063"/>
            <a:ext cx="0" cy="24076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35737" y="2792554"/>
            <a:ext cx="51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1600" dirty="0"/>
              <a:t>Yes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2807" y="1990820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1600" dirty="0"/>
              <a:t>No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95183" y="2734317"/>
            <a:ext cx="738912" cy="435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i-FI" dirty="0">
                <a:solidFill>
                  <a:schemeClr val="tx1"/>
                </a:solidFill>
              </a:rPr>
              <a:t>Done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69548" y="6356088"/>
                <a:ext cx="2794326" cy="5168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fi-F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fi-FI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fi-FI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fi-FI" sz="1600" dirty="0">
                    <a:latin typeface="+mj-lt"/>
                  </a:rPr>
                  <a:t> Defines the minimum peak of Hough accumulator Array</a:t>
                </a: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8" y="6356088"/>
                <a:ext cx="2794326" cy="516873"/>
              </a:xfrm>
              <a:prstGeom prst="rect">
                <a:avLst/>
              </a:prstGeom>
              <a:blipFill>
                <a:blip r:embed="rId4"/>
                <a:stretch>
                  <a:fillRect l="-4357" t="-8333" r="-2832" b="-23810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3953826" y="6290381"/>
                <a:ext cx="2904929" cy="793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fi-F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fi-FI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fi-FI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fi-FI" sz="1600" dirty="0">
                    <a:latin typeface="+mj-lt"/>
                  </a:rPr>
                  <a:t> How many neighboring components in </a:t>
                </a:r>
                <a14:m>
                  <m:oMath xmlns:m="http://schemas.openxmlformats.org/officeDocument/2006/math">
                    <m:r>
                      <a:rPr kumimoji="1" lang="fi-FI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fi-FI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fi-FI" sz="1600" dirty="0">
                    <a:latin typeface="+mj-lt"/>
                  </a:rPr>
                  <a:t>direction are assigned to same line.</a:t>
                </a: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826" y="6290381"/>
                <a:ext cx="2904929" cy="793102"/>
              </a:xfrm>
              <a:prstGeom prst="rect">
                <a:avLst/>
              </a:prstGeom>
              <a:blipFill>
                <a:blip r:embed="rId5"/>
                <a:stretch>
                  <a:fillRect l="-4412" t="-5385" b="-10769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Elbow Connector 28"/>
          <p:cNvCxnSpPr>
            <a:stCxn id="48" idx="1"/>
            <a:endCxn id="63" idx="0"/>
          </p:cNvCxnSpPr>
          <p:nvPr/>
        </p:nvCxnSpPr>
        <p:spPr>
          <a:xfrm rot="10800000" flipV="1">
            <a:off x="664640" y="2453803"/>
            <a:ext cx="206209" cy="280513"/>
          </a:xfrm>
          <a:prstGeom prst="bentConnector2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469527" y="1287917"/>
            <a:ext cx="1245079" cy="41997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>
              <a:solidFill>
                <a:schemeClr val="tx1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576360"/>
              </p:ext>
            </p:extLst>
          </p:nvPr>
        </p:nvGraphicFramePr>
        <p:xfrm>
          <a:off x="6891889" y="1360186"/>
          <a:ext cx="1986477" cy="296653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662159">
                  <a:extLst>
                    <a:ext uri="{9D8B030D-6E8A-4147-A177-3AD203B41FA5}">
                      <a16:colId xmlns:a16="http://schemas.microsoft.com/office/drawing/2014/main" val="3245140277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541514395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4265561383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20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93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17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93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764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07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85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7076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274184" y="2483312"/>
                <a:ext cx="6199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fi-FI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fi-FI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fi-FI" sz="1600" dirty="0"/>
                  <a:t>bin</a:t>
                </a: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184" y="2483312"/>
                <a:ext cx="619978" cy="338554"/>
              </a:xfrm>
              <a:prstGeom prst="rect">
                <a:avLst/>
              </a:prstGeom>
              <a:blipFill>
                <a:blip r:embed="rId6"/>
                <a:stretch>
                  <a:fillRect t="-5357" r="-2941" b="-21429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7032564" y="979239"/>
            <a:ext cx="185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1600" dirty="0"/>
              <a:t>Accumulator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576144" y="4330671"/>
                <a:ext cx="6267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fi-FI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kumimoji="1" lang="fi-FI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fi-FI" sz="1600" dirty="0"/>
                  <a:t>bin</a:t>
                </a: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44" y="4330671"/>
                <a:ext cx="626734" cy="338554"/>
              </a:xfrm>
              <a:prstGeom prst="rect">
                <a:avLst/>
              </a:prstGeom>
              <a:blipFill>
                <a:blip r:embed="rId7"/>
                <a:stretch>
                  <a:fillRect t="-5357" r="-1942" b="-21429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510710"/>
              </p:ext>
            </p:extLst>
          </p:nvPr>
        </p:nvGraphicFramePr>
        <p:xfrm>
          <a:off x="6891889" y="1360186"/>
          <a:ext cx="1986477" cy="296653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662159">
                  <a:extLst>
                    <a:ext uri="{9D8B030D-6E8A-4147-A177-3AD203B41FA5}">
                      <a16:colId xmlns:a16="http://schemas.microsoft.com/office/drawing/2014/main" val="3245140277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541514395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4265561383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20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93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17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93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764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07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85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707638"/>
                  </a:ext>
                </a:extLst>
              </a:tr>
            </a:tbl>
          </a:graphicData>
        </a:graphic>
      </p:graphicFrame>
      <p:sp>
        <p:nvSpPr>
          <p:cNvPr id="71" name="Rectangle 70"/>
          <p:cNvSpPr/>
          <p:nvPr/>
        </p:nvSpPr>
        <p:spPr>
          <a:xfrm>
            <a:off x="1147215" y="3157584"/>
            <a:ext cx="1856097" cy="8074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8995564" y="2410659"/>
                <a:ext cx="9834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fi-FI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fi-FI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fi-FI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fi-FI" b="0" i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fi-FI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564" y="2410659"/>
                <a:ext cx="9834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97567"/>
              </p:ext>
            </p:extLst>
          </p:nvPr>
        </p:nvGraphicFramePr>
        <p:xfrm>
          <a:off x="6891889" y="1360186"/>
          <a:ext cx="1986477" cy="296653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662159">
                  <a:extLst>
                    <a:ext uri="{9D8B030D-6E8A-4147-A177-3AD203B41FA5}">
                      <a16:colId xmlns:a16="http://schemas.microsoft.com/office/drawing/2014/main" val="3245140277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541514395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4265561383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20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93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17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93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764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07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85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707638"/>
                  </a:ext>
                </a:extLst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3659355" y="4269841"/>
            <a:ext cx="1784854" cy="79442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34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71" grpId="0" animBg="1"/>
      <p:bldP spid="71" grpId="1" animBg="1"/>
      <p:bldP spid="67" grpId="0"/>
      <p:bldP spid="7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Subset 2 &amp;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sz="2400" dirty="0"/>
              <a:t>Subset 3 objects are assigned to closest line if they are less than average distance from it.</a:t>
            </a:r>
          </a:p>
          <a:p>
            <a:r>
              <a:rPr lang="fi-FI" sz="2400" dirty="0"/>
              <a:t>Splitting procedure is executed for Subset 2.</a:t>
            </a:r>
          </a:p>
          <a:p>
            <a:pPr lvl="1"/>
            <a:r>
              <a:rPr lang="fi-FI" sz="2000" dirty="0"/>
              <a:t>If two or more lines intersect Subset 2 component it can be splitted.</a:t>
            </a:r>
          </a:p>
          <a:p>
            <a:pPr lvl="1"/>
            <a:r>
              <a:rPr lang="fi-FI" sz="2000" dirty="0"/>
              <a:t>Splitting is done in the objects sekeletons intersection points above intersecting lines except the hightest line.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15</a:t>
            </a:fld>
            <a:endParaRPr lang="en-US" altLang="ja-JP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185" y="1414196"/>
            <a:ext cx="3552381" cy="407619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471371" y="5508020"/>
            <a:ext cx="4458738" cy="1194999"/>
          </a:xfrm>
        </p:spPr>
        <p:txBody>
          <a:bodyPr/>
          <a:lstStyle/>
          <a:p>
            <a:pPr marL="0" indent="0">
              <a:buNone/>
            </a:pPr>
            <a:r>
              <a:rPr lang="fi-FI" sz="1800" dirty="0"/>
              <a:t>a: Subset 2 component</a:t>
            </a:r>
          </a:p>
          <a:p>
            <a:pPr marL="0" indent="0">
              <a:buNone/>
            </a:pPr>
            <a:r>
              <a:rPr lang="fi-FI" sz="1800" dirty="0"/>
              <a:t>b: Skeleton image of the component</a:t>
            </a:r>
          </a:p>
          <a:p>
            <a:pPr marL="0" indent="0">
              <a:buNone/>
            </a:pPr>
            <a:r>
              <a:rPr lang="fi-FI" sz="1800" dirty="0"/>
              <a:t>c: Succesfully splitted component</a:t>
            </a:r>
          </a:p>
        </p:txBody>
      </p:sp>
    </p:spTree>
    <p:extLst>
      <p:ext uri="{BB962C8B-B14F-4D97-AF65-F5344CB8AC3E}">
        <p14:creationId xmlns:p14="http://schemas.microsoft.com/office/powerpoint/2010/main" val="795669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Additional Constraints and Techniques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Components that weren’t assined to any line must be assinged to the nearest line if they are close to it.</a:t>
            </a:r>
          </a:p>
          <a:p>
            <a:r>
              <a:rPr lang="fi-FI" dirty="0"/>
              <a:t>If a lines has only small amount of block centroids and its skew is larger than threshold, the line is discarded.</a:t>
            </a:r>
          </a:p>
          <a:p>
            <a:r>
              <a:rPr lang="fi-FI" dirty="0"/>
              <a:t>Word detection was proposed in the article by Louloudis et.al. but it was not implemented due to lack of time.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研究室ゼミ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22643B-6949-49E6-9CB4-343131C550B7}" type="slidenum">
              <a:rPr lang="en-US" altLang="ja-JP" smtClean="0"/>
              <a:pPr/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92619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77560" y="190800"/>
            <a:ext cx="9432720" cy="57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ja-JP" sz="330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</a:t>
            </a:r>
          </a:p>
        </p:txBody>
      </p:sp>
      <p:sp>
        <p:nvSpPr>
          <p:cNvPr id="142" name="TextShape 2"/>
          <p:cNvSpPr txBox="1"/>
          <p:nvPr/>
        </p:nvSpPr>
        <p:spPr>
          <a:xfrm>
            <a:off x="3913879" y="3450998"/>
            <a:ext cx="2251880" cy="237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fi-FI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Succesful line detection</a:t>
            </a:r>
            <a:endParaRPr lang="ja-JP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783" y="3971920"/>
            <a:ext cx="5964073" cy="238895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l="12883" t="7533" r="9674" b="26419"/>
          <a:stretch/>
        </p:blipFill>
        <p:spPr>
          <a:xfrm>
            <a:off x="2835646" y="1069040"/>
            <a:ext cx="4408346" cy="2315606"/>
          </a:xfrm>
          <a:prstGeom prst="rect">
            <a:avLst/>
          </a:prstGeom>
          <a:ln>
            <a:noFill/>
          </a:ln>
        </p:spPr>
      </p:pic>
      <p:sp>
        <p:nvSpPr>
          <p:cNvPr id="7" name="TextShape 2"/>
          <p:cNvSpPr txBox="1"/>
          <p:nvPr/>
        </p:nvSpPr>
        <p:spPr>
          <a:xfrm>
            <a:off x="2586776" y="6447450"/>
            <a:ext cx="4906086" cy="4147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fi-FI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 detection which shows some remaining problems</a:t>
            </a:r>
            <a:endParaRPr lang="ja-JP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Evaluation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Current method depends on multiple parameter values.</a:t>
            </a:r>
          </a:p>
          <a:p>
            <a:r>
              <a:rPr lang="fi-FI" dirty="0"/>
              <a:t>Their effect was studied and optimal values were chosen according to these test results.</a:t>
            </a:r>
          </a:p>
          <a:p>
            <a:r>
              <a:rPr lang="fi-FI" dirty="0"/>
              <a:t>Word detection was not implemented at this point.</a:t>
            </a:r>
          </a:p>
          <a:p>
            <a:r>
              <a:rPr lang="fi-FI" dirty="0"/>
              <a:t>Only the number of lines could be used as a metric to measure the current implementations accuracy.</a:t>
            </a:r>
          </a:p>
          <a:p>
            <a:r>
              <a:rPr lang="fi-FI" dirty="0"/>
              <a:t>The IAM Handwriting Database provided the image files and metadata suitable for these tests.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研究室ゼミ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22643B-6949-49E6-9CB4-343131C550B7}" type="slidenum">
              <a:rPr lang="en-US" altLang="ja-JP" smtClean="0"/>
              <a:pPr/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24728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Evaluation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ontent Placeholder 124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fi-FI" sz="2000" dirty="0"/>
                  <a:t>Two nested loops:</a:t>
                </a:r>
              </a:p>
              <a:p>
                <a:pPr lvl="1"/>
                <a:r>
                  <a:rPr lang="fi-FI" sz="1400" dirty="0"/>
                  <a:t>Outer iterates through parameter values (usually 10-20 values) </a:t>
                </a:r>
              </a:p>
              <a:p>
                <a:pPr lvl="1"/>
                <a:r>
                  <a:rPr lang="fi-FI" sz="1400" dirty="0"/>
                  <a:t>Inner iterates through 100 random images from handwriting database.</a:t>
                </a:r>
              </a:p>
              <a:p>
                <a:r>
                  <a:rPr lang="fi-FI" sz="2000" dirty="0"/>
                  <a:t>The average accuracy among these 100 images was calculated and saved </a:t>
                </a:r>
                <a:r>
                  <a:rPr lang="en-US" sz="2000" dirty="0"/>
                  <a:t>to determine the accuracy of one parameter value.</a:t>
                </a:r>
                <a:endParaRPr lang="fi-FI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i-FI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fi-FI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fi-FI" sz="2000" dirty="0"/>
                  <a:t> iterations was needed for each tested parameter. I is the number of images and P is the number of parameters.</a:t>
                </a:r>
              </a:p>
              <a:p>
                <a:r>
                  <a:rPr lang="fi-FI" sz="2000" dirty="0"/>
                  <a:t>Accuracy was calculated for each image with formula:</a:t>
                </a:r>
              </a:p>
              <a:p>
                <a:pPr marL="46524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i-FI" sz="1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fi-FI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fi-FI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i-FI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i-FI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fi-FI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i-FI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i-FI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fi-FI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i-FI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i-FI" sz="1400" dirty="0"/>
              </a:p>
              <a:p>
                <a:pPr marL="465247" lvl="1" indent="0">
                  <a:buNone/>
                </a:pPr>
                <a:r>
                  <a:rPr lang="fi-FI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1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i-FI" sz="1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fi-FI" sz="1800" dirty="0"/>
                  <a:t> is the number of real lines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1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i-FI" sz="1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fi-FI" sz="1800" dirty="0"/>
                  <a:t> is the number of detected lines.</a:t>
                </a:r>
              </a:p>
            </p:txBody>
          </p:sp>
        </mc:Choice>
        <mc:Fallback xmlns="">
          <p:sp>
            <p:nvSpPr>
              <p:cNvPr id="125" name="Content Placeholder 1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409" b="-614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19</a:t>
            </a:fld>
            <a:endParaRPr lang="en-US" altLang="ja-JP"/>
          </a:p>
        </p:txBody>
      </p:sp>
      <p:sp>
        <p:nvSpPr>
          <p:cNvPr id="6" name="Rectangle 5"/>
          <p:cNvSpPr/>
          <p:nvPr/>
        </p:nvSpPr>
        <p:spPr>
          <a:xfrm>
            <a:off x="6864556" y="1424599"/>
            <a:ext cx="1883392" cy="6005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i-FI" sz="1600" dirty="0">
                <a:solidFill>
                  <a:schemeClr val="tx1"/>
                </a:solidFill>
              </a:rPr>
              <a:t>Choose first parameter value</a:t>
            </a:r>
          </a:p>
        </p:txBody>
      </p:sp>
      <p:sp>
        <p:nvSpPr>
          <p:cNvPr id="7" name="Rectangle 6"/>
          <p:cNvSpPr/>
          <p:nvPr/>
        </p:nvSpPr>
        <p:spPr>
          <a:xfrm>
            <a:off x="6864556" y="2390778"/>
            <a:ext cx="1883392" cy="6005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i-FI" sz="1600" dirty="0">
                <a:solidFill>
                  <a:schemeClr val="tx1"/>
                </a:solidFill>
              </a:rPr>
              <a:t>Choose first image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6789356" y="3302366"/>
            <a:ext cx="2033793" cy="8254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i-FI" sz="1600" dirty="0">
                <a:solidFill>
                  <a:schemeClr val="tx1"/>
                </a:solidFill>
              </a:rPr>
              <a:t>Run pre-processing and layout analysis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04890" y="4438924"/>
            <a:ext cx="1802724" cy="668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i-FI" sz="1600" dirty="0">
                <a:solidFill>
                  <a:schemeClr val="tx1"/>
                </a:solidFill>
              </a:rPr>
              <a:t>Save number of detected lines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983222" y="3391942"/>
            <a:ext cx="1009632" cy="668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i-FI" sz="1600" dirty="0">
                <a:solidFill>
                  <a:schemeClr val="tx1"/>
                </a:solidFill>
              </a:rPr>
              <a:t>Change image</a:t>
            </a:r>
          </a:p>
        </p:txBody>
      </p:sp>
      <p:cxnSp>
        <p:nvCxnSpPr>
          <p:cNvPr id="36" name="Straight Arrow Connector 35"/>
          <p:cNvCxnSpPr>
            <a:stCxn id="19" idx="2"/>
            <a:endCxn id="69" idx="0"/>
          </p:cNvCxnSpPr>
          <p:nvPr/>
        </p:nvCxnSpPr>
        <p:spPr>
          <a:xfrm>
            <a:off x="7806252" y="5107154"/>
            <a:ext cx="0" cy="31108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" idx="2"/>
            <a:endCxn id="7" idx="0"/>
          </p:cNvCxnSpPr>
          <p:nvPr/>
        </p:nvCxnSpPr>
        <p:spPr>
          <a:xfrm>
            <a:off x="7806252" y="2025100"/>
            <a:ext cx="0" cy="36567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2"/>
            <a:endCxn id="8" idx="0"/>
          </p:cNvCxnSpPr>
          <p:nvPr/>
        </p:nvCxnSpPr>
        <p:spPr>
          <a:xfrm>
            <a:off x="7806252" y="2991279"/>
            <a:ext cx="1" cy="31108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3" idx="0"/>
            <a:endCxn id="8" idx="0"/>
          </p:cNvCxnSpPr>
          <p:nvPr/>
        </p:nvCxnSpPr>
        <p:spPr>
          <a:xfrm rot="16200000" flipV="1">
            <a:off x="8602358" y="2506261"/>
            <a:ext cx="89576" cy="1681785"/>
          </a:xfrm>
          <a:prstGeom prst="bentConnector3">
            <a:avLst>
              <a:gd name="adj1" fmla="val 355202"/>
            </a:avLst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" idx="2"/>
            <a:endCxn id="19" idx="0"/>
          </p:cNvCxnSpPr>
          <p:nvPr/>
        </p:nvCxnSpPr>
        <p:spPr>
          <a:xfrm flipH="1">
            <a:off x="7806252" y="4127837"/>
            <a:ext cx="1" cy="31108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iamond 68"/>
          <p:cNvSpPr/>
          <p:nvPr/>
        </p:nvSpPr>
        <p:spPr>
          <a:xfrm>
            <a:off x="7137348" y="5418241"/>
            <a:ext cx="1337808" cy="65509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i-FI" sz="1000" dirty="0">
                <a:solidFill>
                  <a:schemeClr val="tx1"/>
                </a:solidFill>
              </a:rPr>
              <a:t>Images left</a:t>
            </a:r>
          </a:p>
        </p:txBody>
      </p:sp>
      <p:cxnSp>
        <p:nvCxnSpPr>
          <p:cNvPr id="78" name="Elbow Connector 77"/>
          <p:cNvCxnSpPr>
            <a:stCxn id="69" idx="2"/>
            <a:endCxn id="23" idx="2"/>
          </p:cNvCxnSpPr>
          <p:nvPr/>
        </p:nvCxnSpPr>
        <p:spPr>
          <a:xfrm rot="5400000" flipH="1" flipV="1">
            <a:off x="7640564" y="4225860"/>
            <a:ext cx="2013161" cy="1681786"/>
          </a:xfrm>
          <a:prstGeom prst="bentConnector3">
            <a:avLst>
              <a:gd name="adj1" fmla="val -11355"/>
            </a:avLst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522898" y="5902408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1400" dirty="0"/>
              <a:t>Yes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624794" y="591074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1400" dirty="0"/>
              <a:t>No</a:t>
            </a:r>
          </a:p>
        </p:txBody>
      </p:sp>
      <p:cxnSp>
        <p:nvCxnSpPr>
          <p:cNvPr id="86" name="Elbow Connector 85"/>
          <p:cNvCxnSpPr>
            <a:stCxn id="69" idx="2"/>
            <a:endCxn id="133" idx="2"/>
          </p:cNvCxnSpPr>
          <p:nvPr/>
        </p:nvCxnSpPr>
        <p:spPr>
          <a:xfrm rot="5400000" flipH="1">
            <a:off x="6800663" y="5067745"/>
            <a:ext cx="202523" cy="1808654"/>
          </a:xfrm>
          <a:prstGeom prst="bentConnector3">
            <a:avLst>
              <a:gd name="adj1" fmla="val -112876"/>
            </a:avLst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328695" y="2294284"/>
            <a:ext cx="1337806" cy="852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i-FI" sz="1600" dirty="0">
                <a:solidFill>
                  <a:schemeClr val="tx1"/>
                </a:solidFill>
              </a:rPr>
              <a:t>Change Parameter value</a:t>
            </a:r>
          </a:p>
        </p:txBody>
      </p:sp>
      <p:cxnSp>
        <p:nvCxnSpPr>
          <p:cNvPr id="91" name="Elbow Connector 90"/>
          <p:cNvCxnSpPr>
            <a:stCxn id="87" idx="0"/>
            <a:endCxn id="7" idx="0"/>
          </p:cNvCxnSpPr>
          <p:nvPr/>
        </p:nvCxnSpPr>
        <p:spPr>
          <a:xfrm rot="16200000" flipH="1">
            <a:off x="6853678" y="1438204"/>
            <a:ext cx="96494" cy="1808654"/>
          </a:xfrm>
          <a:prstGeom prst="bentConnector3">
            <a:avLst>
              <a:gd name="adj1" fmla="val -152045"/>
            </a:avLst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328695" y="5018272"/>
            <a:ext cx="1337806" cy="852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i-FI" sz="1600" dirty="0">
                <a:solidFill>
                  <a:schemeClr val="tx1"/>
                </a:solidFill>
              </a:rPr>
              <a:t>Calculate average accuracy</a:t>
            </a:r>
          </a:p>
        </p:txBody>
      </p:sp>
      <p:cxnSp>
        <p:nvCxnSpPr>
          <p:cNvPr id="139" name="Straight Arrow Connector 138"/>
          <p:cNvCxnSpPr>
            <a:stCxn id="133" idx="0"/>
            <a:endCxn id="148" idx="2"/>
          </p:cNvCxnSpPr>
          <p:nvPr/>
        </p:nvCxnSpPr>
        <p:spPr>
          <a:xfrm flipV="1">
            <a:off x="5997598" y="4410093"/>
            <a:ext cx="1" cy="60817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Diamond 147"/>
          <p:cNvSpPr/>
          <p:nvPr/>
        </p:nvSpPr>
        <p:spPr>
          <a:xfrm>
            <a:off x="5375892" y="3755001"/>
            <a:ext cx="1243413" cy="65509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i-FI" sz="1000" dirty="0">
                <a:solidFill>
                  <a:schemeClr val="tx1"/>
                </a:solidFill>
              </a:rPr>
              <a:t>Param. left</a:t>
            </a:r>
          </a:p>
        </p:txBody>
      </p:sp>
      <p:cxnSp>
        <p:nvCxnSpPr>
          <p:cNvPr id="149" name="Straight Arrow Connector 148"/>
          <p:cNvCxnSpPr>
            <a:stCxn id="148" idx="0"/>
            <a:endCxn id="87" idx="2"/>
          </p:cNvCxnSpPr>
          <p:nvPr/>
        </p:nvCxnSpPr>
        <p:spPr>
          <a:xfrm flipH="1" flipV="1">
            <a:off x="5997598" y="3146822"/>
            <a:ext cx="1" cy="60817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5413451" y="3362945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1400" dirty="0"/>
              <a:t>Yes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025767" y="3726057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1400" dirty="0"/>
              <a:t>No</a:t>
            </a:r>
          </a:p>
        </p:txBody>
      </p:sp>
      <p:cxnSp>
        <p:nvCxnSpPr>
          <p:cNvPr id="157" name="Elbow Connector 156"/>
          <p:cNvCxnSpPr>
            <a:stCxn id="148" idx="1"/>
            <a:endCxn id="163" idx="0"/>
          </p:cNvCxnSpPr>
          <p:nvPr/>
        </p:nvCxnSpPr>
        <p:spPr>
          <a:xfrm rot="10800000" flipV="1">
            <a:off x="5231988" y="4082546"/>
            <a:ext cx="143905" cy="321493"/>
          </a:xfrm>
          <a:prstGeom prst="bentConnector2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4863853" y="4404040"/>
            <a:ext cx="736267" cy="434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i-FI" sz="1600" dirty="0">
                <a:solidFill>
                  <a:schemeClr val="tx1"/>
                </a:solidFill>
              </a:rPr>
              <a:t>Done</a:t>
            </a:r>
            <a:endParaRPr kumimoji="1" lang="fi-FI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31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アウトライン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オフライン手書き文字認識について</a:t>
            </a:r>
            <a:endParaRPr lang="fi-FI" dirty="0"/>
          </a:p>
          <a:p>
            <a:r>
              <a:rPr lang="ja-JP" altLang="en-US" dirty="0"/>
              <a:t>ブロックベースハフ変換マッピング</a:t>
            </a:r>
            <a:endParaRPr lang="fi-FI" dirty="0"/>
          </a:p>
          <a:p>
            <a:pPr lvl="1"/>
            <a:r>
              <a:rPr lang="ja-JP" altLang="en-US" dirty="0"/>
              <a:t>部分集合</a:t>
            </a:r>
            <a:endParaRPr lang="fi-FI" dirty="0"/>
          </a:p>
          <a:p>
            <a:pPr lvl="1"/>
            <a:r>
              <a:rPr lang="ja-JP" altLang="en-US" dirty="0"/>
              <a:t>ハフ変換マッピング</a:t>
            </a:r>
            <a:endParaRPr lang="fi-FI" dirty="0"/>
          </a:p>
          <a:p>
            <a:pPr lvl="1"/>
            <a:r>
              <a:rPr lang="ja-JP" altLang="en-US" dirty="0"/>
              <a:t>部分集合</a:t>
            </a:r>
            <a:r>
              <a:rPr lang="fi-FI" dirty="0"/>
              <a:t> 2 &amp; 3</a:t>
            </a:r>
          </a:p>
          <a:p>
            <a:pPr lvl="1"/>
            <a:r>
              <a:rPr lang="ja-JP" altLang="en-US" dirty="0"/>
              <a:t>追加の制約と手法について</a:t>
            </a:r>
            <a:endParaRPr lang="fi-FI" dirty="0"/>
          </a:p>
          <a:p>
            <a:r>
              <a:rPr lang="ja-JP" altLang="en-US" dirty="0"/>
              <a:t>実験</a:t>
            </a:r>
            <a:endParaRPr lang="fi-FI" dirty="0"/>
          </a:p>
          <a:p>
            <a:r>
              <a:rPr lang="ja-JP" altLang="en-US" dirty="0"/>
              <a:t>実験の結果</a:t>
            </a:r>
            <a:endParaRPr lang="en-US" altLang="ja-JP" dirty="0"/>
          </a:p>
          <a:p>
            <a:r>
              <a:rPr lang="ja-JP" altLang="en-US" dirty="0"/>
              <a:t>まとめ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8992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Tests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All parameters were tested for IAM Handwriting database in mind.</a:t>
            </a:r>
          </a:p>
          <a:p>
            <a:r>
              <a:rPr lang="fi-FI" dirty="0"/>
              <a:t>Parameters from pre-processing and layout analysis methods were evaluated.</a:t>
            </a:r>
          </a:p>
          <a:p>
            <a:r>
              <a:rPr lang="fi-FI" dirty="0"/>
              <a:t>Best parameters were chosen according to tests.</a:t>
            </a:r>
          </a:p>
          <a:p>
            <a:r>
              <a:rPr lang="fi-FI" dirty="0"/>
              <a:t>If test didn’t show a noticeably better parameter value the parameter was chosen by visually inspecting the output or according to corresponding scientific article.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研究室ゼミ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22643B-6949-49E6-9CB4-343131C550B7}" type="slidenum">
              <a:rPr lang="en-US" altLang="ja-JP" smtClean="0"/>
              <a:pPr/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5797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Result Samples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22643B-6949-49E6-9CB4-343131C550B7}" type="slidenum">
              <a:rPr lang="en-US" altLang="ja-JP" smtClean="0"/>
              <a:pPr/>
              <a:t>21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研究室ゼミ</a:t>
            </a:r>
            <a:endParaRPr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04031" y="5176276"/>
                <a:ext cx="9072563" cy="1586854"/>
              </a:xfrm>
            </p:spPr>
            <p:txBody>
              <a:bodyPr/>
              <a:lstStyle/>
              <a:p>
                <a:r>
                  <a:rPr lang="fi-FI" sz="1800" dirty="0"/>
                  <a:t>These two parameters had the most effect on the line detection accuracy.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i-FI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i-FI" sz="18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fi-FI" sz="1800" dirty="0"/>
                  <a:t>parameter defines the minimum peak value from Hough accumulator array.</a:t>
                </a:r>
              </a:p>
              <a:p>
                <a:r>
                  <a:rPr lang="fi-FI" sz="1800" dirty="0"/>
                  <a:t>Voter margin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i-FI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i-FI" sz="1800" dirty="0"/>
                  <a:t> determines How many neighboring components in </a:t>
                </a:r>
                <a14:m>
                  <m:oMath xmlns:m="http://schemas.openxmlformats.org/officeDocument/2006/math">
                    <m:r>
                      <a:rPr lang="fi-FI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fi-FI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i-FI" sz="1800" dirty="0"/>
                  <a:t>direction are assigned to same line.</a:t>
                </a:r>
              </a:p>
              <a:p>
                <a:r>
                  <a:rPr lang="fi-FI" sz="1800" dirty="0"/>
                  <a:t>Often results weren’t this prominent. More precise tests are needed.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04031" y="5176276"/>
                <a:ext cx="9072563" cy="1586854"/>
              </a:xfrm>
              <a:blipFill>
                <a:blip r:embed="rId2"/>
                <a:stretch>
                  <a:fillRect t="-1923" b="-8846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Content Placeholder 1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512293"/>
            <a:ext cx="4459287" cy="3344465"/>
          </a:xfrm>
        </p:spPr>
      </p:pic>
      <p:pic>
        <p:nvPicPr>
          <p:cNvPr id="16" name="Content Placeholder 15"/>
          <p:cNvPicPr>
            <a:picLocks noGrp="1" noChangeAspect="1"/>
          </p:cNvPicPr>
          <p:nvPr>
            <p:ph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1512292"/>
            <a:ext cx="4459288" cy="3344466"/>
          </a:xfrm>
        </p:spPr>
      </p:pic>
    </p:spTree>
    <p:extLst>
      <p:ext uri="{BB962C8B-B14F-4D97-AF65-F5344CB8AC3E}">
        <p14:creationId xmlns:p14="http://schemas.microsoft.com/office/powerpoint/2010/main" val="1952645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ja-JP" dirty="0"/>
              <a:t>Conclusions</a:t>
            </a:r>
            <a:endParaRPr lang="fi-FI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The method gained around 97 % accuracy regarding number of lines.</a:t>
            </a:r>
          </a:p>
          <a:p>
            <a:r>
              <a:rPr lang="fi-FI" dirty="0"/>
              <a:t>Many parameter values didn’t have prominent effect on the amount of lines.</a:t>
            </a:r>
          </a:p>
          <a:p>
            <a:r>
              <a:rPr lang="fi-FI" dirty="0"/>
              <a:t>Remaining problems:</a:t>
            </a:r>
          </a:p>
          <a:p>
            <a:pPr lvl="1"/>
            <a:r>
              <a:rPr lang="fi-FI" dirty="0"/>
              <a:t>Line number can be right even if some components are assigned to wrong lines.</a:t>
            </a:r>
          </a:p>
          <a:p>
            <a:pPr lvl="1"/>
            <a:r>
              <a:rPr lang="fi-FI" dirty="0"/>
              <a:t>Given method can only detect single column text.</a:t>
            </a:r>
          </a:p>
          <a:p>
            <a:pPr lvl="1"/>
            <a:r>
              <a:rPr lang="fi-FI" dirty="0"/>
              <a:t>Word detection would provide more accurate tests and results.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研究室ゼミ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22643B-6949-49E6-9CB4-343131C550B7}" type="slidenum">
              <a:rPr lang="en-US" altLang="ja-JP" smtClean="0"/>
              <a:pPr/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24806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Summary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Block based Hough transform mapping promised good performance when segmentating handwritten lines.</a:t>
            </a:r>
          </a:p>
          <a:p>
            <a:r>
              <a:rPr lang="fi-FI" dirty="0"/>
              <a:t>Implementation for the algorithm was completed to detect lines.</a:t>
            </a:r>
          </a:p>
          <a:p>
            <a:r>
              <a:rPr lang="fi-FI" dirty="0"/>
              <a:t>When tested, the method achieved 97% accuracy in regard of number of lines.</a:t>
            </a:r>
          </a:p>
          <a:p>
            <a:r>
              <a:rPr lang="fi-FI" dirty="0"/>
              <a:t>Implementation of the word detection feature and more accurate tests are needed.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研究室ゼミ</a:t>
            </a:r>
            <a:endParaRPr lang="en-US" altLang="ja-JP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617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オフライン手書き文字認識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000958"/>
            <a:ext cx="9072563" cy="1289002"/>
          </a:xfrm>
        </p:spPr>
        <p:txBody>
          <a:bodyPr/>
          <a:lstStyle/>
          <a:p>
            <a:r>
              <a:rPr lang="ja-JP" altLang="en-US" sz="2400" dirty="0"/>
              <a:t>オフライン手書き文字認識とは，手書き文字の画像からコンピュータが識別可能なテキストデータを抽出する処理</a:t>
            </a:r>
            <a:r>
              <a:rPr lang="ja-JP" altLang="en-US" sz="2400"/>
              <a:t>である．</a:t>
            </a:r>
            <a:endParaRPr lang="fi-FI" altLang="ja-JP" sz="2400" dirty="0"/>
          </a:p>
          <a:p>
            <a:pPr marL="0" indent="0">
              <a:buNone/>
            </a:pPr>
            <a:endParaRPr lang="fi-FI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3</a:t>
            </a:fld>
            <a:endParaRPr lang="en-US" altLang="ja-JP"/>
          </a:p>
        </p:txBody>
      </p:sp>
      <p:sp>
        <p:nvSpPr>
          <p:cNvPr id="6" name="CustomShape 3"/>
          <p:cNvSpPr/>
          <p:nvPr/>
        </p:nvSpPr>
        <p:spPr>
          <a:xfrm>
            <a:off x="2983320" y="3364192"/>
            <a:ext cx="2101320" cy="455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ja-JP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プリプロセッシング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2983320" y="4095712"/>
            <a:ext cx="2101320" cy="455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ja-JP" altLang="en-US" sz="18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レイアウト解析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5"/>
          <p:cNvSpPr/>
          <p:nvPr/>
        </p:nvSpPr>
        <p:spPr>
          <a:xfrm>
            <a:off x="2983320" y="4827232"/>
            <a:ext cx="2101320" cy="455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ja-JP" alt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特徴抽出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6"/>
          <p:cNvSpPr/>
          <p:nvPr/>
        </p:nvSpPr>
        <p:spPr>
          <a:xfrm>
            <a:off x="2983320" y="5558752"/>
            <a:ext cx="2101320" cy="455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ja-JP" alt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分類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CustomShape 11"/>
          <p:cNvSpPr/>
          <p:nvPr/>
        </p:nvSpPr>
        <p:spPr>
          <a:xfrm>
            <a:off x="2461320" y="3312352"/>
            <a:ext cx="342000" cy="1313640"/>
          </a:xfrm>
          <a:custGeom>
            <a:avLst/>
            <a:gdLst/>
            <a:ahLst/>
            <a:cxnLst/>
            <a:rect l="l" t="t" r="r" b="b"/>
            <a:pathLst>
              <a:path w="954" h="3653">
                <a:moveTo>
                  <a:pt x="953" y="0"/>
                </a:moveTo>
                <a:cubicBezTo>
                  <a:pt x="714" y="0"/>
                  <a:pt x="476" y="152"/>
                  <a:pt x="476" y="304"/>
                </a:cubicBezTo>
                <a:lnTo>
                  <a:pt x="476" y="1534"/>
                </a:lnTo>
                <a:cubicBezTo>
                  <a:pt x="476" y="1686"/>
                  <a:pt x="238" y="1839"/>
                  <a:pt x="0" y="1839"/>
                </a:cubicBezTo>
                <a:cubicBezTo>
                  <a:pt x="238" y="1839"/>
                  <a:pt x="476" y="1991"/>
                  <a:pt x="476" y="2143"/>
                </a:cubicBezTo>
                <a:lnTo>
                  <a:pt x="476" y="3347"/>
                </a:lnTo>
                <a:cubicBezTo>
                  <a:pt x="476" y="3499"/>
                  <a:pt x="714" y="3652"/>
                  <a:pt x="953" y="3652"/>
                </a:cubicBezTo>
              </a:path>
            </a:pathLst>
          </a:custGeom>
          <a:noFill/>
          <a:ln w="25400">
            <a:solidFill>
              <a:srgbClr val="C5000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2"/>
          <p:cNvSpPr/>
          <p:nvPr/>
        </p:nvSpPr>
        <p:spPr>
          <a:xfrm>
            <a:off x="1044180" y="3779200"/>
            <a:ext cx="1375200" cy="4030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ja-JP" altLang="fi-FI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研究対象</a:t>
            </a:r>
            <a:endParaRPr lang="fi-FI" altLang="ja-JP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2"/>
          <a:stretch/>
        </p:blipFill>
        <p:spPr>
          <a:xfrm>
            <a:off x="6229620" y="2251972"/>
            <a:ext cx="2006640" cy="123156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7" name="Picture 16"/>
          <p:cNvPicPr/>
          <p:nvPr/>
        </p:nvPicPr>
        <p:blipFill>
          <a:blip r:embed="rId3"/>
          <a:srcRect l="6505" t="2490" r="7055" b="6444"/>
          <a:stretch/>
        </p:blipFill>
        <p:spPr>
          <a:xfrm>
            <a:off x="6212520" y="3599272"/>
            <a:ext cx="2040840" cy="1249200"/>
          </a:xfrm>
          <a:prstGeom prst="rect">
            <a:avLst/>
          </a:prstGeom>
          <a:ln>
            <a:noFill/>
          </a:ln>
        </p:spPr>
      </p:pic>
      <p:pic>
        <p:nvPicPr>
          <p:cNvPr id="18" name="Picture 17"/>
          <p:cNvPicPr/>
          <p:nvPr/>
        </p:nvPicPr>
        <p:blipFill>
          <a:blip r:embed="rId4"/>
          <a:srcRect l="12883" t="7534" r="9674" b="10966"/>
          <a:stretch/>
        </p:blipFill>
        <p:spPr>
          <a:xfrm>
            <a:off x="6212520" y="4962592"/>
            <a:ext cx="2040840" cy="1285920"/>
          </a:xfrm>
          <a:prstGeom prst="rect">
            <a:avLst/>
          </a:prstGeom>
          <a:ln>
            <a:noFill/>
          </a:ln>
        </p:spPr>
      </p:pic>
      <p:sp>
        <p:nvSpPr>
          <p:cNvPr id="19" name="CustomShape 13"/>
          <p:cNvSpPr/>
          <p:nvPr/>
        </p:nvSpPr>
        <p:spPr>
          <a:xfrm>
            <a:off x="3402000" y="2642032"/>
            <a:ext cx="1263960" cy="455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ja-JP" alt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入力画像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CustomShape 15"/>
          <p:cNvSpPr/>
          <p:nvPr/>
        </p:nvSpPr>
        <p:spPr>
          <a:xfrm>
            <a:off x="3061950" y="6272632"/>
            <a:ext cx="1944061" cy="455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ja-JP" alt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テキストデータ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4" name="Elbow Connector 23"/>
          <p:cNvCxnSpPr>
            <a:stCxn id="19" idx="3"/>
            <a:endCxn id="16" idx="1"/>
          </p:cNvCxnSpPr>
          <p:nvPr/>
        </p:nvCxnSpPr>
        <p:spPr>
          <a:xfrm flipV="1">
            <a:off x="4665960" y="2867752"/>
            <a:ext cx="1563660" cy="198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3"/>
            <a:endCxn id="17" idx="1"/>
          </p:cNvCxnSpPr>
          <p:nvPr/>
        </p:nvCxnSpPr>
        <p:spPr>
          <a:xfrm>
            <a:off x="5084640" y="3591892"/>
            <a:ext cx="1127880" cy="631980"/>
          </a:xfrm>
          <a:prstGeom prst="bentConnector3">
            <a:avLst>
              <a:gd name="adj1" fmla="val 56645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3"/>
            <a:endCxn id="18" idx="1"/>
          </p:cNvCxnSpPr>
          <p:nvPr/>
        </p:nvCxnSpPr>
        <p:spPr>
          <a:xfrm>
            <a:off x="5084640" y="4323412"/>
            <a:ext cx="1127880" cy="1282140"/>
          </a:xfrm>
          <a:prstGeom prst="bentConnector3">
            <a:avLst>
              <a:gd name="adj1" fmla="val 40697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線矢印コネクタ 9"/>
          <p:cNvCxnSpPr/>
          <p:nvPr/>
        </p:nvCxnSpPr>
        <p:spPr>
          <a:xfrm>
            <a:off x="4033980" y="3097432"/>
            <a:ext cx="0" cy="26676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9"/>
          <p:cNvCxnSpPr/>
          <p:nvPr/>
        </p:nvCxnSpPr>
        <p:spPr>
          <a:xfrm>
            <a:off x="4033980" y="3819592"/>
            <a:ext cx="0" cy="27612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9"/>
          <p:cNvCxnSpPr/>
          <p:nvPr/>
        </p:nvCxnSpPr>
        <p:spPr>
          <a:xfrm>
            <a:off x="4033980" y="4551112"/>
            <a:ext cx="0" cy="27612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9"/>
          <p:cNvCxnSpPr/>
          <p:nvPr/>
        </p:nvCxnSpPr>
        <p:spPr>
          <a:xfrm>
            <a:off x="4033980" y="5282632"/>
            <a:ext cx="0" cy="27612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9"/>
          <p:cNvCxnSpPr/>
          <p:nvPr/>
        </p:nvCxnSpPr>
        <p:spPr>
          <a:xfrm>
            <a:off x="4033980" y="6014152"/>
            <a:ext cx="1" cy="25848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14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Offline Handwriting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ja-JP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The goal of </a:t>
            </a:r>
            <a:r>
              <a:rPr lang="fi-FI" altLang="ja-JP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pre-processing</a:t>
            </a:r>
            <a:r>
              <a:rPr lang="ja-JP" altLang="fi-FI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fi-FI" altLang="ja-JP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is to provide high quality binarized image by applying filters and binarization to it.</a:t>
            </a:r>
          </a:p>
          <a:p>
            <a:r>
              <a:rPr lang="fi-FI" altLang="ja-JP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Layout analysis </a:t>
            </a:r>
            <a:r>
              <a:rPr lang="fi-FI" altLang="ja-JP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aims to locate the text from image excluding images and figures.</a:t>
            </a:r>
          </a:p>
          <a:p>
            <a:r>
              <a:rPr lang="fi-FI" altLang="ja-JP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Feature extraction</a:t>
            </a:r>
            <a:r>
              <a:rPr lang="ja-JP" altLang="fi-FI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fi-FI" altLang="ja-JP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gathers numerical data of the word or character shape.</a:t>
            </a:r>
          </a:p>
          <a:p>
            <a:r>
              <a:rPr lang="fi-FI" altLang="ja-JP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Classification</a:t>
            </a:r>
            <a:r>
              <a:rPr lang="ja-JP" altLang="fi-FI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fi-FI" altLang="ja-JP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utilizes feature data and uses machine learning approaches to recognize which word or character current input is.</a:t>
            </a:r>
            <a:endParaRPr lang="ja-JP" altLang="fi-FI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fi-FI" altLang="ja-JP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endParaRPr lang="ja-JP" altLang="fi-FI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i-FI" altLang="ja-JP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endParaRPr lang="ja-JP" altLang="fi-FI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ja-JP" altLang="fi-FI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874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implemented features:</a:t>
            </a:r>
          </a:p>
          <a:p>
            <a:pPr lvl="1"/>
            <a:r>
              <a:rPr lang="en-US" dirty="0"/>
              <a:t>Pre-Processing:</a:t>
            </a:r>
          </a:p>
          <a:p>
            <a:pPr lvl="2"/>
            <a:r>
              <a:rPr lang="en-US" dirty="0"/>
              <a:t>Noise removal</a:t>
            </a:r>
          </a:p>
          <a:p>
            <a:pPr lvl="2"/>
            <a:r>
              <a:rPr lang="en-US" dirty="0" err="1"/>
              <a:t>Binarization</a:t>
            </a:r>
            <a:endParaRPr lang="en-US" dirty="0"/>
          </a:p>
          <a:p>
            <a:pPr lvl="1"/>
            <a:r>
              <a:rPr lang="en-US" dirty="0"/>
              <a:t>Layout analysis</a:t>
            </a:r>
          </a:p>
          <a:p>
            <a:pPr lvl="2"/>
            <a:r>
              <a:rPr lang="en-US" dirty="0"/>
              <a:t>Stroke width analysis</a:t>
            </a:r>
          </a:p>
          <a:p>
            <a:pPr lvl="2"/>
            <a:r>
              <a:rPr lang="en-US" dirty="0"/>
              <a:t>RLSA (Run Length Smearing Algorithm)</a:t>
            </a:r>
          </a:p>
          <a:p>
            <a:r>
              <a:rPr lang="en-US" dirty="0"/>
              <a:t>Current pre-processing methods and stroke width analysis works well.</a:t>
            </a:r>
          </a:p>
          <a:p>
            <a:r>
              <a:rPr lang="en-US" dirty="0"/>
              <a:t>Line detection needed better method than RLSA.</a:t>
            </a:r>
          </a:p>
          <a:p>
            <a:r>
              <a:rPr lang="en-US" dirty="0"/>
              <a:t>Most important problem was to implement a good way to detect handwritten lines even when text lines overlap.</a:t>
            </a:r>
          </a:p>
          <a:p>
            <a:endParaRPr lang="en-US" dirty="0"/>
          </a:p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82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Run Length Smearing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000958"/>
            <a:ext cx="9072563" cy="1223627"/>
          </a:xfrm>
        </p:spPr>
        <p:txBody>
          <a:bodyPr/>
          <a:lstStyle/>
          <a:p>
            <a:r>
              <a:rPr lang="fi-FI" dirty="0"/>
              <a:t>Zero pixels in between two one pixels are set to one if their distance smaller than chosen threshold</a:t>
            </a:r>
          </a:p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6</a:t>
            </a:fld>
            <a:endParaRPr lang="en-US" altLang="ja-JP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49" y="2483296"/>
            <a:ext cx="6833525" cy="411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8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Problem with RLSA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000958"/>
            <a:ext cx="9072563" cy="2574755"/>
          </a:xfrm>
        </p:spPr>
        <p:txBody>
          <a:bodyPr/>
          <a:lstStyle/>
          <a:p>
            <a:r>
              <a:rPr lang="fi-FI" sz="2400" dirty="0"/>
              <a:t>Run Length Smearing Algorithm was wery fast and could detect lines and words if they were completely separated and the handwriting had very clear layout.</a:t>
            </a:r>
          </a:p>
          <a:p>
            <a:r>
              <a:rPr lang="fi-FI" sz="2400" dirty="0"/>
              <a:t>With overlapping lines or lines with skew the RLSA could not detect lines correctly</a:t>
            </a:r>
          </a:p>
          <a:p>
            <a:r>
              <a:rPr lang="fi-FI" sz="2400" dirty="0"/>
              <a:t>More sophisticated approach was needed.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7</a:t>
            </a:fld>
            <a:endParaRPr lang="en-US" altLang="ja-JP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2" t="3998" r="8142" b="10450"/>
          <a:stretch/>
        </p:blipFill>
        <p:spPr>
          <a:xfrm>
            <a:off x="504031" y="3575713"/>
            <a:ext cx="4380931" cy="24299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7" t="4493" r="7599" b="11194"/>
          <a:stretch/>
        </p:blipFill>
        <p:spPr>
          <a:xfrm>
            <a:off x="5217103" y="3575713"/>
            <a:ext cx="4356957" cy="23701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276524" y="6066380"/>
            <a:ext cx="2238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1600" dirty="0">
                <a:latin typeface="+mj-lt"/>
              </a:rPr>
              <a:t>Only 2 ”lines” detected</a:t>
            </a:r>
          </a:p>
        </p:txBody>
      </p:sp>
    </p:spTree>
    <p:extLst>
      <p:ext uri="{BB962C8B-B14F-4D97-AF65-F5344CB8AC3E}">
        <p14:creationId xmlns:p14="http://schemas.microsoft.com/office/powerpoint/2010/main" val="231476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Block Based Hough Transform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ja-JP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Method proposed by Louloudis et.al. To detect handwritten text lines and words from images.</a:t>
            </a:r>
            <a:endParaRPr lang="fi-FI" altLang="ja-JP" sz="239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49221" lvl="1" indent="0">
              <a:buClr>
                <a:srgbClr val="000000"/>
              </a:buClr>
              <a:buSzPct val="75000"/>
              <a:buNone/>
            </a:pPr>
            <a:r>
              <a:rPr lang="fi-FI" altLang="ja-JP" sz="28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+</a:t>
            </a:r>
            <a:r>
              <a:rPr lang="fi-FI" altLang="ja-JP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Especially designed for handwritten text.</a:t>
            </a:r>
          </a:p>
          <a:p>
            <a:pPr marL="249221" lvl="1" indent="0">
              <a:buClr>
                <a:srgbClr val="000000"/>
              </a:buClr>
              <a:buSzPct val="75000"/>
              <a:buNone/>
            </a:pPr>
            <a:r>
              <a:rPr lang="fi-FI" altLang="ja-JP" sz="28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+ </a:t>
            </a:r>
            <a:r>
              <a:rPr lang="fi-FI" altLang="ja-JP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Can detect lines with some variation in skew.</a:t>
            </a:r>
            <a:endParaRPr lang="ja-JP" altLang="fi-FI" sz="221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49221" lvl="1" indent="0">
              <a:buClr>
                <a:srgbClr val="000000"/>
              </a:buClr>
              <a:buSzPct val="75000"/>
              <a:buNone/>
            </a:pPr>
            <a:r>
              <a:rPr lang="fi-FI" altLang="ja-JP" sz="28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+</a:t>
            </a:r>
            <a:r>
              <a:rPr lang="fi-FI" altLang="ja-JP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Can segment overlapping characters.</a:t>
            </a:r>
            <a:endParaRPr lang="ja-JP" altLang="fi-FI" sz="221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49221" lvl="1" indent="0">
              <a:buClr>
                <a:srgbClr val="000000"/>
              </a:buClr>
              <a:buSzPct val="75000"/>
              <a:buNone/>
            </a:pPr>
            <a:r>
              <a:rPr lang="fi-FI" altLang="ja-JP" sz="28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+</a:t>
            </a:r>
            <a:r>
              <a:rPr lang="fi-FI" altLang="ja-JP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Outperforms other line detection methods.</a:t>
            </a:r>
            <a:endParaRPr lang="ja-JP" altLang="fi-FI" sz="221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49221" lvl="1" indent="0">
              <a:buClr>
                <a:srgbClr val="000000"/>
              </a:buClr>
              <a:buSzPct val="75000"/>
              <a:buNone/>
            </a:pPr>
            <a:r>
              <a:rPr lang="fi-FI" altLang="ja-JP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-</a:t>
            </a:r>
            <a:r>
              <a:rPr lang="fi-FI" altLang="ja-JP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Can natively detect only single column data.</a:t>
            </a:r>
            <a:endParaRPr lang="ja-JP" altLang="fi-FI" sz="221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49221" lvl="1" indent="0">
              <a:buClr>
                <a:srgbClr val="000000"/>
              </a:buClr>
              <a:buSzPct val="75000"/>
              <a:buNone/>
            </a:pPr>
            <a:r>
              <a:rPr lang="fi-FI" altLang="ja-JP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-</a:t>
            </a:r>
            <a:r>
              <a:rPr lang="fi-FI" altLang="ja-JP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No open source implementation available.</a:t>
            </a:r>
            <a:endParaRPr lang="ja-JP" altLang="fi-FI" sz="221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49221" lvl="1" indent="0">
              <a:buClr>
                <a:srgbClr val="000000"/>
              </a:buClr>
              <a:buSzPct val="75000"/>
              <a:buNone/>
            </a:pPr>
            <a:r>
              <a:rPr lang="fi-FI" altLang="ja-JP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-</a:t>
            </a:r>
            <a:r>
              <a:rPr lang="fi-FI" altLang="ja-JP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Complex methods → </a:t>
            </a:r>
            <a:r>
              <a:rPr lang="fi-FI" altLang="ja-JP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Relatively s</a:t>
            </a:r>
            <a:r>
              <a:rPr lang="fi-FI" altLang="ja-JP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low execution time.</a:t>
            </a:r>
            <a:endParaRPr lang="fi-FI" altLang="ja-JP" sz="221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fi-FI" altLang="ja-JP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method was implemented in MATLAB for this research.</a:t>
            </a:r>
          </a:p>
          <a:p>
            <a:pPr marL="0" indent="0">
              <a:buNone/>
            </a:pPr>
            <a:endParaRPr lang="fi-FI" altLang="ja-JP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7874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Subsets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fi-FI" sz="2000" dirty="0"/>
                  <a:t>Objects were catecorized into three subset according to their realtive size.</a:t>
                </a:r>
              </a:p>
              <a:p>
                <a:pPr marL="0" indent="0">
                  <a:buNone/>
                </a:pPr>
                <a:endParaRPr lang="fi-FI" sz="2000" dirty="0"/>
              </a:p>
              <a:p>
                <a:pPr marL="348935" lvl="1" indent="-348935"/>
                <a:r>
                  <a:rPr lang="fi-FI" sz="2000" dirty="0"/>
                  <a:t>Subset 1: </a:t>
                </a:r>
                <a:r>
                  <a:rPr lang="fi-FI" sz="2000" dirty="0">
                    <a:solidFill>
                      <a:srgbClr val="000000"/>
                    </a:solidFill>
                  </a:rPr>
                  <a:t>Majority of characters</a:t>
                </a:r>
                <a:endParaRPr lang="fi-FI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i-FI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0.5∗</m:t>
                          </m:r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𝐴𝐻</m:t>
                          </m:r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&lt;3∗</m:t>
                          </m:r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𝐴𝐻</m:t>
                          </m:r>
                        </m:e>
                      </m:d>
                      <m:r>
                        <a:rPr lang="fi-FI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fi-FI" sz="18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fi-FI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i-FI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0.5∗</m:t>
                          </m:r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𝐴𝑊</m:t>
                          </m:r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fi-FI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i-FI" sz="1800" dirty="0"/>
              </a:p>
              <a:p>
                <a:pPr marL="348935" lvl="1" indent="-348935"/>
                <a:r>
                  <a:rPr lang="fi-FI" sz="2000" dirty="0"/>
                  <a:t>Subset 2: Large characters, often characters overlapping multiple lines.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i-FI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≥3∗</m:t>
                      </m:r>
                      <m:r>
                        <a:rPr lang="fi-FI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𝐴𝐻</m:t>
                      </m:r>
                    </m:oMath>
                  </m:oMathPara>
                </a14:m>
                <a:endParaRPr lang="fi-FI" sz="1800" dirty="0"/>
              </a:p>
              <a:p>
                <a:pPr marL="0" indent="0">
                  <a:buNone/>
                </a:pPr>
                <a:endParaRPr lang="fi-FI" sz="1800" dirty="0"/>
              </a:p>
              <a:p>
                <a:pPr marL="348935" lvl="1" indent="-348935"/>
                <a:r>
                  <a:rPr lang="fi-FI" sz="2000" dirty="0"/>
                  <a:t>Subset 3: Small characters and accents.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i-FI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i-FI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i-FI" sz="1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fi-FI" sz="1800" b="0" i="1" smtClean="0">
                                  <a:latin typeface="Cambria Math" panose="02040503050406030204" pitchFamily="18" charset="0"/>
                                </a:rPr>
                                <m:t>&lt;3∗</m:t>
                              </m:r>
                              <m:r>
                                <a:rPr lang="fi-FI" sz="1800" b="0" i="1" smtClean="0">
                                  <a:latin typeface="Cambria Math" panose="02040503050406030204" pitchFamily="18" charset="0"/>
                                </a:rPr>
                                <m:t>𝐴𝐻</m:t>
                              </m:r>
                            </m:e>
                          </m:d>
                          <m:r>
                            <a:rPr lang="fi-FI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i-FI" sz="18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fi-FI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fi-FI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i-FI" sz="1800" b="0" i="1" smtClean="0">
                                  <a:latin typeface="Cambria Math" panose="02040503050406030204" pitchFamily="18" charset="0"/>
                                </a:rPr>
                                <m:t>0.5∗</m:t>
                              </m:r>
                              <m:r>
                                <a:rPr lang="fi-FI" sz="1800" b="0" i="1" smtClean="0">
                                  <a:latin typeface="Cambria Math" panose="02040503050406030204" pitchFamily="18" charset="0"/>
                                </a:rPr>
                                <m:t>𝐴𝑊</m:t>
                              </m:r>
                              <m:r>
                                <a:rPr lang="fi-FI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fi-FI" sz="1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fi-FI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i-FI" sz="1800" b="0" i="1" smtClean="0">
                          <a:latin typeface="Cambria Math" panose="02040503050406030204" pitchFamily="18" charset="0"/>
                        </a:rPr>
                        <m:t>𝑜𝑟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fi-FI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i-FI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i-FI" sz="1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fi-FI" sz="1800" b="0" i="1" smtClean="0">
                                  <a:latin typeface="Cambria Math" panose="02040503050406030204" pitchFamily="18" charset="0"/>
                                </a:rPr>
                                <m:t>&lt;0.5∗</m:t>
                              </m:r>
                              <m:r>
                                <a:rPr lang="fi-FI" sz="1800" b="0" i="1" smtClean="0">
                                  <a:latin typeface="Cambria Math" panose="02040503050406030204" pitchFamily="18" charset="0"/>
                                </a:rPr>
                                <m:t>𝐴𝐻</m:t>
                              </m:r>
                            </m:e>
                          </m:d>
                          <m:r>
                            <a:rPr lang="fi-FI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i-FI" sz="18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fi-FI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fi-FI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i-FI" sz="1800" b="0" i="1" smtClean="0">
                                  <a:latin typeface="Cambria Math" panose="02040503050406030204" pitchFamily="18" charset="0"/>
                                </a:rPr>
                                <m:t>0.5∗</m:t>
                              </m:r>
                              <m:r>
                                <a:rPr lang="fi-FI" sz="1800" b="0" i="1" smtClean="0">
                                  <a:latin typeface="Cambria Math" panose="02040503050406030204" pitchFamily="18" charset="0"/>
                                </a:rPr>
                                <m:t>𝐴𝑊</m:t>
                              </m:r>
                              <m:r>
                                <a:rPr lang="fi-FI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fi-FI" sz="1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i-FI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409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9</a:t>
            </a:fld>
            <a:endParaRPr lang="en-US" altLang="ja-JP"/>
          </a:p>
        </p:txBody>
      </p:sp>
      <p:sp>
        <p:nvSpPr>
          <p:cNvPr id="19" name="Rectangle 18"/>
          <p:cNvSpPr/>
          <p:nvPr/>
        </p:nvSpPr>
        <p:spPr>
          <a:xfrm>
            <a:off x="5900579" y="2893760"/>
            <a:ext cx="2925868" cy="1568784"/>
          </a:xfrm>
          <a:prstGeom prst="rect">
            <a:avLst/>
          </a:prstGeom>
          <a:solidFill>
            <a:srgbClr val="FA5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00578" y="2211587"/>
            <a:ext cx="2925869" cy="6821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i-FI" dirty="0">
                <a:solidFill>
                  <a:schemeClr val="tx1"/>
                </a:solidFill>
              </a:rPr>
              <a:t>Subset 2</a:t>
            </a:r>
          </a:p>
        </p:txBody>
      </p:sp>
      <p:cxnSp>
        <p:nvCxnSpPr>
          <p:cNvPr id="16" name="直線矢印コネクタ 9"/>
          <p:cNvCxnSpPr/>
          <p:nvPr/>
        </p:nvCxnSpPr>
        <p:spPr>
          <a:xfrm flipV="1">
            <a:off x="5900579" y="1961443"/>
            <a:ext cx="0" cy="251221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838387" y="2893758"/>
            <a:ext cx="1988059" cy="1088573"/>
          </a:xfrm>
          <a:prstGeom prst="rect">
            <a:avLst/>
          </a:prstGeom>
          <a:solidFill>
            <a:srgbClr val="FFF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i-FI" dirty="0">
                <a:solidFill>
                  <a:schemeClr val="tx1"/>
                </a:solidFill>
              </a:rPr>
              <a:t>Subset 1</a:t>
            </a:r>
          </a:p>
        </p:txBody>
      </p:sp>
      <p:cxnSp>
        <p:nvCxnSpPr>
          <p:cNvPr id="11" name="直線矢印コネクタ 9"/>
          <p:cNvCxnSpPr/>
          <p:nvPr/>
        </p:nvCxnSpPr>
        <p:spPr>
          <a:xfrm>
            <a:off x="5900579" y="4462544"/>
            <a:ext cx="31798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15926" y="403777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dirty="0"/>
              <a:t>Subset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62769" y="1591908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1400" dirty="0"/>
              <a:t>Height of Component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95383" y="4523107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1400" dirty="0"/>
              <a:t>Width of Component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6848938" y="4462544"/>
            <a:ext cx="0" cy="116234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796136" y="2893758"/>
            <a:ext cx="104441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796136" y="3982331"/>
            <a:ext cx="104441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207524" y="2724481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1600" dirty="0"/>
              <a:t>3*AH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38924" y="3813054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1600" dirty="0"/>
              <a:t>0.5*AH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12568" y="4578778"/>
            <a:ext cx="872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1600" dirty="0"/>
              <a:t>1.5*AW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half" idx="1"/>
          </p:nvPr>
        </p:nvSpPr>
        <p:spPr>
          <a:xfrm>
            <a:off x="5153277" y="5347463"/>
            <a:ext cx="4458738" cy="1540554"/>
          </a:xfrm>
        </p:spPr>
        <p:txBody>
          <a:bodyPr/>
          <a:lstStyle/>
          <a:p>
            <a:r>
              <a:rPr lang="fi-FI" sz="1800" dirty="0"/>
              <a:t>H: Height of Component</a:t>
            </a:r>
          </a:p>
          <a:p>
            <a:r>
              <a:rPr lang="fi-FI" sz="1800" dirty="0"/>
              <a:t>W: Width of Component</a:t>
            </a:r>
          </a:p>
          <a:p>
            <a:r>
              <a:rPr lang="fi-FI" sz="1800" dirty="0"/>
              <a:t>AH: Average Height</a:t>
            </a:r>
          </a:p>
          <a:p>
            <a:r>
              <a:rPr lang="fi-FI" sz="1800" dirty="0"/>
              <a:t>AW: Average Width</a:t>
            </a:r>
          </a:p>
        </p:txBody>
      </p:sp>
    </p:spTree>
    <p:extLst>
      <p:ext uri="{BB962C8B-B14F-4D97-AF65-F5344CB8AC3E}">
        <p14:creationId xmlns:p14="http://schemas.microsoft.com/office/powerpoint/2010/main" val="288836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Kstyle">
  <a:themeElements>
    <a:clrScheme name="MKsty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Kstyl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>
            <a:latin typeface="ＭＳ Ｐゴシック" pitchFamily="50" charset="-128"/>
          </a:defRPr>
        </a:defPPr>
      </a:lstStyle>
    </a:txDef>
  </a:objectDefaults>
  <a:extraClrSchemeLst>
    <a:extraClrScheme>
      <a:clrScheme name="MKsty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Kstyle">
  <a:themeElements>
    <a:clrScheme name="MKsty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Kstyl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>
            <a:latin typeface="ＭＳ Ｐゴシック" pitchFamily="50" charset="-128"/>
          </a:defRPr>
        </a:defPPr>
      </a:lstStyle>
    </a:txDef>
  </a:objectDefaults>
  <a:extraClrSchemeLst>
    <a:extraClrScheme>
      <a:clrScheme name="MKsty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</TotalTime>
  <Words>1231</Words>
  <Application>Microsoft Office PowerPoint</Application>
  <PresentationFormat>ユーザー設定</PresentationFormat>
  <Paragraphs>333</Paragraphs>
  <Slides>23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23</vt:i4>
      </vt:variant>
    </vt:vector>
  </HeadingPairs>
  <TitlesOfParts>
    <vt:vector size="36" baseType="lpstr">
      <vt:lpstr>DejaVu Sans</vt:lpstr>
      <vt:lpstr>Lato Light</vt:lpstr>
      <vt:lpstr>ＭＳ Ｐゴシック</vt:lpstr>
      <vt:lpstr>游ゴシック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MKstyle</vt:lpstr>
      <vt:lpstr>1_MKstyle</vt:lpstr>
      <vt:lpstr>Block Based Hough Transform Mapping for Offline Handwriting Recognition  手書き文字認識に向けた ブロックベースハフ変換マッピング </vt:lpstr>
      <vt:lpstr>アウトライン</vt:lpstr>
      <vt:lpstr>オフライン手書き文字認識</vt:lpstr>
      <vt:lpstr>Offline Handwriting Recognition</vt:lpstr>
      <vt:lpstr>Review</vt:lpstr>
      <vt:lpstr>Run Length Smearing Algorithm</vt:lpstr>
      <vt:lpstr>Problem with RLSA</vt:lpstr>
      <vt:lpstr>Block Based Hough Transform Mapping</vt:lpstr>
      <vt:lpstr>Subsets</vt:lpstr>
      <vt:lpstr>Examples of Subset Characters</vt:lpstr>
      <vt:lpstr>Hough transform</vt:lpstr>
      <vt:lpstr>Hough Transform</vt:lpstr>
      <vt:lpstr>Data Points and Corresponding Accumulator Array</vt:lpstr>
      <vt:lpstr>Line Extraction from Accumulator Array</vt:lpstr>
      <vt:lpstr>Subset 2 &amp; 3</vt:lpstr>
      <vt:lpstr>Additional Constraints and Techniques</vt:lpstr>
      <vt:lpstr>PowerPoint プレゼンテーション</vt:lpstr>
      <vt:lpstr>Evaluation</vt:lpstr>
      <vt:lpstr>Evaluation Procedure</vt:lpstr>
      <vt:lpstr>Tests</vt:lpstr>
      <vt:lpstr>Result Samples</vt:lpstr>
      <vt:lpstr>Conclusions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Based Hough Transform Mapping for Handwriting recognition </dc:title>
  <dc:subject/>
  <dc:creator>Perttu</dc:creator>
  <dc:description/>
  <cp:lastModifiedBy>Atsuhiro Okubo</cp:lastModifiedBy>
  <cp:revision>105</cp:revision>
  <cp:lastPrinted>2016-07-13T01:14:40Z</cp:lastPrinted>
  <dcterms:created xsi:type="dcterms:W3CDTF">2016-07-11T14:12:32Z</dcterms:created>
  <dcterms:modified xsi:type="dcterms:W3CDTF">2016-07-14T03:45:29Z</dcterms:modified>
  <dc:language>en-US</dc:language>
</cp:coreProperties>
</file>