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9" r:id="rId3"/>
  </p:sldMasterIdLst>
  <p:notesMasterIdLst>
    <p:notesMasterId r:id="rId32"/>
  </p:notesMasterIdLst>
  <p:handoutMasterIdLst>
    <p:handoutMasterId r:id="rId33"/>
  </p:handoutMasterIdLst>
  <p:sldIdLst>
    <p:sldId id="272" r:id="rId4"/>
    <p:sldId id="273" r:id="rId5"/>
    <p:sldId id="274" r:id="rId6"/>
    <p:sldId id="275" r:id="rId7"/>
    <p:sldId id="276" r:id="rId8"/>
    <p:sldId id="294" r:id="rId9"/>
    <p:sldId id="293" r:id="rId10"/>
    <p:sldId id="277" r:id="rId11"/>
    <p:sldId id="278" r:id="rId12"/>
    <p:sldId id="279" r:id="rId13"/>
    <p:sldId id="281" r:id="rId14"/>
    <p:sldId id="280" r:id="rId15"/>
    <p:sldId id="282" r:id="rId16"/>
    <p:sldId id="283" r:id="rId17"/>
    <p:sldId id="284" r:id="rId18"/>
    <p:sldId id="285" r:id="rId19"/>
    <p:sldId id="268" r:id="rId20"/>
    <p:sldId id="287" r:id="rId21"/>
    <p:sldId id="288" r:id="rId22"/>
    <p:sldId id="292" r:id="rId23"/>
    <p:sldId id="289" r:id="rId24"/>
    <p:sldId id="291" r:id="rId25"/>
    <p:sldId id="290" r:id="rId26"/>
    <p:sldId id="295" r:id="rId27"/>
    <p:sldId id="296" r:id="rId28"/>
    <p:sldId id="297" r:id="rId29"/>
    <p:sldId id="298" r:id="rId30"/>
    <p:sldId id="299" r:id="rId31"/>
  </p:sldIdLst>
  <p:sldSz cx="10080625" cy="7559675"/>
  <p:notesSz cx="6807200" cy="9939338"/>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50CD"/>
    <a:srgbClr val="FFFF4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4" d="100"/>
          <a:sy n="124" d="100"/>
        </p:scale>
        <p:origin x="660" y="102"/>
      </p:cViewPr>
      <p:guideLst/>
    </p:cSldViewPr>
  </p:slideViewPr>
  <p:notesTextViewPr>
    <p:cViewPr>
      <p:scale>
        <a:sx n="1" d="1"/>
        <a:sy n="1" d="1"/>
      </p:scale>
      <p:origin x="0" y="0"/>
    </p:cViewPr>
  </p:notesTextViewPr>
  <p:notesViewPr>
    <p:cSldViewPr snapToGrid="0">
      <p:cViewPr varScale="1">
        <p:scale>
          <a:sx n="47" d="100"/>
          <a:sy n="47" d="100"/>
        </p:scale>
        <p:origin x="293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54" cy="498812"/>
          </a:xfrm>
          <a:prstGeom prst="rect">
            <a:avLst/>
          </a:prstGeom>
        </p:spPr>
        <p:txBody>
          <a:bodyPr vert="horz" lIns="83896" tIns="41948" rIns="83896" bIns="41948" rtlCol="0"/>
          <a:lstStyle>
            <a:lvl1pPr algn="l">
              <a:defRPr sz="1100"/>
            </a:lvl1pPr>
          </a:lstStyle>
          <a:p>
            <a:endParaRPr lang="fi-FI"/>
          </a:p>
        </p:txBody>
      </p:sp>
      <p:sp>
        <p:nvSpPr>
          <p:cNvPr id="3" name="Date Placeholder 2"/>
          <p:cNvSpPr>
            <a:spLocks noGrp="1"/>
          </p:cNvSpPr>
          <p:nvPr>
            <p:ph type="dt" sz="quarter" idx="1"/>
          </p:nvPr>
        </p:nvSpPr>
        <p:spPr>
          <a:xfrm>
            <a:off x="3855317" y="0"/>
            <a:ext cx="2950454" cy="498812"/>
          </a:xfrm>
          <a:prstGeom prst="rect">
            <a:avLst/>
          </a:prstGeom>
        </p:spPr>
        <p:txBody>
          <a:bodyPr vert="horz" lIns="83896" tIns="41948" rIns="83896" bIns="41948" rtlCol="0"/>
          <a:lstStyle>
            <a:lvl1pPr algn="r">
              <a:defRPr sz="1100"/>
            </a:lvl1pPr>
          </a:lstStyle>
          <a:p>
            <a:fld id="{DD95D117-809F-4AB7-9601-097DF59D26E3}" type="datetimeFigureOut">
              <a:rPr lang="fi-FI" smtClean="0"/>
              <a:t>15.7.2016</a:t>
            </a:fld>
            <a:endParaRPr lang="fi-FI"/>
          </a:p>
        </p:txBody>
      </p:sp>
      <p:sp>
        <p:nvSpPr>
          <p:cNvPr id="4" name="Footer Placeholder 3"/>
          <p:cNvSpPr>
            <a:spLocks noGrp="1"/>
          </p:cNvSpPr>
          <p:nvPr>
            <p:ph type="ftr" sz="quarter" idx="2"/>
          </p:nvPr>
        </p:nvSpPr>
        <p:spPr>
          <a:xfrm>
            <a:off x="0" y="9440527"/>
            <a:ext cx="2950454" cy="498812"/>
          </a:xfrm>
          <a:prstGeom prst="rect">
            <a:avLst/>
          </a:prstGeom>
        </p:spPr>
        <p:txBody>
          <a:bodyPr vert="horz" lIns="83896" tIns="41948" rIns="83896" bIns="41948" rtlCol="0" anchor="b"/>
          <a:lstStyle>
            <a:lvl1pPr algn="l">
              <a:defRPr sz="1100"/>
            </a:lvl1pPr>
          </a:lstStyle>
          <a:p>
            <a:endParaRPr lang="fi-FI"/>
          </a:p>
        </p:txBody>
      </p:sp>
      <p:sp>
        <p:nvSpPr>
          <p:cNvPr id="5" name="Slide Number Placeholder 4"/>
          <p:cNvSpPr>
            <a:spLocks noGrp="1"/>
          </p:cNvSpPr>
          <p:nvPr>
            <p:ph type="sldNum" sz="quarter" idx="3"/>
          </p:nvPr>
        </p:nvSpPr>
        <p:spPr>
          <a:xfrm>
            <a:off x="3855317" y="9440527"/>
            <a:ext cx="2950454" cy="498812"/>
          </a:xfrm>
          <a:prstGeom prst="rect">
            <a:avLst/>
          </a:prstGeom>
        </p:spPr>
        <p:txBody>
          <a:bodyPr vert="horz" lIns="83896" tIns="41948" rIns="83896" bIns="41948" rtlCol="0" anchor="b"/>
          <a:lstStyle>
            <a:lvl1pPr algn="r">
              <a:defRPr sz="1100"/>
            </a:lvl1pPr>
          </a:lstStyle>
          <a:p>
            <a:fld id="{8B303B17-9ED0-4791-AF02-F3CAEAC6651D}" type="slidenum">
              <a:rPr lang="fi-FI" smtClean="0"/>
              <a:t>0</a:t>
            </a:fld>
            <a:endParaRPr lang="fi-FI"/>
          </a:p>
        </p:txBody>
      </p:sp>
    </p:spTree>
    <p:extLst>
      <p:ext uri="{BB962C8B-B14F-4D97-AF65-F5344CB8AC3E}">
        <p14:creationId xmlns:p14="http://schemas.microsoft.com/office/powerpoint/2010/main" val="1671079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54" cy="498812"/>
          </a:xfrm>
          <a:prstGeom prst="rect">
            <a:avLst/>
          </a:prstGeom>
        </p:spPr>
        <p:txBody>
          <a:bodyPr vert="horz" lIns="83896" tIns="41948" rIns="83896" bIns="41948" rtlCol="0"/>
          <a:lstStyle>
            <a:lvl1pPr algn="l">
              <a:defRPr sz="1100"/>
            </a:lvl1pPr>
          </a:lstStyle>
          <a:p>
            <a:endParaRPr lang="fi-FI"/>
          </a:p>
        </p:txBody>
      </p:sp>
      <p:sp>
        <p:nvSpPr>
          <p:cNvPr id="3" name="Date Placeholder 2"/>
          <p:cNvSpPr>
            <a:spLocks noGrp="1"/>
          </p:cNvSpPr>
          <p:nvPr>
            <p:ph type="dt" idx="1"/>
          </p:nvPr>
        </p:nvSpPr>
        <p:spPr>
          <a:xfrm>
            <a:off x="3855317" y="0"/>
            <a:ext cx="2950454" cy="498812"/>
          </a:xfrm>
          <a:prstGeom prst="rect">
            <a:avLst/>
          </a:prstGeom>
        </p:spPr>
        <p:txBody>
          <a:bodyPr vert="horz" lIns="83896" tIns="41948" rIns="83896" bIns="41948" rtlCol="0"/>
          <a:lstStyle>
            <a:lvl1pPr algn="r">
              <a:defRPr sz="1100"/>
            </a:lvl1pPr>
          </a:lstStyle>
          <a:p>
            <a:fld id="{5D31D3FC-BA9B-438E-A63D-0F280C75B09B}" type="datetimeFigureOut">
              <a:rPr lang="fi-FI" smtClean="0"/>
              <a:t>15.7.2016</a:t>
            </a:fld>
            <a:endParaRPr lang="fi-FI"/>
          </a:p>
        </p:txBody>
      </p:sp>
      <p:sp>
        <p:nvSpPr>
          <p:cNvPr id="4" name="Slide Image Placeholder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83896" tIns="41948" rIns="83896" bIns="41948" rtlCol="0" anchor="ctr"/>
          <a:lstStyle/>
          <a:p>
            <a:endParaRPr lang="fi-FI"/>
          </a:p>
        </p:txBody>
      </p:sp>
      <p:sp>
        <p:nvSpPr>
          <p:cNvPr id="5" name="Notes Placeholder 4"/>
          <p:cNvSpPr>
            <a:spLocks noGrp="1"/>
          </p:cNvSpPr>
          <p:nvPr>
            <p:ph type="body" sz="quarter" idx="3"/>
          </p:nvPr>
        </p:nvSpPr>
        <p:spPr>
          <a:xfrm>
            <a:off x="680434" y="4782984"/>
            <a:ext cx="5446332" cy="3913753"/>
          </a:xfrm>
          <a:prstGeom prst="rect">
            <a:avLst/>
          </a:prstGeom>
        </p:spPr>
        <p:txBody>
          <a:bodyPr vert="horz" lIns="83896" tIns="41948" rIns="83896" bIns="4194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9440527"/>
            <a:ext cx="2950454" cy="498812"/>
          </a:xfrm>
          <a:prstGeom prst="rect">
            <a:avLst/>
          </a:prstGeom>
        </p:spPr>
        <p:txBody>
          <a:bodyPr vert="horz" lIns="83896" tIns="41948" rIns="83896" bIns="41948" rtlCol="0" anchor="b"/>
          <a:lstStyle>
            <a:lvl1pPr algn="l">
              <a:defRPr sz="1100"/>
            </a:lvl1pPr>
          </a:lstStyle>
          <a:p>
            <a:endParaRPr lang="fi-FI"/>
          </a:p>
        </p:txBody>
      </p:sp>
      <p:sp>
        <p:nvSpPr>
          <p:cNvPr id="7" name="Slide Number Placeholder 6"/>
          <p:cNvSpPr>
            <a:spLocks noGrp="1"/>
          </p:cNvSpPr>
          <p:nvPr>
            <p:ph type="sldNum" sz="quarter" idx="5"/>
          </p:nvPr>
        </p:nvSpPr>
        <p:spPr>
          <a:xfrm>
            <a:off x="3855317" y="9440527"/>
            <a:ext cx="2950454" cy="498812"/>
          </a:xfrm>
          <a:prstGeom prst="rect">
            <a:avLst/>
          </a:prstGeom>
        </p:spPr>
        <p:txBody>
          <a:bodyPr vert="horz" lIns="83896" tIns="41948" rIns="83896" bIns="41948" rtlCol="0" anchor="b"/>
          <a:lstStyle>
            <a:lvl1pPr algn="r">
              <a:defRPr sz="1100"/>
            </a:lvl1pPr>
          </a:lstStyle>
          <a:p>
            <a:fld id="{223DE4B4-50BF-450F-B124-E4E94825A11D}" type="slidenum">
              <a:rPr lang="fi-FI" smtClean="0"/>
              <a:t>‹#›</a:t>
            </a:fld>
            <a:endParaRPr lang="fi-FI"/>
          </a:p>
        </p:txBody>
      </p:sp>
    </p:spTree>
    <p:extLst>
      <p:ext uri="{BB962C8B-B14F-4D97-AF65-F5344CB8AC3E}">
        <p14:creationId xmlns:p14="http://schemas.microsoft.com/office/powerpoint/2010/main" val="359415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defTabSz="838962">
              <a:defRPr/>
            </a:pPr>
            <a:fld id="{D49A4FDA-B9FF-4F7D-B1DA-89AA63B426E6}" type="slidenum">
              <a:rPr lang="en-US" altLang="ja-JP" sz="1700" kern="0">
                <a:solidFill>
                  <a:sysClr val="windowText" lastClr="000000"/>
                </a:solidFill>
              </a:rPr>
              <a:pPr defTabSz="838962">
                <a:defRPr/>
              </a:pPr>
              <a:t>1</a:t>
            </a:fld>
            <a:endParaRPr lang="en-US" altLang="ja-JP" sz="1700" kern="0">
              <a:solidFill>
                <a:sysClr val="windowText" lastClr="000000"/>
              </a:solidFill>
            </a:endParaRPr>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72498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Dian numeron paikkamerkki 3"/>
          <p:cNvSpPr>
            <a:spLocks noGrp="1"/>
          </p:cNvSpPr>
          <p:nvPr>
            <p:ph type="sldNum" sz="quarter" idx="10"/>
          </p:nvPr>
        </p:nvSpPr>
        <p:spPr/>
        <p:txBody>
          <a:bodyPr/>
          <a:lstStyle/>
          <a:p>
            <a:fld id="{223DE4B4-50BF-450F-B124-E4E94825A11D}" type="slidenum">
              <a:rPr lang="fi-FI" smtClean="0"/>
              <a:t>24</a:t>
            </a:fld>
            <a:endParaRPr lang="fi-FI"/>
          </a:p>
        </p:txBody>
      </p:sp>
    </p:spTree>
    <p:extLst>
      <p:ext uri="{BB962C8B-B14F-4D97-AF65-F5344CB8AC3E}">
        <p14:creationId xmlns:p14="http://schemas.microsoft.com/office/powerpoint/2010/main" val="14540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Dian numeron paikkamerkki 3"/>
          <p:cNvSpPr>
            <a:spLocks noGrp="1"/>
          </p:cNvSpPr>
          <p:nvPr>
            <p:ph type="sldNum" sz="quarter" idx="10"/>
          </p:nvPr>
        </p:nvSpPr>
        <p:spPr/>
        <p:txBody>
          <a:bodyPr/>
          <a:lstStyle/>
          <a:p>
            <a:fld id="{223DE4B4-50BF-450F-B124-E4E94825A11D}" type="slidenum">
              <a:rPr lang="fi-FI" smtClean="0"/>
              <a:t>25</a:t>
            </a:fld>
            <a:endParaRPr lang="fi-FI"/>
          </a:p>
        </p:txBody>
      </p:sp>
    </p:spTree>
    <p:extLst>
      <p:ext uri="{BB962C8B-B14F-4D97-AF65-F5344CB8AC3E}">
        <p14:creationId xmlns:p14="http://schemas.microsoft.com/office/powerpoint/2010/main" val="310869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Dian numeron paikkamerkki 3"/>
          <p:cNvSpPr>
            <a:spLocks noGrp="1"/>
          </p:cNvSpPr>
          <p:nvPr>
            <p:ph type="sldNum" sz="quarter" idx="10"/>
          </p:nvPr>
        </p:nvSpPr>
        <p:spPr/>
        <p:txBody>
          <a:bodyPr/>
          <a:lstStyle/>
          <a:p>
            <a:fld id="{223DE4B4-50BF-450F-B124-E4E94825A11D}" type="slidenum">
              <a:rPr lang="fi-FI" smtClean="0"/>
              <a:t>‹#›</a:t>
            </a:fld>
            <a:endParaRPr lang="fi-FI"/>
          </a:p>
        </p:txBody>
      </p:sp>
    </p:spTree>
    <p:extLst>
      <p:ext uri="{BB962C8B-B14F-4D97-AF65-F5344CB8AC3E}">
        <p14:creationId xmlns:p14="http://schemas.microsoft.com/office/powerpoint/2010/main" val="3411784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Dian numeron paikkamerkki 3"/>
          <p:cNvSpPr>
            <a:spLocks noGrp="1"/>
          </p:cNvSpPr>
          <p:nvPr>
            <p:ph type="sldNum" sz="quarter" idx="10"/>
          </p:nvPr>
        </p:nvSpPr>
        <p:spPr/>
        <p:txBody>
          <a:bodyPr/>
          <a:lstStyle/>
          <a:p>
            <a:fld id="{223DE4B4-50BF-450F-B124-E4E94825A11D}" type="slidenum">
              <a:rPr lang="fi-FI" smtClean="0"/>
              <a:t>‹#›</a:t>
            </a:fld>
            <a:endParaRPr lang="fi-FI"/>
          </a:p>
        </p:txBody>
      </p:sp>
    </p:spTree>
    <p:extLst>
      <p:ext uri="{BB962C8B-B14F-4D97-AF65-F5344CB8AC3E}">
        <p14:creationId xmlns:p14="http://schemas.microsoft.com/office/powerpoint/2010/main" val="384556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Dian numeron paikkamerkki 3"/>
          <p:cNvSpPr>
            <a:spLocks noGrp="1"/>
          </p:cNvSpPr>
          <p:nvPr>
            <p:ph type="sldNum" sz="quarter" idx="10"/>
          </p:nvPr>
        </p:nvSpPr>
        <p:spPr/>
        <p:txBody>
          <a:bodyPr/>
          <a:lstStyle/>
          <a:p>
            <a:fld id="{223DE4B4-50BF-450F-B124-E4E94825A11D}" type="slidenum">
              <a:rPr lang="fi-FI" smtClean="0"/>
              <a:t>‹#›</a:t>
            </a:fld>
            <a:endParaRPr lang="fi-FI"/>
          </a:p>
        </p:txBody>
      </p:sp>
    </p:spTree>
    <p:extLst>
      <p:ext uri="{BB962C8B-B14F-4D97-AF65-F5344CB8AC3E}">
        <p14:creationId xmlns:p14="http://schemas.microsoft.com/office/powerpoint/2010/main" val="109547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000800"/>
            <a:ext cx="907164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504000" y="4110480"/>
            <a:ext cx="907164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504000" y="100080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5152680" y="100080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5152680" y="411048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78" name="PlaceHolder 5"/>
          <p:cNvSpPr>
            <a:spLocks noGrp="1"/>
          </p:cNvSpPr>
          <p:nvPr>
            <p:ph type="body"/>
          </p:nvPr>
        </p:nvSpPr>
        <p:spPr>
          <a:xfrm>
            <a:off x="504000" y="411048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504000" y="1000800"/>
            <a:ext cx="9071640" cy="595332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504000" y="1000800"/>
            <a:ext cx="9071640" cy="595332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pic>
        <p:nvPicPr>
          <p:cNvPr id="82" name="Picture 81"/>
          <p:cNvPicPr/>
          <p:nvPr/>
        </p:nvPicPr>
        <p:blipFill>
          <a:blip r:embed="rId2"/>
          <a:stretch/>
        </p:blipFill>
        <p:spPr>
          <a:xfrm>
            <a:off x="1308960" y="1000440"/>
            <a:ext cx="7461360" cy="5953320"/>
          </a:xfrm>
          <a:prstGeom prst="rect">
            <a:avLst/>
          </a:prstGeom>
          <a:ln>
            <a:noFill/>
          </a:ln>
        </p:spPr>
      </p:pic>
      <p:pic>
        <p:nvPicPr>
          <p:cNvPr id="83" name="Picture 82"/>
          <p:cNvPicPr/>
          <p:nvPr/>
        </p:nvPicPr>
        <p:blipFill>
          <a:blip r:embed="rId2"/>
          <a:stretch/>
        </p:blipFill>
        <p:spPr>
          <a:xfrm>
            <a:off x="1308960" y="1000440"/>
            <a:ext cx="7461360" cy="5953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56047" y="2125005"/>
            <a:ext cx="8568531" cy="530786"/>
          </a:xfrm>
        </p:spPr>
        <p:txBody>
          <a:bodyPr/>
          <a:lstStyle>
            <a:lvl1pPr algn="ctr">
              <a:defRPr/>
            </a:lvl1pPr>
          </a:lstStyle>
          <a:p>
            <a:pPr lvl="0"/>
            <a:r>
              <a:rPr lang="en-US" altLang="ja-JP" noProof="0"/>
              <a:t>Click to edit Master title style</a:t>
            </a:r>
            <a:endParaRPr lang="ja-JP" altLang="en-US" noProof="0" dirty="0"/>
          </a:p>
        </p:txBody>
      </p:sp>
      <p:sp>
        <p:nvSpPr>
          <p:cNvPr id="4099" name="Rectangle 3"/>
          <p:cNvSpPr>
            <a:spLocks noGrp="1" noChangeArrowheads="1"/>
          </p:cNvSpPr>
          <p:nvPr>
            <p:ph type="subTitle" idx="1"/>
          </p:nvPr>
        </p:nvSpPr>
        <p:spPr>
          <a:xfrm>
            <a:off x="1512094" y="4493807"/>
            <a:ext cx="7056438" cy="1746425"/>
          </a:xfrm>
        </p:spPr>
        <p:txBody>
          <a:bodyPr/>
          <a:lstStyle>
            <a:lvl1pPr marL="0" indent="0" algn="ctr">
              <a:buFontTx/>
              <a:buNone/>
              <a:defRPr sz="2442"/>
            </a:lvl1pPr>
          </a:lstStyle>
          <a:p>
            <a:pPr lvl="0"/>
            <a:r>
              <a:rPr lang="en-US" altLang="ja-JP" noProof="0"/>
              <a:t>Click to edit Master subtitle style</a:t>
            </a:r>
            <a:endParaRPr lang="ja-JP" altLang="en-US" noProof="0"/>
          </a:p>
        </p:txBody>
      </p:sp>
      <p:sp>
        <p:nvSpPr>
          <p:cNvPr id="4105" name="Rectangle 9"/>
          <p:cNvSpPr>
            <a:spLocks noChangeArrowheads="1"/>
          </p:cNvSpPr>
          <p:nvPr/>
        </p:nvSpPr>
        <p:spPr bwMode="auto">
          <a:xfrm>
            <a:off x="277864" y="3660843"/>
            <a:ext cx="9524898" cy="11899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32"/>
          </a:p>
        </p:txBody>
      </p:sp>
      <p:sp>
        <p:nvSpPr>
          <p:cNvPr id="4113" name="Rectangle 17"/>
          <p:cNvSpPr>
            <a:spLocks noGrp="1" noChangeArrowheads="1"/>
          </p:cNvSpPr>
          <p:nvPr>
            <p:ph type="ftr" sz="quarter" idx="3"/>
          </p:nvPr>
        </p:nvSpPr>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4114" name="Rectangle 18"/>
          <p:cNvSpPr>
            <a:spLocks noGrp="1" noChangeArrowheads="1"/>
          </p:cNvSpPr>
          <p:nvPr>
            <p:ph type="dt" sz="quarter" idx="2"/>
          </p:nvPr>
        </p:nvSpPr>
        <p:spPr bwMode="auto">
          <a:xfrm>
            <a:off x="3869086" y="6399476"/>
            <a:ext cx="2352146" cy="5249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2035">
                <a:latin typeface="+mn-ea"/>
              </a:defRPr>
            </a:lvl1pPr>
          </a:lstStyle>
          <a:p>
            <a:pPr algn="ctr">
              <a:lnSpc>
                <a:spcPct val="100000"/>
              </a:lnSpc>
            </a:pPr>
            <a:r>
              <a:rPr lang="en-US" sz="2000" b="0" strike="noStrike" spc="-1">
                <a:solidFill>
                  <a:srgbClr val="000000"/>
                </a:solidFill>
                <a:uFill>
                  <a:solidFill>
                    <a:srgbClr val="FFFFFF"/>
                  </a:solidFill>
                </a:uFill>
                <a:latin typeface="ＭＳ Ｐゴシック"/>
                <a:ea typeface="ＭＳ Ｐゴシック"/>
              </a:rPr>
              <a:t>2016年7月14日</a:t>
            </a:r>
            <a:endParaRPr lang="en-US" sz="2000" b="0" strike="noStrike" spc="-1">
              <a:solidFill>
                <a:srgbClr val="000000"/>
              </a:solidFill>
              <a:uFill>
                <a:solidFill>
                  <a:srgbClr val="FFFFFF"/>
                </a:solidFill>
              </a:uFill>
              <a:latin typeface="Times New Roman"/>
            </a:endParaRPr>
          </a:p>
        </p:txBody>
      </p:sp>
      <p:sp>
        <p:nvSpPr>
          <p:cNvPr id="8" name="Text Box 13"/>
          <p:cNvSpPr txBox="1">
            <a:spLocks noChangeArrowheads="1"/>
          </p:cNvSpPr>
          <p:nvPr/>
        </p:nvSpPr>
        <p:spPr bwMode="auto">
          <a:xfrm>
            <a:off x="7192836" y="7215584"/>
            <a:ext cx="2244782" cy="28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1221" dirty="0" err="1"/>
              <a:t>Kawamata</a:t>
            </a:r>
            <a:r>
              <a:rPr lang="en-US" altLang="ja-JP" sz="1221" dirty="0"/>
              <a:t> Lab., Tohoku Univ.</a:t>
            </a:r>
          </a:p>
        </p:txBody>
      </p:sp>
    </p:spTree>
    <p:extLst>
      <p:ext uri="{BB962C8B-B14F-4D97-AF65-F5344CB8AC3E}">
        <p14:creationId xmlns:p14="http://schemas.microsoft.com/office/powerpoint/2010/main" val="4659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ー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フッター プレースホルダー 3"/>
          <p:cNvSpPr>
            <a:spLocks noGrp="1"/>
          </p:cNvSpPr>
          <p:nvPr>
            <p:ph type="ftr" sz="quarter" idx="10"/>
          </p:nvPr>
        </p:nvSpPr>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5" name="スライド番号プレースホルダー 4"/>
          <p:cNvSpPr>
            <a:spLocks noGrp="1"/>
          </p:cNvSpPr>
          <p:nvPr>
            <p:ph type="sldNum" sz="quarter" idx="11"/>
          </p:nvPr>
        </p:nvSpPr>
        <p:spPr/>
        <p:txBody>
          <a:bodyPr/>
          <a:lstStyle>
            <a:lvl1pPr>
              <a:defRPr/>
            </a:lvl1pPr>
          </a:lstStyle>
          <a:p>
            <a:fld id="{87D0AC98-BE4D-4AA9-9598-A155CF901337}" type="slidenum">
              <a:rPr lang="en-US" altLang="ja-JP"/>
              <a:pPr/>
              <a:t>‹#›</a:t>
            </a:fld>
            <a:endParaRPr lang="en-US" altLang="ja-JP"/>
          </a:p>
        </p:txBody>
      </p:sp>
    </p:spTree>
    <p:extLst>
      <p:ext uri="{BB962C8B-B14F-4D97-AF65-F5344CB8AC3E}">
        <p14:creationId xmlns:p14="http://schemas.microsoft.com/office/powerpoint/2010/main" val="326741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タイトルと1x2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ー 2"/>
          <p:cNvSpPr>
            <a:spLocks noGrp="1"/>
          </p:cNvSpPr>
          <p:nvPr>
            <p:ph sz="half" idx="1"/>
          </p:nvPr>
        </p:nvSpPr>
        <p:spPr>
          <a:xfrm>
            <a:off x="504031" y="1000958"/>
            <a:ext cx="4458738" cy="5953244"/>
          </a:xfrm>
        </p:spPr>
        <p:txBody>
          <a:bodyPr/>
          <a:lstStyle>
            <a:lvl1pPr>
              <a:defRPr sz="2849"/>
            </a:lvl1pPr>
            <a:lvl2pPr>
              <a:defRPr sz="2442"/>
            </a:lvl2pPr>
            <a:lvl3pPr>
              <a:defRPr sz="2035"/>
            </a:lvl3pPr>
            <a:lvl4pPr>
              <a:defRPr sz="1832"/>
            </a:lvl4pPr>
            <a:lvl5pPr>
              <a:defRPr sz="1832"/>
            </a:lvl5pPr>
            <a:lvl6pPr>
              <a:defRPr sz="1832"/>
            </a:lvl6pPr>
            <a:lvl7pPr>
              <a:defRPr sz="1832"/>
            </a:lvl7pPr>
            <a:lvl8pPr>
              <a:defRPr sz="1832"/>
            </a:lvl8pPr>
            <a:lvl9pPr>
              <a:defRPr sz="1832"/>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ー 3"/>
          <p:cNvSpPr>
            <a:spLocks noGrp="1"/>
          </p:cNvSpPr>
          <p:nvPr>
            <p:ph sz="half" idx="2"/>
          </p:nvPr>
        </p:nvSpPr>
        <p:spPr>
          <a:xfrm>
            <a:off x="5117856" y="1000958"/>
            <a:ext cx="4458738" cy="5953244"/>
          </a:xfrm>
        </p:spPr>
        <p:txBody>
          <a:bodyPr/>
          <a:lstStyle>
            <a:lvl1pPr>
              <a:defRPr sz="2849"/>
            </a:lvl1pPr>
            <a:lvl2pPr>
              <a:defRPr sz="2442"/>
            </a:lvl2pPr>
            <a:lvl3pPr>
              <a:defRPr sz="2035"/>
            </a:lvl3pPr>
            <a:lvl4pPr>
              <a:defRPr sz="1832"/>
            </a:lvl4pPr>
            <a:lvl5pPr>
              <a:defRPr sz="1832"/>
            </a:lvl5pPr>
            <a:lvl6pPr>
              <a:defRPr sz="1832"/>
            </a:lvl6pPr>
            <a:lvl7pPr>
              <a:defRPr sz="1832"/>
            </a:lvl7pPr>
            <a:lvl8pPr>
              <a:defRPr sz="1832"/>
            </a:lvl8pPr>
            <a:lvl9pPr>
              <a:defRPr sz="1832"/>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a:p>
        </p:txBody>
      </p:sp>
    </p:spTree>
    <p:extLst>
      <p:ext uri="{BB962C8B-B14F-4D97-AF65-F5344CB8AC3E}">
        <p14:creationId xmlns:p14="http://schemas.microsoft.com/office/powerpoint/2010/main" val="1836028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タイトルと1x(2x1)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ー 2"/>
          <p:cNvSpPr>
            <a:spLocks noGrp="1"/>
          </p:cNvSpPr>
          <p:nvPr>
            <p:ph sz="half" idx="1"/>
          </p:nvPr>
        </p:nvSpPr>
        <p:spPr>
          <a:xfrm>
            <a:off x="504031" y="1000958"/>
            <a:ext cx="4458738" cy="5953244"/>
          </a:xfrm>
        </p:spPr>
        <p:txBody>
          <a:bodyPr/>
          <a:lstStyle>
            <a:lvl1pPr>
              <a:defRPr sz="2849"/>
            </a:lvl1pPr>
            <a:lvl2pPr>
              <a:defRPr sz="2442"/>
            </a:lvl2pPr>
            <a:lvl3pPr>
              <a:defRPr sz="2035"/>
            </a:lvl3pPr>
            <a:lvl4pPr>
              <a:defRPr sz="1832"/>
            </a:lvl4pPr>
            <a:lvl5pPr>
              <a:defRPr sz="1832"/>
            </a:lvl5pPr>
            <a:lvl6pPr>
              <a:defRPr sz="1832"/>
            </a:lvl6pPr>
            <a:lvl7pPr>
              <a:defRPr sz="1832"/>
            </a:lvl7pPr>
            <a:lvl8pPr>
              <a:defRPr sz="1832"/>
            </a:lvl8pPr>
            <a:lvl9pPr>
              <a:defRPr sz="1832"/>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a:p>
        </p:txBody>
      </p:sp>
      <p:sp>
        <p:nvSpPr>
          <p:cNvPr id="7" name="コンテンツ プレースホルダー 3"/>
          <p:cNvSpPr>
            <a:spLocks noGrp="1"/>
          </p:cNvSpPr>
          <p:nvPr>
            <p:ph sz="quarter" idx="2"/>
          </p:nvPr>
        </p:nvSpPr>
        <p:spPr>
          <a:xfrm>
            <a:off x="5117856"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8" name="コンテンツ プレースホルダー 5"/>
          <p:cNvSpPr>
            <a:spLocks noGrp="1"/>
          </p:cNvSpPr>
          <p:nvPr>
            <p:ph sz="quarter" idx="4"/>
          </p:nvPr>
        </p:nvSpPr>
        <p:spPr>
          <a:xfrm>
            <a:off x="5117856"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160578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と(2x1)x1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4" name="コンテンツ プレースホルダー 3"/>
          <p:cNvSpPr>
            <a:spLocks noGrp="1"/>
          </p:cNvSpPr>
          <p:nvPr>
            <p:ph sz="half" idx="2"/>
          </p:nvPr>
        </p:nvSpPr>
        <p:spPr>
          <a:xfrm>
            <a:off x="5117856" y="1000958"/>
            <a:ext cx="4458738" cy="5953244"/>
          </a:xfrm>
        </p:spPr>
        <p:txBody>
          <a:bodyPr/>
          <a:lstStyle>
            <a:lvl1pPr>
              <a:defRPr sz="2849"/>
            </a:lvl1pPr>
            <a:lvl2pPr>
              <a:defRPr sz="2442"/>
            </a:lvl2pPr>
            <a:lvl3pPr>
              <a:defRPr sz="2035"/>
            </a:lvl3pPr>
            <a:lvl4pPr>
              <a:defRPr sz="1832"/>
            </a:lvl4pPr>
            <a:lvl5pPr>
              <a:defRPr sz="1832"/>
            </a:lvl5pPr>
            <a:lvl6pPr>
              <a:defRPr sz="1832"/>
            </a:lvl6pPr>
            <a:lvl7pPr>
              <a:defRPr sz="1832"/>
            </a:lvl7pPr>
            <a:lvl8pPr>
              <a:defRPr sz="1832"/>
            </a:lvl8pPr>
            <a:lvl9pPr>
              <a:defRPr sz="1832"/>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a:p>
        </p:txBody>
      </p:sp>
      <p:sp>
        <p:nvSpPr>
          <p:cNvPr id="7" name="コンテンツ プレースホルダー 2"/>
          <p:cNvSpPr>
            <a:spLocks noGrp="1"/>
          </p:cNvSpPr>
          <p:nvPr>
            <p:ph sz="quarter" idx="1"/>
          </p:nvPr>
        </p:nvSpPr>
        <p:spPr>
          <a:xfrm>
            <a:off x="504031"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8" name="コンテンツ プレースホルダー 4"/>
          <p:cNvSpPr>
            <a:spLocks noGrp="1"/>
          </p:cNvSpPr>
          <p:nvPr>
            <p:ph sz="quarter" idx="3"/>
          </p:nvPr>
        </p:nvSpPr>
        <p:spPr>
          <a:xfrm>
            <a:off x="504031"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2617884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タイトルと2x1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504031" y="1000957"/>
            <a:ext cx="9072563"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10" name="コンテンツ プレースホルダー 3"/>
          <p:cNvSpPr>
            <a:spLocks noGrp="1"/>
          </p:cNvSpPr>
          <p:nvPr>
            <p:ph sz="half" idx="2"/>
          </p:nvPr>
        </p:nvSpPr>
        <p:spPr>
          <a:xfrm>
            <a:off x="504031" y="4061577"/>
            <a:ext cx="9072563"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3365272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タイトルと2x1のコンテンツ_キャプション">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504031" y="1000957"/>
            <a:ext cx="9072563"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10" name="コンテンツ プレースホルダー 3"/>
          <p:cNvSpPr>
            <a:spLocks noGrp="1"/>
          </p:cNvSpPr>
          <p:nvPr>
            <p:ph sz="half" idx="2"/>
          </p:nvPr>
        </p:nvSpPr>
        <p:spPr>
          <a:xfrm>
            <a:off x="504031" y="5367348"/>
            <a:ext cx="9072563" cy="1586854"/>
          </a:xfrm>
        </p:spPr>
        <p:txBody>
          <a:bodyPr/>
          <a:lstStyle>
            <a:lvl1pPr>
              <a:defRPr sz="2442"/>
            </a:lvl1pPr>
            <a:lvl2pPr>
              <a:defRPr sz="2035"/>
            </a:lvl2pPr>
            <a:lvl3pPr>
              <a:defRPr sz="1832"/>
            </a:lvl3pPr>
            <a:lvl4pPr>
              <a:defRPr sz="1628"/>
            </a:lvl4pPr>
            <a:lvl5pPr>
              <a:defRPr sz="1425"/>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Tree>
    <p:extLst>
      <p:ext uri="{BB962C8B-B14F-4D97-AF65-F5344CB8AC3E}">
        <p14:creationId xmlns:p14="http://schemas.microsoft.com/office/powerpoint/2010/main" val="347170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504000" y="1000800"/>
            <a:ext cx="9071640" cy="5953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タイトルと2x(1x2)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504031" y="1000957"/>
            <a:ext cx="9072563"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11" name="コンテンツ プレースホルダー 4"/>
          <p:cNvSpPr>
            <a:spLocks noGrp="1"/>
          </p:cNvSpPr>
          <p:nvPr>
            <p:ph sz="quarter" idx="3"/>
          </p:nvPr>
        </p:nvSpPr>
        <p:spPr>
          <a:xfrm>
            <a:off x="504031"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12" name="コンテンツ プレースホルダー 5"/>
          <p:cNvSpPr>
            <a:spLocks noGrp="1"/>
          </p:cNvSpPr>
          <p:nvPr>
            <p:ph sz="quarter" idx="4"/>
          </p:nvPr>
        </p:nvSpPr>
        <p:spPr>
          <a:xfrm>
            <a:off x="5117856"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2758602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1x2)x2のコンテンツ">
    <p:spTree>
      <p:nvGrpSpPr>
        <p:cNvPr id="1" name=""/>
        <p:cNvGrpSpPr/>
        <p:nvPr/>
      </p:nvGrpSpPr>
      <p:grpSpPr>
        <a:xfrm>
          <a:off x="0" y="0"/>
          <a:ext cx="0" cy="0"/>
          <a:chOff x="0" y="0"/>
          <a:chExt cx="0" cy="0"/>
        </a:xfrm>
      </p:grpSpPr>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10" name="コンテンツ プレースホルダー 3"/>
          <p:cNvSpPr>
            <a:spLocks noGrp="1"/>
          </p:cNvSpPr>
          <p:nvPr>
            <p:ph sz="half" idx="2"/>
          </p:nvPr>
        </p:nvSpPr>
        <p:spPr>
          <a:xfrm>
            <a:off x="504031" y="4061577"/>
            <a:ext cx="9072563"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11" name="コンテンツ プレースホルダー 2"/>
          <p:cNvSpPr>
            <a:spLocks noGrp="1"/>
          </p:cNvSpPr>
          <p:nvPr>
            <p:ph sz="quarter" idx="1"/>
          </p:nvPr>
        </p:nvSpPr>
        <p:spPr>
          <a:xfrm>
            <a:off x="504031"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12" name="コンテンツ プレースホルダー 3"/>
          <p:cNvSpPr>
            <a:spLocks noGrp="1"/>
          </p:cNvSpPr>
          <p:nvPr>
            <p:ph sz="quarter" idx="12"/>
          </p:nvPr>
        </p:nvSpPr>
        <p:spPr>
          <a:xfrm>
            <a:off x="5117856"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2459046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タイトルと(1x2)x2のコンテンツ_キャプション">
    <p:spTree>
      <p:nvGrpSpPr>
        <p:cNvPr id="1" name=""/>
        <p:cNvGrpSpPr/>
        <p:nvPr/>
      </p:nvGrpSpPr>
      <p:grpSpPr>
        <a:xfrm>
          <a:off x="0" y="0"/>
          <a:ext cx="0" cy="0"/>
          <a:chOff x="0" y="0"/>
          <a:chExt cx="0" cy="0"/>
        </a:xfrm>
      </p:grpSpPr>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10" name="コンテンツ プレースホルダー 3"/>
          <p:cNvSpPr>
            <a:spLocks noGrp="1"/>
          </p:cNvSpPr>
          <p:nvPr>
            <p:ph sz="half" idx="2"/>
          </p:nvPr>
        </p:nvSpPr>
        <p:spPr>
          <a:xfrm>
            <a:off x="504031" y="5367348"/>
            <a:ext cx="9072563" cy="1586854"/>
          </a:xfrm>
        </p:spPr>
        <p:txBody>
          <a:bodyPr/>
          <a:lstStyle>
            <a:lvl1pPr>
              <a:defRPr sz="2442"/>
            </a:lvl1pPr>
            <a:lvl2pPr>
              <a:defRPr sz="2035"/>
            </a:lvl2pPr>
            <a:lvl3pPr>
              <a:defRPr sz="1832"/>
            </a:lvl3pPr>
            <a:lvl4pPr>
              <a:defRPr sz="1628"/>
            </a:lvl4pPr>
            <a:lvl5pPr>
              <a:defRPr sz="1425"/>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11" name="コンテンツ プレースホルダー 2"/>
          <p:cNvSpPr>
            <a:spLocks noGrp="1"/>
          </p:cNvSpPr>
          <p:nvPr>
            <p:ph sz="quarter" idx="1"/>
          </p:nvPr>
        </p:nvSpPr>
        <p:spPr>
          <a:xfrm>
            <a:off x="504031" y="1000957"/>
            <a:ext cx="4458738"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12" name="コンテンツ プレースホルダー 3"/>
          <p:cNvSpPr>
            <a:spLocks noGrp="1"/>
          </p:cNvSpPr>
          <p:nvPr>
            <p:ph sz="quarter" idx="12"/>
          </p:nvPr>
        </p:nvSpPr>
        <p:spPr>
          <a:xfrm>
            <a:off x="5117856" y="1000957"/>
            <a:ext cx="4458738"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3461104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タイトルと2x2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504031"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ー 3"/>
          <p:cNvSpPr>
            <a:spLocks noGrp="1"/>
          </p:cNvSpPr>
          <p:nvPr>
            <p:ph sz="quarter" idx="2"/>
          </p:nvPr>
        </p:nvSpPr>
        <p:spPr>
          <a:xfrm>
            <a:off x="5117856"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コンテンツ プレースホルダー 4"/>
          <p:cNvSpPr>
            <a:spLocks noGrp="1"/>
          </p:cNvSpPr>
          <p:nvPr>
            <p:ph sz="quarter" idx="3"/>
          </p:nvPr>
        </p:nvSpPr>
        <p:spPr>
          <a:xfrm>
            <a:off x="504031"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6" name="コンテンツ プレースホルダー 5"/>
          <p:cNvSpPr>
            <a:spLocks noGrp="1"/>
          </p:cNvSpPr>
          <p:nvPr>
            <p:ph sz="quarter" idx="4"/>
          </p:nvPr>
        </p:nvSpPr>
        <p:spPr>
          <a:xfrm>
            <a:off x="5117856"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9"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10"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11" name="フッター プレースホルダー 1"/>
          <p:cNvSpPr>
            <a:spLocks noGrp="1"/>
          </p:cNvSpPr>
          <p:nvPr>
            <p:ph type="ftr" sz="quarter" idx="10"/>
          </p:nvPr>
        </p:nvSpPr>
        <p:spPr>
          <a:xfrm>
            <a:off x="308558" y="7202525"/>
            <a:ext cx="6884277" cy="280205"/>
          </a:xfrm>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46911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タイトルと2x2のコンテンツ_キャプション">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504031" y="1000957"/>
            <a:ext cx="4458738"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4" name="コンテンツ プレースホルダー 3"/>
          <p:cNvSpPr>
            <a:spLocks noGrp="1"/>
          </p:cNvSpPr>
          <p:nvPr>
            <p:ph sz="quarter" idx="2"/>
          </p:nvPr>
        </p:nvSpPr>
        <p:spPr>
          <a:xfrm>
            <a:off x="5117856" y="1000957"/>
            <a:ext cx="4458738"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コンテンツ プレースホルダー 4"/>
          <p:cNvSpPr>
            <a:spLocks noGrp="1"/>
          </p:cNvSpPr>
          <p:nvPr>
            <p:ph sz="quarter" idx="3"/>
          </p:nvPr>
        </p:nvSpPr>
        <p:spPr>
          <a:xfrm>
            <a:off x="504031" y="5367348"/>
            <a:ext cx="4458738" cy="1586854"/>
          </a:xfrm>
        </p:spPr>
        <p:txBody>
          <a:bodyPr/>
          <a:lstStyle>
            <a:lvl1pPr>
              <a:defRPr sz="2442"/>
            </a:lvl1pPr>
            <a:lvl2pPr>
              <a:defRPr sz="2035"/>
            </a:lvl2pPr>
            <a:lvl3pPr>
              <a:defRPr sz="1832"/>
            </a:lvl3pPr>
            <a:lvl4pPr>
              <a:defRPr sz="1628"/>
            </a:lvl4pPr>
            <a:lvl5pPr>
              <a:defRPr sz="1425"/>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6" name="コンテンツ プレースホルダー 5"/>
          <p:cNvSpPr>
            <a:spLocks noGrp="1"/>
          </p:cNvSpPr>
          <p:nvPr>
            <p:ph sz="quarter" idx="4"/>
          </p:nvPr>
        </p:nvSpPr>
        <p:spPr>
          <a:xfrm>
            <a:off x="5117856" y="5367348"/>
            <a:ext cx="4458738" cy="1586854"/>
          </a:xfrm>
        </p:spPr>
        <p:txBody>
          <a:bodyPr/>
          <a:lstStyle>
            <a:lvl1pPr>
              <a:defRPr sz="2442"/>
            </a:lvl1pPr>
            <a:lvl2pPr>
              <a:defRPr sz="2035"/>
            </a:lvl2pPr>
            <a:lvl3pPr>
              <a:defRPr sz="1832"/>
            </a:lvl3pPr>
            <a:lvl4pPr>
              <a:defRPr sz="1628"/>
            </a:lvl4pPr>
            <a:lvl5pPr>
              <a:defRPr sz="1425"/>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9"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10"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11" name="フッター プレースホルダー 1"/>
          <p:cNvSpPr>
            <a:spLocks noGrp="1"/>
          </p:cNvSpPr>
          <p:nvPr>
            <p:ph type="ftr" sz="quarter" idx="10"/>
          </p:nvPr>
        </p:nvSpPr>
        <p:spPr>
          <a:xfrm>
            <a:off x="308558" y="7202525"/>
            <a:ext cx="6884277" cy="280205"/>
          </a:xfrm>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34372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フッター プレースホルダー 2"/>
          <p:cNvSpPr>
            <a:spLocks noGrp="1"/>
          </p:cNvSpPr>
          <p:nvPr>
            <p:ph type="ftr" sz="quarter" idx="10"/>
          </p:nvPr>
        </p:nvSpPr>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4" name="スライド番号プレースホルダー 3"/>
          <p:cNvSpPr>
            <a:spLocks noGrp="1"/>
          </p:cNvSpPr>
          <p:nvPr>
            <p:ph type="sldNum" sz="quarter" idx="11"/>
          </p:nvPr>
        </p:nvSpPr>
        <p:spPr/>
        <p:txBody>
          <a:bodyPr/>
          <a:lstStyle>
            <a:lvl1pPr>
              <a:defRPr/>
            </a:lvl1pPr>
          </a:lstStyle>
          <a:p>
            <a:fld id="{C910A64F-5FA4-4BB5-8FE5-6E90393AA66F}" type="slidenum">
              <a:rPr lang="en-US" altLang="ja-JP"/>
              <a:pPr/>
              <a:t>‹#›</a:t>
            </a:fld>
            <a:endParaRPr lang="en-US" altLang="ja-JP"/>
          </a:p>
        </p:txBody>
      </p:sp>
    </p:spTree>
    <p:extLst>
      <p:ext uri="{BB962C8B-B14F-4D97-AF65-F5344CB8AC3E}">
        <p14:creationId xmlns:p14="http://schemas.microsoft.com/office/powerpoint/2010/main" val="4116426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lvl1pPr>
              <a:defRPr/>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3" name="スライド番号プレースホルダー 2"/>
          <p:cNvSpPr>
            <a:spLocks noGrp="1"/>
          </p:cNvSpPr>
          <p:nvPr>
            <p:ph type="sldNum" sz="quarter" idx="11"/>
          </p:nvPr>
        </p:nvSpPr>
        <p:spPr/>
        <p:txBody>
          <a:bodyPr/>
          <a:lstStyle>
            <a:lvl1pPr>
              <a:defRPr/>
            </a:lvl1pPr>
          </a:lstStyle>
          <a:p>
            <a:fld id="{70A18FDB-BD42-44B1-947D-CBD7F559EA54}" type="slidenum">
              <a:rPr lang="en-US" altLang="ja-JP"/>
              <a:pPr/>
              <a:t>‹#›</a:t>
            </a:fld>
            <a:endParaRPr lang="en-US" altLang="ja-JP"/>
          </a:p>
        </p:txBody>
      </p:sp>
    </p:spTree>
    <p:extLst>
      <p:ext uri="{BB962C8B-B14F-4D97-AF65-F5344CB8AC3E}">
        <p14:creationId xmlns:p14="http://schemas.microsoft.com/office/powerpoint/2010/main" val="36381302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56047" y="2125005"/>
            <a:ext cx="8568531" cy="530786"/>
          </a:xfrm>
        </p:spPr>
        <p:txBody>
          <a:bodyPr/>
          <a:lstStyle>
            <a:lvl1pPr algn="ctr">
              <a:defRPr/>
            </a:lvl1pPr>
          </a:lstStyle>
          <a:p>
            <a:pPr lvl="0"/>
            <a:r>
              <a:rPr lang="en-US" altLang="ja-JP" noProof="0"/>
              <a:t>Click to edit Master title style</a:t>
            </a:r>
            <a:endParaRPr lang="ja-JP" altLang="en-US" noProof="0" dirty="0"/>
          </a:p>
        </p:txBody>
      </p:sp>
      <p:sp>
        <p:nvSpPr>
          <p:cNvPr id="4099" name="Rectangle 3"/>
          <p:cNvSpPr>
            <a:spLocks noGrp="1" noChangeArrowheads="1"/>
          </p:cNvSpPr>
          <p:nvPr>
            <p:ph type="subTitle" idx="1"/>
          </p:nvPr>
        </p:nvSpPr>
        <p:spPr>
          <a:xfrm>
            <a:off x="1512094" y="4493807"/>
            <a:ext cx="7056438" cy="1746425"/>
          </a:xfrm>
        </p:spPr>
        <p:txBody>
          <a:bodyPr/>
          <a:lstStyle>
            <a:lvl1pPr marL="0" indent="0" algn="ctr">
              <a:buFontTx/>
              <a:buNone/>
              <a:defRPr sz="2442"/>
            </a:lvl1pPr>
          </a:lstStyle>
          <a:p>
            <a:pPr lvl="0"/>
            <a:r>
              <a:rPr lang="en-US" altLang="ja-JP" noProof="0"/>
              <a:t>Click to edit Master subtitle style</a:t>
            </a:r>
            <a:endParaRPr lang="ja-JP" altLang="en-US" noProof="0"/>
          </a:p>
        </p:txBody>
      </p:sp>
      <p:sp>
        <p:nvSpPr>
          <p:cNvPr id="4105" name="Rectangle 9"/>
          <p:cNvSpPr>
            <a:spLocks noChangeArrowheads="1"/>
          </p:cNvSpPr>
          <p:nvPr/>
        </p:nvSpPr>
        <p:spPr bwMode="auto">
          <a:xfrm>
            <a:off x="277864" y="3660843"/>
            <a:ext cx="9524898" cy="11899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32"/>
          </a:p>
        </p:txBody>
      </p:sp>
      <p:sp>
        <p:nvSpPr>
          <p:cNvPr id="4113" name="Rectangle 17"/>
          <p:cNvSpPr>
            <a:spLocks noGrp="1" noChangeArrowheads="1"/>
          </p:cNvSpPr>
          <p:nvPr>
            <p:ph type="ftr" sz="quarter" idx="3"/>
          </p:nvPr>
        </p:nvSpPr>
        <p:spPr/>
        <p:txBody>
          <a:bodyPr/>
          <a:lstStyle>
            <a:lvl1pPr>
              <a:defRPr/>
            </a:lvl1pPr>
          </a:lstStyle>
          <a:p>
            <a:r>
              <a:rPr lang="ja-JP" altLang="en-US"/>
              <a:t>研究室ゼミ</a:t>
            </a:r>
            <a:endParaRPr lang="en-US" altLang="ja-JP"/>
          </a:p>
        </p:txBody>
      </p:sp>
      <p:sp>
        <p:nvSpPr>
          <p:cNvPr id="4114" name="Rectangle 18"/>
          <p:cNvSpPr>
            <a:spLocks noGrp="1" noChangeArrowheads="1"/>
          </p:cNvSpPr>
          <p:nvPr>
            <p:ph type="dt" sz="quarter" idx="2"/>
          </p:nvPr>
        </p:nvSpPr>
        <p:spPr bwMode="auto">
          <a:xfrm>
            <a:off x="3869086" y="6399476"/>
            <a:ext cx="2352146" cy="5249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2035">
                <a:latin typeface="+mn-ea"/>
              </a:defRPr>
            </a:lvl1pPr>
          </a:lstStyle>
          <a:p>
            <a:r>
              <a:rPr lang="en-US" altLang="ja-JP"/>
              <a:t>2015</a:t>
            </a:r>
            <a:r>
              <a:rPr lang="ja-JP" altLang="en-US"/>
              <a:t>年</a:t>
            </a:r>
            <a:r>
              <a:rPr lang="en-US" altLang="ja-JP"/>
              <a:t>5</a:t>
            </a:r>
            <a:r>
              <a:rPr lang="ja-JP" altLang="en-US"/>
              <a:t>月</a:t>
            </a:r>
            <a:r>
              <a:rPr lang="en-US" altLang="ja-JP"/>
              <a:t>11</a:t>
            </a:r>
            <a:r>
              <a:rPr lang="ja-JP" altLang="en-US"/>
              <a:t>日</a:t>
            </a:r>
            <a:endParaRPr lang="en-US" altLang="ja-JP" dirty="0"/>
          </a:p>
        </p:txBody>
      </p:sp>
      <p:sp>
        <p:nvSpPr>
          <p:cNvPr id="8" name="Text Box 13"/>
          <p:cNvSpPr txBox="1">
            <a:spLocks noChangeArrowheads="1"/>
          </p:cNvSpPr>
          <p:nvPr userDrawn="1"/>
        </p:nvSpPr>
        <p:spPr bwMode="auto">
          <a:xfrm>
            <a:off x="7192836" y="7215584"/>
            <a:ext cx="2244782" cy="28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1221" dirty="0" err="1"/>
              <a:t>Kawamata</a:t>
            </a:r>
            <a:r>
              <a:rPr lang="en-US" altLang="ja-JP" sz="1221" dirty="0"/>
              <a:t> Lab., Tohoku Univ.</a:t>
            </a:r>
          </a:p>
        </p:txBody>
      </p:sp>
    </p:spTree>
    <p:extLst>
      <p:ext uri="{BB962C8B-B14F-4D97-AF65-F5344CB8AC3E}">
        <p14:creationId xmlns:p14="http://schemas.microsoft.com/office/powerpoint/2010/main" val="3015608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ー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フッター プレースホルダー 3"/>
          <p:cNvSpPr>
            <a:spLocks noGrp="1"/>
          </p:cNvSpPr>
          <p:nvPr>
            <p:ph type="ftr" sz="quarter" idx="10"/>
          </p:nvPr>
        </p:nvSpPr>
        <p:spPr/>
        <p:txBody>
          <a:bodyPr/>
          <a:lstStyle>
            <a:lvl1pPr>
              <a:defRPr/>
            </a:lvl1pPr>
          </a:lstStyle>
          <a:p>
            <a:r>
              <a:rPr lang="ja-JP" altLang="en-US"/>
              <a:t>研究室ゼミ</a:t>
            </a:r>
            <a:endParaRPr lang="en-US" altLang="ja-JP"/>
          </a:p>
        </p:txBody>
      </p:sp>
      <p:sp>
        <p:nvSpPr>
          <p:cNvPr id="5" name="スライド番号プレースホルダー 4"/>
          <p:cNvSpPr>
            <a:spLocks noGrp="1"/>
          </p:cNvSpPr>
          <p:nvPr>
            <p:ph type="sldNum" sz="quarter" idx="11"/>
          </p:nvPr>
        </p:nvSpPr>
        <p:spPr/>
        <p:txBody>
          <a:bodyPr/>
          <a:lstStyle>
            <a:lvl1pPr>
              <a:defRPr/>
            </a:lvl1pPr>
          </a:lstStyle>
          <a:p>
            <a:fld id="{87D0AC98-BE4D-4AA9-9598-A155CF901337}" type="slidenum">
              <a:rPr lang="en-US" altLang="ja-JP"/>
              <a:pPr/>
              <a:t>‹#›</a:t>
            </a:fld>
            <a:endParaRPr lang="en-US" altLang="ja-JP"/>
          </a:p>
        </p:txBody>
      </p:sp>
    </p:spTree>
    <p:extLst>
      <p:ext uri="{BB962C8B-B14F-4D97-AF65-F5344CB8AC3E}">
        <p14:creationId xmlns:p14="http://schemas.microsoft.com/office/powerpoint/2010/main" val="21060275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タイトルと1x2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ー 2"/>
          <p:cNvSpPr>
            <a:spLocks noGrp="1"/>
          </p:cNvSpPr>
          <p:nvPr>
            <p:ph sz="half" idx="1"/>
          </p:nvPr>
        </p:nvSpPr>
        <p:spPr>
          <a:xfrm>
            <a:off x="504031" y="1000958"/>
            <a:ext cx="4458738" cy="5953244"/>
          </a:xfrm>
        </p:spPr>
        <p:txBody>
          <a:bodyPr/>
          <a:lstStyle>
            <a:lvl1pPr>
              <a:defRPr sz="2849"/>
            </a:lvl1pPr>
            <a:lvl2pPr>
              <a:defRPr sz="2442"/>
            </a:lvl2pPr>
            <a:lvl3pPr>
              <a:defRPr sz="2035"/>
            </a:lvl3pPr>
            <a:lvl4pPr>
              <a:defRPr sz="1832"/>
            </a:lvl4pPr>
            <a:lvl5pPr>
              <a:defRPr sz="1832"/>
            </a:lvl5pPr>
            <a:lvl6pPr>
              <a:defRPr sz="1832"/>
            </a:lvl6pPr>
            <a:lvl7pPr>
              <a:defRPr sz="1832"/>
            </a:lvl7pPr>
            <a:lvl8pPr>
              <a:defRPr sz="1832"/>
            </a:lvl8pPr>
            <a:lvl9pPr>
              <a:defRPr sz="1832"/>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ー 3"/>
          <p:cNvSpPr>
            <a:spLocks noGrp="1"/>
          </p:cNvSpPr>
          <p:nvPr>
            <p:ph sz="half" idx="2"/>
          </p:nvPr>
        </p:nvSpPr>
        <p:spPr>
          <a:xfrm>
            <a:off x="5117856" y="1000958"/>
            <a:ext cx="4458738" cy="5953244"/>
          </a:xfrm>
        </p:spPr>
        <p:txBody>
          <a:bodyPr/>
          <a:lstStyle>
            <a:lvl1pPr>
              <a:defRPr sz="2849"/>
            </a:lvl1pPr>
            <a:lvl2pPr>
              <a:defRPr sz="2442"/>
            </a:lvl2pPr>
            <a:lvl3pPr>
              <a:defRPr sz="2035"/>
            </a:lvl3pPr>
            <a:lvl4pPr>
              <a:defRPr sz="1832"/>
            </a:lvl4pPr>
            <a:lvl5pPr>
              <a:defRPr sz="1832"/>
            </a:lvl5pPr>
            <a:lvl6pPr>
              <a:defRPr sz="1832"/>
            </a:lvl6pPr>
            <a:lvl7pPr>
              <a:defRPr sz="1832"/>
            </a:lvl7pPr>
            <a:lvl8pPr>
              <a:defRPr sz="1832"/>
            </a:lvl8pPr>
            <a:lvl9pPr>
              <a:defRPr sz="1832"/>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r>
              <a:rPr lang="ja-JP" altLang="en-US"/>
              <a:t>研究室ゼミ</a:t>
            </a:r>
            <a:endParaRPr lang="en-US" altLang="ja-JP"/>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a:p>
        </p:txBody>
      </p:sp>
    </p:spTree>
    <p:extLst>
      <p:ext uri="{BB962C8B-B14F-4D97-AF65-F5344CB8AC3E}">
        <p14:creationId xmlns:p14="http://schemas.microsoft.com/office/powerpoint/2010/main" val="266598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504000" y="1000800"/>
            <a:ext cx="9071640" cy="595332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タイトルと1x(2x1)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ー 2"/>
          <p:cNvSpPr>
            <a:spLocks noGrp="1"/>
          </p:cNvSpPr>
          <p:nvPr>
            <p:ph sz="half" idx="1"/>
          </p:nvPr>
        </p:nvSpPr>
        <p:spPr>
          <a:xfrm>
            <a:off x="504031" y="1000958"/>
            <a:ext cx="4458738" cy="5953244"/>
          </a:xfrm>
        </p:spPr>
        <p:txBody>
          <a:bodyPr/>
          <a:lstStyle>
            <a:lvl1pPr>
              <a:defRPr sz="2849"/>
            </a:lvl1pPr>
            <a:lvl2pPr>
              <a:defRPr sz="2442"/>
            </a:lvl2pPr>
            <a:lvl3pPr>
              <a:defRPr sz="2035"/>
            </a:lvl3pPr>
            <a:lvl4pPr>
              <a:defRPr sz="1832"/>
            </a:lvl4pPr>
            <a:lvl5pPr>
              <a:defRPr sz="1832"/>
            </a:lvl5pPr>
            <a:lvl6pPr>
              <a:defRPr sz="1832"/>
            </a:lvl6pPr>
            <a:lvl7pPr>
              <a:defRPr sz="1832"/>
            </a:lvl7pPr>
            <a:lvl8pPr>
              <a:defRPr sz="1832"/>
            </a:lvl8pPr>
            <a:lvl9pPr>
              <a:defRPr sz="1832"/>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r>
              <a:rPr lang="ja-JP" altLang="en-US"/>
              <a:t>研究室ゼミ</a:t>
            </a:r>
            <a:endParaRPr lang="en-US" altLang="ja-JP"/>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a:p>
        </p:txBody>
      </p:sp>
      <p:sp>
        <p:nvSpPr>
          <p:cNvPr id="7" name="コンテンツ プレースホルダー 3"/>
          <p:cNvSpPr>
            <a:spLocks noGrp="1"/>
          </p:cNvSpPr>
          <p:nvPr>
            <p:ph sz="quarter" idx="2"/>
          </p:nvPr>
        </p:nvSpPr>
        <p:spPr>
          <a:xfrm>
            <a:off x="5117856"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8" name="コンテンツ プレースホルダー 5"/>
          <p:cNvSpPr>
            <a:spLocks noGrp="1"/>
          </p:cNvSpPr>
          <p:nvPr>
            <p:ph sz="quarter" idx="4"/>
          </p:nvPr>
        </p:nvSpPr>
        <p:spPr>
          <a:xfrm>
            <a:off x="5117856"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3547686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と(2x1)x1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4" name="コンテンツ プレースホルダー 3"/>
          <p:cNvSpPr>
            <a:spLocks noGrp="1"/>
          </p:cNvSpPr>
          <p:nvPr>
            <p:ph sz="half" idx="2"/>
          </p:nvPr>
        </p:nvSpPr>
        <p:spPr>
          <a:xfrm>
            <a:off x="5117856" y="1000958"/>
            <a:ext cx="4458738" cy="5953244"/>
          </a:xfrm>
        </p:spPr>
        <p:txBody>
          <a:bodyPr/>
          <a:lstStyle>
            <a:lvl1pPr>
              <a:defRPr sz="2849"/>
            </a:lvl1pPr>
            <a:lvl2pPr>
              <a:defRPr sz="2442"/>
            </a:lvl2pPr>
            <a:lvl3pPr>
              <a:defRPr sz="2035"/>
            </a:lvl3pPr>
            <a:lvl4pPr>
              <a:defRPr sz="1832"/>
            </a:lvl4pPr>
            <a:lvl5pPr>
              <a:defRPr sz="1832"/>
            </a:lvl5pPr>
            <a:lvl6pPr>
              <a:defRPr sz="1832"/>
            </a:lvl6pPr>
            <a:lvl7pPr>
              <a:defRPr sz="1832"/>
            </a:lvl7pPr>
            <a:lvl8pPr>
              <a:defRPr sz="1832"/>
            </a:lvl8pPr>
            <a:lvl9pPr>
              <a:defRPr sz="1832"/>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r>
              <a:rPr lang="ja-JP" altLang="en-US"/>
              <a:t>研究室ゼミ</a:t>
            </a:r>
            <a:endParaRPr lang="en-US" altLang="ja-JP"/>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a:p>
        </p:txBody>
      </p:sp>
      <p:sp>
        <p:nvSpPr>
          <p:cNvPr id="7" name="コンテンツ プレースホルダー 2"/>
          <p:cNvSpPr>
            <a:spLocks noGrp="1"/>
          </p:cNvSpPr>
          <p:nvPr>
            <p:ph sz="quarter" idx="1"/>
          </p:nvPr>
        </p:nvSpPr>
        <p:spPr>
          <a:xfrm>
            <a:off x="504031"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8" name="コンテンツ プレースホルダー 4"/>
          <p:cNvSpPr>
            <a:spLocks noGrp="1"/>
          </p:cNvSpPr>
          <p:nvPr>
            <p:ph sz="quarter" idx="3"/>
          </p:nvPr>
        </p:nvSpPr>
        <p:spPr>
          <a:xfrm>
            <a:off x="504031"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20443851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と2x1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504031" y="1000957"/>
            <a:ext cx="9072563"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r>
              <a:rPr lang="ja-JP" altLang="en-US"/>
              <a:t>研究室ゼミ</a:t>
            </a:r>
            <a:endParaRPr lang="en-US" altLang="ja-JP"/>
          </a:p>
        </p:txBody>
      </p:sp>
      <p:sp>
        <p:nvSpPr>
          <p:cNvPr id="10" name="コンテンツ プレースホルダー 3"/>
          <p:cNvSpPr>
            <a:spLocks noGrp="1"/>
          </p:cNvSpPr>
          <p:nvPr>
            <p:ph sz="half" idx="2"/>
          </p:nvPr>
        </p:nvSpPr>
        <p:spPr>
          <a:xfrm>
            <a:off x="504031" y="4061577"/>
            <a:ext cx="9072563"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1553950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タイトルと2x1のコンテンツ_キャプション">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504031" y="1000957"/>
            <a:ext cx="9072563"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r>
              <a:rPr lang="ja-JP" altLang="en-US"/>
              <a:t>研究室ゼミ</a:t>
            </a:r>
            <a:endParaRPr lang="en-US" altLang="ja-JP"/>
          </a:p>
        </p:txBody>
      </p:sp>
      <p:sp>
        <p:nvSpPr>
          <p:cNvPr id="10" name="コンテンツ プレースホルダー 3"/>
          <p:cNvSpPr>
            <a:spLocks noGrp="1"/>
          </p:cNvSpPr>
          <p:nvPr>
            <p:ph sz="half" idx="2"/>
          </p:nvPr>
        </p:nvSpPr>
        <p:spPr>
          <a:xfrm>
            <a:off x="504031" y="5367348"/>
            <a:ext cx="9072563" cy="1586854"/>
          </a:xfrm>
        </p:spPr>
        <p:txBody>
          <a:bodyPr/>
          <a:lstStyle>
            <a:lvl1pPr>
              <a:defRPr sz="2442"/>
            </a:lvl1pPr>
            <a:lvl2pPr>
              <a:defRPr sz="2035"/>
            </a:lvl2pPr>
            <a:lvl3pPr>
              <a:defRPr sz="1832"/>
            </a:lvl3pPr>
            <a:lvl4pPr>
              <a:defRPr sz="1628"/>
            </a:lvl4pPr>
            <a:lvl5pPr>
              <a:defRPr sz="1425"/>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Tree>
    <p:extLst>
      <p:ext uri="{BB962C8B-B14F-4D97-AF65-F5344CB8AC3E}">
        <p14:creationId xmlns:p14="http://schemas.microsoft.com/office/powerpoint/2010/main" val="16815969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と2x(1x2)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504031" y="1000957"/>
            <a:ext cx="9072563"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r>
              <a:rPr lang="ja-JP" altLang="en-US"/>
              <a:t>研究室ゼミ</a:t>
            </a:r>
            <a:endParaRPr lang="en-US" altLang="ja-JP"/>
          </a:p>
        </p:txBody>
      </p:sp>
      <p:sp>
        <p:nvSpPr>
          <p:cNvPr id="11" name="コンテンツ プレースホルダー 4"/>
          <p:cNvSpPr>
            <a:spLocks noGrp="1"/>
          </p:cNvSpPr>
          <p:nvPr>
            <p:ph sz="quarter" idx="3"/>
          </p:nvPr>
        </p:nvSpPr>
        <p:spPr>
          <a:xfrm>
            <a:off x="504031"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12" name="コンテンツ プレースホルダー 5"/>
          <p:cNvSpPr>
            <a:spLocks noGrp="1"/>
          </p:cNvSpPr>
          <p:nvPr>
            <p:ph sz="quarter" idx="4"/>
          </p:nvPr>
        </p:nvSpPr>
        <p:spPr>
          <a:xfrm>
            <a:off x="5117856"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21386349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タイトルと(1x2)x2のコンテンツ">
    <p:spTree>
      <p:nvGrpSpPr>
        <p:cNvPr id="1" name=""/>
        <p:cNvGrpSpPr/>
        <p:nvPr/>
      </p:nvGrpSpPr>
      <p:grpSpPr>
        <a:xfrm>
          <a:off x="0" y="0"/>
          <a:ext cx="0" cy="0"/>
          <a:chOff x="0" y="0"/>
          <a:chExt cx="0" cy="0"/>
        </a:xfrm>
      </p:grpSpPr>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r>
              <a:rPr lang="ja-JP" altLang="en-US"/>
              <a:t>研究室ゼミ</a:t>
            </a:r>
            <a:endParaRPr lang="en-US" altLang="ja-JP"/>
          </a:p>
        </p:txBody>
      </p:sp>
      <p:sp>
        <p:nvSpPr>
          <p:cNvPr id="10" name="コンテンツ プレースホルダー 3"/>
          <p:cNvSpPr>
            <a:spLocks noGrp="1"/>
          </p:cNvSpPr>
          <p:nvPr>
            <p:ph sz="half" idx="2"/>
          </p:nvPr>
        </p:nvSpPr>
        <p:spPr>
          <a:xfrm>
            <a:off x="504031" y="4061577"/>
            <a:ext cx="9072563"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11" name="コンテンツ プレースホルダー 2"/>
          <p:cNvSpPr>
            <a:spLocks noGrp="1"/>
          </p:cNvSpPr>
          <p:nvPr>
            <p:ph sz="quarter" idx="1"/>
          </p:nvPr>
        </p:nvSpPr>
        <p:spPr>
          <a:xfrm>
            <a:off x="504031"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12" name="コンテンツ プレースホルダー 3"/>
          <p:cNvSpPr>
            <a:spLocks noGrp="1"/>
          </p:cNvSpPr>
          <p:nvPr>
            <p:ph sz="quarter" idx="12"/>
          </p:nvPr>
        </p:nvSpPr>
        <p:spPr>
          <a:xfrm>
            <a:off x="5117856"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2693248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タイトルと(1x2)x2のコンテンツ_キャプション">
    <p:spTree>
      <p:nvGrpSpPr>
        <p:cNvPr id="1" name=""/>
        <p:cNvGrpSpPr/>
        <p:nvPr/>
      </p:nvGrpSpPr>
      <p:grpSpPr>
        <a:xfrm>
          <a:off x="0" y="0"/>
          <a:ext cx="0" cy="0"/>
          <a:chOff x="0" y="0"/>
          <a:chExt cx="0" cy="0"/>
        </a:xfrm>
      </p:grpSpPr>
      <p:sp>
        <p:nvSpPr>
          <p:cNvPr id="7"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8"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8558" y="7202525"/>
            <a:ext cx="6884277" cy="280205"/>
          </a:xfrm>
        </p:spPr>
        <p:txBody>
          <a:bodyPr/>
          <a:lstStyle>
            <a:lvl1pPr>
              <a:defRPr/>
            </a:lvl1pPr>
          </a:lstStyle>
          <a:p>
            <a:r>
              <a:rPr lang="ja-JP" altLang="en-US"/>
              <a:t>研究室ゼミ</a:t>
            </a:r>
            <a:endParaRPr lang="en-US" altLang="ja-JP"/>
          </a:p>
        </p:txBody>
      </p:sp>
      <p:sp>
        <p:nvSpPr>
          <p:cNvPr id="10" name="コンテンツ プレースホルダー 3"/>
          <p:cNvSpPr>
            <a:spLocks noGrp="1"/>
          </p:cNvSpPr>
          <p:nvPr>
            <p:ph sz="half" idx="2"/>
          </p:nvPr>
        </p:nvSpPr>
        <p:spPr>
          <a:xfrm>
            <a:off x="504031" y="5367348"/>
            <a:ext cx="9072563" cy="1586854"/>
          </a:xfrm>
        </p:spPr>
        <p:txBody>
          <a:bodyPr/>
          <a:lstStyle>
            <a:lvl1pPr>
              <a:defRPr sz="2442"/>
            </a:lvl1pPr>
            <a:lvl2pPr>
              <a:defRPr sz="2035"/>
            </a:lvl2pPr>
            <a:lvl3pPr>
              <a:defRPr sz="1832"/>
            </a:lvl3pPr>
            <a:lvl4pPr>
              <a:defRPr sz="1628"/>
            </a:lvl4pPr>
            <a:lvl5pPr>
              <a:defRPr sz="1425"/>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11" name="コンテンツ プレースホルダー 2"/>
          <p:cNvSpPr>
            <a:spLocks noGrp="1"/>
          </p:cNvSpPr>
          <p:nvPr>
            <p:ph sz="quarter" idx="1"/>
          </p:nvPr>
        </p:nvSpPr>
        <p:spPr>
          <a:xfrm>
            <a:off x="504031" y="1000957"/>
            <a:ext cx="4458738"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12" name="コンテンツ プレースホルダー 3"/>
          <p:cNvSpPr>
            <a:spLocks noGrp="1"/>
          </p:cNvSpPr>
          <p:nvPr>
            <p:ph sz="quarter" idx="12"/>
          </p:nvPr>
        </p:nvSpPr>
        <p:spPr>
          <a:xfrm>
            <a:off x="5117856" y="1000957"/>
            <a:ext cx="4458738"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Tree>
    <p:extLst>
      <p:ext uri="{BB962C8B-B14F-4D97-AF65-F5344CB8AC3E}">
        <p14:creationId xmlns:p14="http://schemas.microsoft.com/office/powerpoint/2010/main" val="19962423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タイトルと2x2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504031"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ー 3"/>
          <p:cNvSpPr>
            <a:spLocks noGrp="1"/>
          </p:cNvSpPr>
          <p:nvPr>
            <p:ph sz="quarter" idx="2"/>
          </p:nvPr>
        </p:nvSpPr>
        <p:spPr>
          <a:xfrm>
            <a:off x="5117856" y="1000957"/>
            <a:ext cx="4458738" cy="2892626"/>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コンテンツ プレースホルダー 4"/>
          <p:cNvSpPr>
            <a:spLocks noGrp="1"/>
          </p:cNvSpPr>
          <p:nvPr>
            <p:ph sz="quarter" idx="3"/>
          </p:nvPr>
        </p:nvSpPr>
        <p:spPr>
          <a:xfrm>
            <a:off x="504031"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6" name="コンテンツ プレースホルダー 5"/>
          <p:cNvSpPr>
            <a:spLocks noGrp="1"/>
          </p:cNvSpPr>
          <p:nvPr>
            <p:ph sz="quarter" idx="4"/>
          </p:nvPr>
        </p:nvSpPr>
        <p:spPr>
          <a:xfrm>
            <a:off x="5117856" y="4061577"/>
            <a:ext cx="4458738" cy="2892625"/>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9"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10"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11" name="フッター プレースホルダー 1"/>
          <p:cNvSpPr>
            <a:spLocks noGrp="1"/>
          </p:cNvSpPr>
          <p:nvPr>
            <p:ph type="ftr" sz="quarter" idx="10"/>
          </p:nvPr>
        </p:nvSpPr>
        <p:spPr>
          <a:xfrm>
            <a:off x="308558" y="7202525"/>
            <a:ext cx="6884277" cy="280205"/>
          </a:xfrm>
        </p:spPr>
        <p:txBody>
          <a:bodyPr/>
          <a:lstStyle>
            <a:lvl1pPr>
              <a:defRPr/>
            </a:lvl1pPr>
          </a:lstStyle>
          <a:p>
            <a:r>
              <a:rPr lang="ja-JP" altLang="en-US"/>
              <a:t>研究室ゼミ</a:t>
            </a:r>
            <a:endParaRPr lang="en-US" altLang="ja-JP"/>
          </a:p>
        </p:txBody>
      </p:sp>
    </p:spTree>
    <p:extLst>
      <p:ext uri="{BB962C8B-B14F-4D97-AF65-F5344CB8AC3E}">
        <p14:creationId xmlns:p14="http://schemas.microsoft.com/office/powerpoint/2010/main" val="29648047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タイトルと2x2のコンテンツ_キャプション">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504031" y="1000957"/>
            <a:ext cx="4458738"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4" name="コンテンツ プレースホルダー 3"/>
          <p:cNvSpPr>
            <a:spLocks noGrp="1"/>
          </p:cNvSpPr>
          <p:nvPr>
            <p:ph sz="quarter" idx="2"/>
          </p:nvPr>
        </p:nvSpPr>
        <p:spPr>
          <a:xfrm>
            <a:off x="5117856" y="1000957"/>
            <a:ext cx="4458738" cy="4366390"/>
          </a:xfrm>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コンテンツ プレースホルダー 4"/>
          <p:cNvSpPr>
            <a:spLocks noGrp="1"/>
          </p:cNvSpPr>
          <p:nvPr>
            <p:ph sz="quarter" idx="3"/>
          </p:nvPr>
        </p:nvSpPr>
        <p:spPr>
          <a:xfrm>
            <a:off x="504031" y="5367348"/>
            <a:ext cx="4458738" cy="1586854"/>
          </a:xfrm>
        </p:spPr>
        <p:txBody>
          <a:bodyPr/>
          <a:lstStyle>
            <a:lvl1pPr>
              <a:defRPr sz="2442"/>
            </a:lvl1pPr>
            <a:lvl2pPr>
              <a:defRPr sz="2035"/>
            </a:lvl2pPr>
            <a:lvl3pPr>
              <a:defRPr sz="1832"/>
            </a:lvl3pPr>
            <a:lvl4pPr>
              <a:defRPr sz="1628"/>
            </a:lvl4pPr>
            <a:lvl5pPr>
              <a:defRPr sz="1425"/>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6" name="コンテンツ プレースホルダー 5"/>
          <p:cNvSpPr>
            <a:spLocks noGrp="1"/>
          </p:cNvSpPr>
          <p:nvPr>
            <p:ph sz="quarter" idx="4"/>
          </p:nvPr>
        </p:nvSpPr>
        <p:spPr>
          <a:xfrm>
            <a:off x="5117856" y="5367348"/>
            <a:ext cx="4458738" cy="1586854"/>
          </a:xfrm>
        </p:spPr>
        <p:txBody>
          <a:bodyPr/>
          <a:lstStyle>
            <a:lvl1pPr>
              <a:defRPr sz="2442"/>
            </a:lvl1pPr>
            <a:lvl2pPr>
              <a:defRPr sz="2035"/>
            </a:lvl2pPr>
            <a:lvl3pPr>
              <a:defRPr sz="1832"/>
            </a:lvl3pPr>
            <a:lvl4pPr>
              <a:defRPr sz="1628"/>
            </a:lvl4pPr>
            <a:lvl5pPr>
              <a:defRPr sz="1425"/>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9" name="タイトル 1"/>
          <p:cNvSpPr>
            <a:spLocks noGrp="1"/>
          </p:cNvSpPr>
          <p:nvPr>
            <p:ph type="title"/>
          </p:nvPr>
        </p:nvSpPr>
        <p:spPr>
          <a:xfrm>
            <a:off x="277863" y="211461"/>
            <a:ext cx="9433882" cy="530786"/>
          </a:xfrm>
        </p:spPr>
        <p:txBody>
          <a:bodyPr/>
          <a:lstStyle/>
          <a:p>
            <a:r>
              <a:rPr lang="en-US" altLang="ja-JP"/>
              <a:t>Click to edit Master title style</a:t>
            </a:r>
            <a:endParaRPr lang="ja-JP" altLang="en-US"/>
          </a:p>
        </p:txBody>
      </p:sp>
      <p:sp>
        <p:nvSpPr>
          <p:cNvPr id="10" name="スライド番号プレースホルダー 4"/>
          <p:cNvSpPr>
            <a:spLocks noGrp="1"/>
          </p:cNvSpPr>
          <p:nvPr>
            <p:ph type="sldNum" sz="quarter" idx="11"/>
          </p:nvPr>
        </p:nvSpPr>
        <p:spPr>
          <a:xfrm>
            <a:off x="9345358" y="7202906"/>
            <a:ext cx="457404" cy="280205"/>
          </a:xfrm>
        </p:spPr>
        <p:txBody>
          <a:bodyPr/>
          <a:lstStyle>
            <a:lvl1pPr>
              <a:defRPr/>
            </a:lvl1pPr>
          </a:lstStyle>
          <a:p>
            <a:fld id="{87D0AC98-BE4D-4AA9-9598-A155CF901337}" type="slidenum">
              <a:rPr lang="en-US" altLang="ja-JP"/>
              <a:pPr/>
              <a:t>‹#›</a:t>
            </a:fld>
            <a:endParaRPr lang="en-US" altLang="ja-JP"/>
          </a:p>
        </p:txBody>
      </p:sp>
      <p:sp>
        <p:nvSpPr>
          <p:cNvPr id="11" name="フッター プレースホルダー 1"/>
          <p:cNvSpPr>
            <a:spLocks noGrp="1"/>
          </p:cNvSpPr>
          <p:nvPr>
            <p:ph type="ftr" sz="quarter" idx="10"/>
          </p:nvPr>
        </p:nvSpPr>
        <p:spPr>
          <a:xfrm>
            <a:off x="308558" y="7202525"/>
            <a:ext cx="6884277" cy="280205"/>
          </a:xfrm>
        </p:spPr>
        <p:txBody>
          <a:bodyPr/>
          <a:lstStyle>
            <a:lvl1pPr>
              <a:defRPr/>
            </a:lvl1pPr>
          </a:lstStyle>
          <a:p>
            <a:r>
              <a:rPr lang="ja-JP" altLang="en-US" dirty="0"/>
              <a:t>研究室ゼミ</a:t>
            </a:r>
            <a:endParaRPr lang="en-US" altLang="ja-JP" dirty="0"/>
          </a:p>
        </p:txBody>
      </p:sp>
    </p:spTree>
    <p:extLst>
      <p:ext uri="{BB962C8B-B14F-4D97-AF65-F5344CB8AC3E}">
        <p14:creationId xmlns:p14="http://schemas.microsoft.com/office/powerpoint/2010/main" val="33825782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フッター プレースホルダー 2"/>
          <p:cNvSpPr>
            <a:spLocks noGrp="1"/>
          </p:cNvSpPr>
          <p:nvPr>
            <p:ph type="ftr" sz="quarter" idx="10"/>
          </p:nvPr>
        </p:nvSpPr>
        <p:spPr/>
        <p:txBody>
          <a:bodyPr/>
          <a:lstStyle>
            <a:lvl1pPr>
              <a:defRPr/>
            </a:lvl1pPr>
          </a:lstStyle>
          <a:p>
            <a:r>
              <a:rPr lang="ja-JP" altLang="en-US"/>
              <a:t>研究室ゼミ</a:t>
            </a:r>
            <a:endParaRPr lang="en-US" altLang="ja-JP"/>
          </a:p>
        </p:txBody>
      </p:sp>
      <p:sp>
        <p:nvSpPr>
          <p:cNvPr id="4" name="スライド番号プレースホルダー 3"/>
          <p:cNvSpPr>
            <a:spLocks noGrp="1"/>
          </p:cNvSpPr>
          <p:nvPr>
            <p:ph type="sldNum" sz="quarter" idx="11"/>
          </p:nvPr>
        </p:nvSpPr>
        <p:spPr/>
        <p:txBody>
          <a:bodyPr/>
          <a:lstStyle>
            <a:lvl1pPr>
              <a:defRPr/>
            </a:lvl1pPr>
          </a:lstStyle>
          <a:p>
            <a:fld id="{C910A64F-5FA4-4BB5-8FE5-6E90393AA66F}" type="slidenum">
              <a:rPr lang="en-US" altLang="ja-JP"/>
              <a:pPr/>
              <a:t>‹#›</a:t>
            </a:fld>
            <a:endParaRPr lang="en-US" altLang="ja-JP"/>
          </a:p>
        </p:txBody>
      </p:sp>
    </p:spTree>
    <p:extLst>
      <p:ext uri="{BB962C8B-B14F-4D97-AF65-F5344CB8AC3E}">
        <p14:creationId xmlns:p14="http://schemas.microsoft.com/office/powerpoint/2010/main" val="29465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000800"/>
            <a:ext cx="4426920" cy="595332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5152680" y="1000800"/>
            <a:ext cx="4426920" cy="595332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lvl1pPr>
              <a:defRPr/>
            </a:lvl1pPr>
          </a:lstStyle>
          <a:p>
            <a:r>
              <a:rPr lang="ja-JP" altLang="en-US"/>
              <a:t>研究室ゼミ</a:t>
            </a:r>
            <a:endParaRPr lang="en-US" altLang="ja-JP"/>
          </a:p>
        </p:txBody>
      </p:sp>
      <p:sp>
        <p:nvSpPr>
          <p:cNvPr id="3" name="スライド番号プレースホルダー 2"/>
          <p:cNvSpPr>
            <a:spLocks noGrp="1"/>
          </p:cNvSpPr>
          <p:nvPr>
            <p:ph type="sldNum" sz="quarter" idx="11"/>
          </p:nvPr>
        </p:nvSpPr>
        <p:spPr/>
        <p:txBody>
          <a:bodyPr/>
          <a:lstStyle>
            <a:lvl1pPr>
              <a:defRPr/>
            </a:lvl1pPr>
          </a:lstStyle>
          <a:p>
            <a:fld id="{70A18FDB-BD42-44B1-947D-CBD7F559EA54}" type="slidenum">
              <a:rPr lang="en-US" altLang="ja-JP"/>
              <a:pPr/>
              <a:t>‹#›</a:t>
            </a:fld>
            <a:endParaRPr lang="en-US" altLang="ja-JP"/>
          </a:p>
        </p:txBody>
      </p:sp>
    </p:spTree>
    <p:extLst>
      <p:ext uri="{BB962C8B-B14F-4D97-AF65-F5344CB8AC3E}">
        <p14:creationId xmlns:p14="http://schemas.microsoft.com/office/powerpoint/2010/main" val="208396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77560" y="190800"/>
            <a:ext cx="9432720" cy="2652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00080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11048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152680" y="1000800"/>
            <a:ext cx="4426920" cy="595332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000800"/>
            <a:ext cx="4426920" cy="595332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152680" y="100080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5152680" y="411048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77560" y="190800"/>
            <a:ext cx="9432720" cy="572040"/>
          </a:xfrm>
          <a:prstGeom prst="rect">
            <a:avLst/>
          </a:prstGeom>
        </p:spPr>
        <p:txBody>
          <a:bodyPr lIns="0" tIns="0" rIns="0" bIns="0" anchor="ctr"/>
          <a:lstStyle/>
          <a:p>
            <a:endParaRPr lang="ja-JP" sz="3309"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00080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152680" y="1000800"/>
            <a:ext cx="442692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504000" y="4110480"/>
            <a:ext cx="9071640" cy="2839680"/>
          </a:xfrm>
          <a:prstGeom prst="rect">
            <a:avLst/>
          </a:prstGeom>
        </p:spPr>
        <p:txBody>
          <a:bodyPr lIns="0" tIns="0" rIns="0" bIns="0"/>
          <a:lstStyle/>
          <a:p>
            <a:endParaRPr lang="ja-JP" sz="309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277560" y="762840"/>
            <a:ext cx="9523800" cy="78120"/>
          </a:xfrm>
          <a:prstGeom prst="rect">
            <a:avLst/>
          </a:prstGeom>
          <a:solidFill>
            <a:srgbClr val="333399"/>
          </a:solidFill>
          <a:ln>
            <a:noFill/>
          </a:ln>
        </p:spPr>
        <p:style>
          <a:lnRef idx="0">
            <a:scrgbClr r="0" g="0" b="0"/>
          </a:lnRef>
          <a:fillRef idx="0">
            <a:scrgbClr r="0" g="0" b="0"/>
          </a:fillRef>
          <a:effectRef idx="0">
            <a:scrgbClr r="0" g="0" b="0"/>
          </a:effectRef>
          <a:fontRef idx="minor"/>
        </p:style>
      </p:sp>
      <p:sp>
        <p:nvSpPr>
          <p:cNvPr id="44" name="CustomShape 2"/>
          <p:cNvSpPr/>
          <p:nvPr/>
        </p:nvSpPr>
        <p:spPr>
          <a:xfrm>
            <a:off x="278280" y="7124400"/>
            <a:ext cx="9523800" cy="78120"/>
          </a:xfrm>
          <a:prstGeom prst="rect">
            <a:avLst/>
          </a:prstGeom>
          <a:solidFill>
            <a:srgbClr val="333399"/>
          </a:solidFill>
          <a:ln>
            <a:noFill/>
          </a:ln>
        </p:spPr>
        <p:style>
          <a:lnRef idx="0">
            <a:scrgbClr r="0" g="0" b="0"/>
          </a:lnRef>
          <a:fillRef idx="0">
            <a:scrgbClr r="0" g="0" b="0"/>
          </a:fillRef>
          <a:effectRef idx="0">
            <a:scrgbClr r="0" g="0" b="0"/>
          </a:effectRef>
          <a:fontRef idx="minor"/>
        </p:style>
      </p:sp>
      <p:sp>
        <p:nvSpPr>
          <p:cNvPr id="45" name="CustomShape 3"/>
          <p:cNvSpPr/>
          <p:nvPr/>
        </p:nvSpPr>
        <p:spPr>
          <a:xfrm>
            <a:off x="7223040" y="7219080"/>
            <a:ext cx="2197440" cy="27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200" b="0" strike="noStrike" spc="-1">
                <a:solidFill>
                  <a:srgbClr val="000000"/>
                </a:solidFill>
                <a:uFill>
                  <a:solidFill>
                    <a:srgbClr val="FFFFFF"/>
                  </a:solidFill>
                </a:uFill>
                <a:latin typeface="Arial"/>
                <a:ea typeface="ＭＳ Ｐゴシック"/>
              </a:rPr>
              <a:t>Kawamata Lab., Tohoku Univ.</a:t>
            </a:r>
            <a:endParaRPr lang="en-US" sz="1800" b="0" strike="noStrike" spc="-1">
              <a:solidFill>
                <a:srgbClr val="000000"/>
              </a:solidFill>
              <a:uFill>
                <a:solidFill>
                  <a:srgbClr val="FFFFFF"/>
                </a:solidFill>
              </a:uFill>
              <a:latin typeface="Arial"/>
            </a:endParaRPr>
          </a:p>
        </p:txBody>
      </p:sp>
      <p:sp>
        <p:nvSpPr>
          <p:cNvPr id="46" name="PlaceHolder 4"/>
          <p:cNvSpPr>
            <a:spLocks noGrp="1"/>
          </p:cNvSpPr>
          <p:nvPr>
            <p:ph type="title"/>
          </p:nvPr>
        </p:nvSpPr>
        <p:spPr>
          <a:xfrm>
            <a:off x="277560" y="190800"/>
            <a:ext cx="9432720" cy="572040"/>
          </a:xfrm>
          <a:prstGeom prst="rect">
            <a:avLst/>
          </a:prstGeom>
        </p:spPr>
        <p:txBody>
          <a:bodyPr anchor="ctr"/>
          <a:lstStyle/>
          <a:p>
            <a:pPr>
              <a:lnSpc>
                <a:spcPct val="100000"/>
              </a:lnSpc>
            </a:pPr>
            <a:r>
              <a:rPr lang="ja-JP" sz="2800" b="0" strike="noStrike" spc="-1">
                <a:solidFill>
                  <a:srgbClr val="000000"/>
                </a:solidFill>
                <a:uFill>
                  <a:solidFill>
                    <a:srgbClr val="FFFFFF"/>
                  </a:solidFill>
                </a:uFill>
                <a:latin typeface="Arial"/>
                <a:ea typeface="ＭＳ Ｐゴシック"/>
              </a:rPr>
              <a:t>マスター タイトルの書式設定</a:t>
            </a:r>
            <a:endParaRPr lang="ja-JP" sz="3309" b="0" strike="noStrike" spc="-1">
              <a:solidFill>
                <a:srgbClr val="000000"/>
              </a:solidFill>
              <a:uFill>
                <a:solidFill>
                  <a:srgbClr val="FFFFFF"/>
                </a:solidFill>
              </a:uFill>
              <a:latin typeface="Arial"/>
            </a:endParaRPr>
          </a:p>
        </p:txBody>
      </p:sp>
      <p:sp>
        <p:nvSpPr>
          <p:cNvPr id="47" name="PlaceHolder 5"/>
          <p:cNvSpPr>
            <a:spLocks noGrp="1"/>
          </p:cNvSpPr>
          <p:nvPr>
            <p:ph type="body"/>
          </p:nvPr>
        </p:nvSpPr>
        <p:spPr>
          <a:xfrm>
            <a:off x="504000" y="1000800"/>
            <a:ext cx="9071640" cy="5953320"/>
          </a:xfrm>
          <a:prstGeom prst="rect">
            <a:avLst/>
          </a:prstGeom>
        </p:spPr>
        <p:txBody>
          <a:bodyPr/>
          <a:lstStyle/>
          <a:p>
            <a:pPr marL="432000" indent="-324000">
              <a:buClr>
                <a:srgbClr val="000000"/>
              </a:buClr>
              <a:buSzPct val="45000"/>
              <a:buFont typeface="Wingdings" charset="2"/>
              <a:buChar char=""/>
            </a:pPr>
            <a:r>
              <a:rPr lang="ja-JP" sz="2800" b="0" strike="noStrike" spc="-1">
                <a:solidFill>
                  <a:srgbClr val="000000"/>
                </a:solidFill>
                <a:uFill>
                  <a:solidFill>
                    <a:srgbClr val="FFFFFF"/>
                  </a:solidFill>
                </a:uFill>
                <a:latin typeface="Arial"/>
                <a:ea typeface="ＭＳ Ｐゴシック"/>
              </a:rPr>
              <a:t>Click to edit the outline text format</a:t>
            </a:r>
            <a:endParaRPr lang="ja-JP" sz="309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ja-JP" sz="2800" b="0" strike="noStrike" spc="-1">
                <a:solidFill>
                  <a:srgbClr val="000000"/>
                </a:solidFill>
                <a:uFill>
                  <a:solidFill>
                    <a:srgbClr val="FFFFFF"/>
                  </a:solidFill>
                </a:uFill>
                <a:latin typeface="Arial"/>
                <a:ea typeface="ＭＳ Ｐゴシック"/>
              </a:rPr>
              <a:t>Second Outline Level</a:t>
            </a:r>
            <a:endParaRPr lang="ja-JP" sz="221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ja-JP" sz="2800" b="0" strike="noStrike" spc="-1">
                <a:solidFill>
                  <a:srgbClr val="000000"/>
                </a:solidFill>
                <a:uFill>
                  <a:solidFill>
                    <a:srgbClr val="FFFFFF"/>
                  </a:solidFill>
                </a:uFill>
                <a:latin typeface="Arial"/>
                <a:ea typeface="ＭＳ Ｐゴシック"/>
              </a:rPr>
              <a:t>Third Outline Level</a:t>
            </a:r>
            <a:endParaRPr lang="ja-JP" sz="199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ja-JP" sz="2800" b="0" strike="noStrike" spc="-1">
                <a:solidFill>
                  <a:srgbClr val="000000"/>
                </a:solidFill>
                <a:uFill>
                  <a:solidFill>
                    <a:srgbClr val="FFFFFF"/>
                  </a:solidFill>
                </a:uFill>
                <a:latin typeface="Arial"/>
                <a:ea typeface="ＭＳ Ｐゴシック"/>
              </a:rPr>
              <a:t>Fourth Outline Level</a:t>
            </a:r>
            <a:endParaRPr lang="ja-JP" sz="176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ja-JP" sz="2800" b="0" strike="noStrike" spc="-1">
                <a:solidFill>
                  <a:srgbClr val="000000"/>
                </a:solidFill>
                <a:uFill>
                  <a:solidFill>
                    <a:srgbClr val="FFFFFF"/>
                  </a:solidFill>
                </a:uFill>
                <a:latin typeface="Arial"/>
                <a:ea typeface="ＭＳ Ｐゴシック"/>
              </a:rPr>
              <a:t>Fifth Outline Level</a:t>
            </a:r>
            <a:endParaRPr lang="ja-JP"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ja-JP" sz="2800" b="0" strike="noStrike" spc="-1">
                <a:solidFill>
                  <a:srgbClr val="000000"/>
                </a:solidFill>
                <a:uFill>
                  <a:solidFill>
                    <a:srgbClr val="FFFFFF"/>
                  </a:solidFill>
                </a:uFill>
                <a:latin typeface="Arial"/>
                <a:ea typeface="ＭＳ Ｐゴシック"/>
              </a:rPr>
              <a:t>Sixth Outline Level</a:t>
            </a:r>
            <a:endParaRPr lang="ja-JP" sz="2210" b="0" strike="noStrike" spc="-1">
              <a:solidFill>
                <a:srgbClr val="000000"/>
              </a:solidFill>
              <a:uFill>
                <a:solidFill>
                  <a:srgbClr val="FFFFFF"/>
                </a:solidFill>
              </a:uFill>
              <a:latin typeface="Arial"/>
            </a:endParaRPr>
          </a:p>
          <a:p>
            <a:pPr marL="3024000" lvl="6" indent="-216000">
              <a:buClr>
                <a:srgbClr val="000000"/>
              </a:buClr>
              <a:buSzPct val="45000"/>
              <a:buFont typeface="Wingdings" charset="2"/>
              <a:buChar char=""/>
            </a:pPr>
            <a:r>
              <a:rPr lang="ja-JP" sz="2800" b="0" strike="noStrike" spc="-1">
                <a:solidFill>
                  <a:srgbClr val="000000"/>
                </a:solidFill>
                <a:uFill>
                  <a:solidFill>
                    <a:srgbClr val="FFFFFF"/>
                  </a:solidFill>
                </a:uFill>
                <a:latin typeface="Arial"/>
                <a:ea typeface="ＭＳ Ｐゴシック"/>
              </a:rPr>
              <a:t>Seventh Outline Levelマスター テキストの書式設定</a:t>
            </a:r>
            <a:endParaRPr lang="ja-JP" sz="2210" b="0" strike="noStrike" spc="-1">
              <a:solidFill>
                <a:srgbClr val="000000"/>
              </a:solidFill>
              <a:uFill>
                <a:solidFill>
                  <a:srgbClr val="FFFFFF"/>
                </a:solidFill>
              </a:uFill>
              <a:latin typeface="Arial"/>
            </a:endParaRPr>
          </a:p>
          <a:p>
            <a:pPr marL="3456000" lvl="7" indent="-216000">
              <a:buClr>
                <a:srgbClr val="000000"/>
              </a:buClr>
              <a:buSzPct val="45000"/>
              <a:buFont typeface="Wingdings" charset="2"/>
              <a:buChar char=""/>
            </a:pPr>
            <a:r>
              <a:rPr lang="ja-JP" sz="2400" b="0" strike="noStrike" spc="-1">
                <a:solidFill>
                  <a:srgbClr val="000000"/>
                </a:solidFill>
                <a:uFill>
                  <a:solidFill>
                    <a:srgbClr val="FFFFFF"/>
                  </a:solidFill>
                </a:uFill>
                <a:latin typeface="Arial"/>
                <a:ea typeface="ＭＳ Ｐゴシック"/>
              </a:rPr>
              <a:t>第 2 レベル</a:t>
            </a:r>
            <a:endParaRPr lang="ja-JP" sz="2210" b="0" strike="noStrike" spc="-1">
              <a:solidFill>
                <a:srgbClr val="000000"/>
              </a:solidFill>
              <a:uFill>
                <a:solidFill>
                  <a:srgbClr val="FFFFFF"/>
                </a:solidFill>
              </a:uFill>
              <a:latin typeface="Arial"/>
            </a:endParaRPr>
          </a:p>
          <a:p>
            <a:pPr marL="3888000" lvl="8" indent="-216000">
              <a:buClr>
                <a:srgbClr val="000000"/>
              </a:buClr>
              <a:buSzPct val="45000"/>
              <a:buFont typeface="Wingdings" charset="2"/>
              <a:buChar char=""/>
            </a:pPr>
            <a:r>
              <a:rPr lang="ja-JP" sz="2000" b="0" strike="noStrike" spc="-1">
                <a:solidFill>
                  <a:srgbClr val="000000"/>
                </a:solidFill>
                <a:uFill>
                  <a:solidFill>
                    <a:srgbClr val="FFFFFF"/>
                  </a:solidFill>
                </a:uFill>
                <a:latin typeface="Arial"/>
                <a:ea typeface="ＭＳ Ｐゴシック"/>
              </a:rPr>
              <a:t>第 3 レベル</a:t>
            </a:r>
            <a:endParaRPr lang="ja-JP" sz="2210" b="0" strike="noStrike" spc="-1">
              <a:solidFill>
                <a:srgbClr val="000000"/>
              </a:solidFill>
              <a:uFill>
                <a:solidFill>
                  <a:srgbClr val="FFFFFF"/>
                </a:solidFill>
              </a:uFill>
              <a:latin typeface="Arial"/>
            </a:endParaRPr>
          </a:p>
          <a:p>
            <a:pPr marL="4320000" lvl="0" indent="-216000">
              <a:lnSpc>
                <a:spcPct val="100000"/>
              </a:lnSpc>
              <a:buClr>
                <a:srgbClr val="000000"/>
              </a:buClr>
              <a:buSzPct val="45000"/>
              <a:buFont typeface="Wingdings" charset="2"/>
              <a:buChar char=""/>
            </a:pPr>
            <a:r>
              <a:rPr lang="ja-JP" sz="1800" b="0" strike="noStrike" spc="-1">
                <a:solidFill>
                  <a:srgbClr val="000000"/>
                </a:solidFill>
                <a:uFill>
                  <a:solidFill>
                    <a:srgbClr val="FFFFFF"/>
                  </a:solidFill>
                </a:uFill>
                <a:latin typeface="Arial"/>
                <a:ea typeface="ＭＳ Ｐゴシック"/>
              </a:rPr>
              <a:t>第 4 レベル</a:t>
            </a:r>
            <a:endParaRPr lang="ja-JP" sz="3090" b="0" strike="noStrike" spc="-1">
              <a:solidFill>
                <a:srgbClr val="000000"/>
              </a:solidFill>
              <a:uFill>
                <a:solidFill>
                  <a:srgbClr val="FFFFFF"/>
                </a:solidFill>
              </a:uFill>
              <a:latin typeface="Arial"/>
            </a:endParaRPr>
          </a:p>
          <a:p>
            <a:pPr marL="4320000" lvl="0" indent="-216000">
              <a:lnSpc>
                <a:spcPct val="100000"/>
              </a:lnSpc>
              <a:buClr>
                <a:srgbClr val="000000"/>
              </a:buClr>
              <a:buSzPct val="45000"/>
              <a:buFont typeface="Wingdings" charset="2"/>
              <a:buChar char=""/>
            </a:pPr>
            <a:r>
              <a:rPr lang="ja-JP" sz="1600" b="0" strike="noStrike" spc="-1">
                <a:solidFill>
                  <a:srgbClr val="000000"/>
                </a:solidFill>
                <a:uFill>
                  <a:solidFill>
                    <a:srgbClr val="FFFFFF"/>
                  </a:solidFill>
                </a:uFill>
                <a:latin typeface="Arial"/>
                <a:ea typeface="ＭＳ Ｐゴシック"/>
              </a:rPr>
              <a:t>第 5 レベル</a:t>
            </a:r>
            <a:endParaRPr lang="ja-JP" sz="3090" b="0" strike="noStrike" spc="-1">
              <a:solidFill>
                <a:srgbClr val="000000"/>
              </a:solidFill>
              <a:uFill>
                <a:solidFill>
                  <a:srgbClr val="FFFFFF"/>
                </a:solidFill>
              </a:uFill>
              <a:latin typeface="Arial"/>
            </a:endParaRPr>
          </a:p>
        </p:txBody>
      </p:sp>
      <p:sp>
        <p:nvSpPr>
          <p:cNvPr id="48" name="PlaceHolder 6"/>
          <p:cNvSpPr>
            <a:spLocks noGrp="1"/>
          </p:cNvSpPr>
          <p:nvPr>
            <p:ph type="ftr"/>
          </p:nvPr>
        </p:nvSpPr>
        <p:spPr>
          <a:xfrm>
            <a:off x="308160" y="7202520"/>
            <a:ext cx="6883560" cy="305280"/>
          </a:xfrm>
          <a:prstGeom prst="rect">
            <a:avLst/>
          </a:prstGeom>
        </p:spPr>
        <p:txBody>
          <a:body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49" name="PlaceHolder 7"/>
          <p:cNvSpPr>
            <a:spLocks noGrp="1"/>
          </p:cNvSpPr>
          <p:nvPr>
            <p:ph type="sldNum"/>
          </p:nvPr>
        </p:nvSpPr>
        <p:spPr>
          <a:xfrm>
            <a:off x="9344520" y="7202880"/>
            <a:ext cx="457200" cy="304920"/>
          </a:xfrm>
          <a:prstGeom prst="rect">
            <a:avLst/>
          </a:prstGeom>
        </p:spPr>
        <p:txBody>
          <a:bodyPr/>
          <a:lstStyle/>
          <a:p>
            <a:pPr algn="r">
              <a:lnSpc>
                <a:spcPct val="100000"/>
              </a:lnSpc>
            </a:pPr>
            <a:fld id="{0A93FDDB-38C4-4714-91C7-9A0FF19C0C1B}" type="slidenum">
              <a:rPr lang="en-US" sz="1200" b="0" strike="noStrike" spc="-1">
                <a:solidFill>
                  <a:srgbClr val="000000"/>
                </a:solidFill>
                <a:uFill>
                  <a:solidFill>
                    <a:srgbClr val="FFFFFF"/>
                  </a:solidFill>
                </a:uFill>
                <a:latin typeface="Arial"/>
                <a:ea typeface="ＭＳ Ｐゴシック"/>
              </a:rPr>
              <a:t>‹#›</a:t>
            </a:fld>
            <a:endParaRPr lang="en-US"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gray">
          <a:xfrm>
            <a:off x="277863" y="211461"/>
            <a:ext cx="9433882" cy="530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ja-JP" altLang="en-US"/>
              <a:t>マスタ タイトルの書式設定</a:t>
            </a:r>
          </a:p>
        </p:txBody>
      </p:sp>
      <p:sp>
        <p:nvSpPr>
          <p:cNvPr id="3075" name="Rectangle 3"/>
          <p:cNvSpPr>
            <a:spLocks noGrp="1" noChangeArrowheads="1"/>
          </p:cNvSpPr>
          <p:nvPr>
            <p:ph type="body" idx="1"/>
          </p:nvPr>
        </p:nvSpPr>
        <p:spPr bwMode="gray">
          <a:xfrm>
            <a:off x="504031" y="1000958"/>
            <a:ext cx="9072563" cy="595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077" name="Rectangle 5"/>
          <p:cNvSpPr>
            <a:spLocks noGrp="1" noChangeArrowheads="1"/>
          </p:cNvSpPr>
          <p:nvPr>
            <p:ph type="ftr" sz="quarter" idx="3"/>
          </p:nvPr>
        </p:nvSpPr>
        <p:spPr bwMode="gray">
          <a:xfrm>
            <a:off x="308558" y="7202525"/>
            <a:ext cx="6884277" cy="28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defRPr sz="1221"/>
            </a:lvl1pPr>
          </a:lstStyle>
          <a:p>
            <a:pPr>
              <a:lnSpc>
                <a:spcPct val="100000"/>
              </a:lnSpc>
            </a:pPr>
            <a:r>
              <a:rPr lang="en-US" sz="1200" b="0" strike="noStrike" spc="-1">
                <a:solidFill>
                  <a:srgbClr val="000000"/>
                </a:solidFill>
                <a:uFill>
                  <a:solidFill>
                    <a:srgbClr val="FFFFFF"/>
                  </a:solidFill>
                </a:uFill>
                <a:latin typeface="Arial"/>
                <a:ea typeface="ＭＳ Ｐゴシック"/>
              </a:rPr>
              <a:t>研究室ゼミ</a:t>
            </a:r>
            <a:endParaRPr lang="en-US" sz="1200" b="0" strike="noStrike" spc="-1">
              <a:solidFill>
                <a:srgbClr val="000000"/>
              </a:solidFill>
              <a:uFill>
                <a:solidFill>
                  <a:srgbClr val="FFFFFF"/>
                </a:solidFill>
              </a:uFill>
              <a:latin typeface="Times New Roman"/>
            </a:endParaRPr>
          </a:p>
        </p:txBody>
      </p:sp>
      <p:sp>
        <p:nvSpPr>
          <p:cNvPr id="3078" name="Rectangle 6"/>
          <p:cNvSpPr>
            <a:spLocks noGrp="1" noChangeArrowheads="1"/>
          </p:cNvSpPr>
          <p:nvPr>
            <p:ph type="sldNum" sz="quarter" idx="4"/>
          </p:nvPr>
        </p:nvSpPr>
        <p:spPr bwMode="gray">
          <a:xfrm>
            <a:off x="9345358" y="7202906"/>
            <a:ext cx="457404" cy="28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r">
              <a:defRPr sz="1221"/>
            </a:lvl1pPr>
          </a:lstStyle>
          <a:p>
            <a:fld id="{643FAE94-BD15-4DE8-8E45-48100741B5A1}" type="slidenum">
              <a:rPr lang="en-US" altLang="ja-JP" smtClean="0"/>
              <a:pPr/>
              <a:t>‹#›</a:t>
            </a:fld>
            <a:endParaRPr lang="en-US" altLang="ja-JP" dirty="0"/>
          </a:p>
        </p:txBody>
      </p:sp>
      <p:sp>
        <p:nvSpPr>
          <p:cNvPr id="3083" name="Rectangle 11"/>
          <p:cNvSpPr>
            <a:spLocks noChangeArrowheads="1"/>
          </p:cNvSpPr>
          <p:nvPr/>
        </p:nvSpPr>
        <p:spPr bwMode="auto">
          <a:xfrm>
            <a:off x="277864" y="762967"/>
            <a:ext cx="9524898" cy="7874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32"/>
          </a:p>
        </p:txBody>
      </p:sp>
      <p:sp>
        <p:nvSpPr>
          <p:cNvPr id="3084" name="Rectangle 12"/>
          <p:cNvSpPr>
            <a:spLocks noChangeArrowheads="1"/>
          </p:cNvSpPr>
          <p:nvPr/>
        </p:nvSpPr>
        <p:spPr bwMode="auto">
          <a:xfrm>
            <a:off x="278444" y="7124160"/>
            <a:ext cx="9524898" cy="7874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32"/>
          </a:p>
        </p:txBody>
      </p:sp>
      <p:sp>
        <p:nvSpPr>
          <p:cNvPr id="3085" name="Text Box 13"/>
          <p:cNvSpPr txBox="1">
            <a:spLocks noChangeArrowheads="1"/>
          </p:cNvSpPr>
          <p:nvPr/>
        </p:nvSpPr>
        <p:spPr bwMode="auto">
          <a:xfrm>
            <a:off x="7192836" y="7215584"/>
            <a:ext cx="2244782" cy="28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1221" dirty="0" err="1"/>
              <a:t>Kawamata</a:t>
            </a:r>
            <a:r>
              <a:rPr lang="en-US" altLang="ja-JP" sz="1221" dirty="0"/>
              <a:t> Lab., Tohoku Univ.</a:t>
            </a:r>
          </a:p>
        </p:txBody>
      </p:sp>
    </p:spTree>
    <p:extLst>
      <p:ext uri="{BB962C8B-B14F-4D97-AF65-F5344CB8AC3E}">
        <p14:creationId xmlns:p14="http://schemas.microsoft.com/office/powerpoint/2010/main" val="198572215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l" rtl="0" eaLnBrk="1" fontAlgn="base" hangingPunct="1">
        <a:spcBef>
          <a:spcPct val="0"/>
        </a:spcBef>
        <a:spcAft>
          <a:spcPct val="0"/>
        </a:spcAft>
        <a:defRPr kumimoji="1" sz="2849">
          <a:solidFill>
            <a:schemeClr val="tx2"/>
          </a:solidFill>
          <a:latin typeface="+mj-lt"/>
          <a:ea typeface="+mj-ea"/>
          <a:cs typeface="+mj-cs"/>
        </a:defRPr>
      </a:lvl1pPr>
      <a:lvl2pPr algn="l" rtl="0" eaLnBrk="1" fontAlgn="base" hangingPunct="1">
        <a:spcBef>
          <a:spcPct val="0"/>
        </a:spcBef>
        <a:spcAft>
          <a:spcPct val="0"/>
        </a:spcAft>
        <a:defRPr kumimoji="1" sz="2849">
          <a:solidFill>
            <a:schemeClr val="tx2"/>
          </a:solidFill>
          <a:latin typeface="Arial" charset="0"/>
          <a:ea typeface="ＭＳ Ｐゴシック" pitchFamily="50" charset="-128"/>
        </a:defRPr>
      </a:lvl2pPr>
      <a:lvl3pPr algn="l" rtl="0" eaLnBrk="1" fontAlgn="base" hangingPunct="1">
        <a:spcBef>
          <a:spcPct val="0"/>
        </a:spcBef>
        <a:spcAft>
          <a:spcPct val="0"/>
        </a:spcAft>
        <a:defRPr kumimoji="1" sz="2849">
          <a:solidFill>
            <a:schemeClr val="tx2"/>
          </a:solidFill>
          <a:latin typeface="Arial" charset="0"/>
          <a:ea typeface="ＭＳ Ｐゴシック" pitchFamily="50" charset="-128"/>
        </a:defRPr>
      </a:lvl3pPr>
      <a:lvl4pPr algn="l" rtl="0" eaLnBrk="1" fontAlgn="base" hangingPunct="1">
        <a:spcBef>
          <a:spcPct val="0"/>
        </a:spcBef>
        <a:spcAft>
          <a:spcPct val="0"/>
        </a:spcAft>
        <a:defRPr kumimoji="1" sz="2849">
          <a:solidFill>
            <a:schemeClr val="tx2"/>
          </a:solidFill>
          <a:latin typeface="Arial" charset="0"/>
          <a:ea typeface="ＭＳ Ｐゴシック" pitchFamily="50" charset="-128"/>
        </a:defRPr>
      </a:lvl4pPr>
      <a:lvl5pPr algn="l" rtl="0" eaLnBrk="1" fontAlgn="base" hangingPunct="1">
        <a:spcBef>
          <a:spcPct val="0"/>
        </a:spcBef>
        <a:spcAft>
          <a:spcPct val="0"/>
        </a:spcAft>
        <a:defRPr kumimoji="1" sz="2849">
          <a:solidFill>
            <a:schemeClr val="tx2"/>
          </a:solidFill>
          <a:latin typeface="Arial" charset="0"/>
          <a:ea typeface="ＭＳ Ｐゴシック" pitchFamily="50" charset="-128"/>
        </a:defRPr>
      </a:lvl5pPr>
      <a:lvl6pPr marL="465247" algn="l" rtl="0" eaLnBrk="1" fontAlgn="base" hangingPunct="1">
        <a:spcBef>
          <a:spcPct val="0"/>
        </a:spcBef>
        <a:spcAft>
          <a:spcPct val="0"/>
        </a:spcAft>
        <a:defRPr kumimoji="1" sz="2849">
          <a:solidFill>
            <a:schemeClr val="tx2"/>
          </a:solidFill>
          <a:latin typeface="Arial" charset="0"/>
          <a:ea typeface="ＭＳ Ｐゴシック" pitchFamily="50" charset="-128"/>
        </a:defRPr>
      </a:lvl6pPr>
      <a:lvl7pPr marL="930493" algn="l" rtl="0" eaLnBrk="1" fontAlgn="base" hangingPunct="1">
        <a:spcBef>
          <a:spcPct val="0"/>
        </a:spcBef>
        <a:spcAft>
          <a:spcPct val="0"/>
        </a:spcAft>
        <a:defRPr kumimoji="1" sz="2849">
          <a:solidFill>
            <a:schemeClr val="tx2"/>
          </a:solidFill>
          <a:latin typeface="Arial" charset="0"/>
          <a:ea typeface="ＭＳ Ｐゴシック" pitchFamily="50" charset="-128"/>
        </a:defRPr>
      </a:lvl7pPr>
      <a:lvl8pPr marL="1395740" algn="l" rtl="0" eaLnBrk="1" fontAlgn="base" hangingPunct="1">
        <a:spcBef>
          <a:spcPct val="0"/>
        </a:spcBef>
        <a:spcAft>
          <a:spcPct val="0"/>
        </a:spcAft>
        <a:defRPr kumimoji="1" sz="2849">
          <a:solidFill>
            <a:schemeClr val="tx2"/>
          </a:solidFill>
          <a:latin typeface="Arial" charset="0"/>
          <a:ea typeface="ＭＳ Ｐゴシック" pitchFamily="50" charset="-128"/>
        </a:defRPr>
      </a:lvl8pPr>
      <a:lvl9pPr marL="1860987" algn="l" rtl="0" eaLnBrk="1" fontAlgn="base" hangingPunct="1">
        <a:spcBef>
          <a:spcPct val="0"/>
        </a:spcBef>
        <a:spcAft>
          <a:spcPct val="0"/>
        </a:spcAft>
        <a:defRPr kumimoji="1" sz="2849">
          <a:solidFill>
            <a:schemeClr val="tx2"/>
          </a:solidFill>
          <a:latin typeface="Arial" charset="0"/>
          <a:ea typeface="ＭＳ Ｐゴシック" pitchFamily="50" charset="-128"/>
        </a:defRPr>
      </a:lvl9pPr>
    </p:titleStyle>
    <p:bodyStyle>
      <a:lvl1pPr marL="348935" indent="-348935" algn="l" rtl="0" eaLnBrk="1" fontAlgn="base" hangingPunct="1">
        <a:spcBef>
          <a:spcPct val="20000"/>
        </a:spcBef>
        <a:spcAft>
          <a:spcPct val="0"/>
        </a:spcAft>
        <a:buBlip>
          <a:blip r:embed="rId16"/>
        </a:buBlip>
        <a:defRPr kumimoji="1" sz="2849">
          <a:solidFill>
            <a:schemeClr val="tx1"/>
          </a:solidFill>
          <a:latin typeface="+mn-lt"/>
          <a:ea typeface="+mn-ea"/>
          <a:cs typeface="+mn-cs"/>
        </a:defRPr>
      </a:lvl1pPr>
      <a:lvl2pPr marL="756026" indent="-290779" algn="l" rtl="0" eaLnBrk="1" fontAlgn="base" hangingPunct="1">
        <a:spcBef>
          <a:spcPct val="20000"/>
        </a:spcBef>
        <a:spcAft>
          <a:spcPct val="0"/>
        </a:spcAft>
        <a:buBlip>
          <a:blip r:embed="rId16"/>
        </a:buBlip>
        <a:defRPr kumimoji="1" sz="2442">
          <a:solidFill>
            <a:schemeClr val="tx1"/>
          </a:solidFill>
          <a:latin typeface="+mn-lt"/>
          <a:ea typeface="+mn-ea"/>
        </a:defRPr>
      </a:lvl2pPr>
      <a:lvl3pPr marL="1163117" indent="-232623" algn="l" rtl="0" eaLnBrk="1" fontAlgn="base" hangingPunct="1">
        <a:spcBef>
          <a:spcPct val="20000"/>
        </a:spcBef>
        <a:spcAft>
          <a:spcPct val="0"/>
        </a:spcAft>
        <a:buBlip>
          <a:blip r:embed="rId16"/>
        </a:buBlip>
        <a:defRPr kumimoji="1" sz="2035">
          <a:solidFill>
            <a:schemeClr val="tx1"/>
          </a:solidFill>
          <a:latin typeface="+mn-lt"/>
          <a:ea typeface="+mn-ea"/>
        </a:defRPr>
      </a:lvl3pPr>
      <a:lvl4pPr marL="1628364" indent="-232623" algn="l" rtl="0" eaLnBrk="1" fontAlgn="base" hangingPunct="1">
        <a:spcBef>
          <a:spcPct val="20000"/>
        </a:spcBef>
        <a:spcAft>
          <a:spcPct val="0"/>
        </a:spcAft>
        <a:buBlip>
          <a:blip r:embed="rId16"/>
        </a:buBlip>
        <a:defRPr kumimoji="1">
          <a:solidFill>
            <a:schemeClr val="tx1"/>
          </a:solidFill>
          <a:latin typeface="+mn-lt"/>
          <a:ea typeface="+mn-ea"/>
        </a:defRPr>
      </a:lvl4pPr>
      <a:lvl5pPr marL="2093610" indent="-232623" algn="l" rtl="0" eaLnBrk="1" fontAlgn="base" hangingPunct="1">
        <a:spcBef>
          <a:spcPct val="20000"/>
        </a:spcBef>
        <a:spcAft>
          <a:spcPct val="0"/>
        </a:spcAft>
        <a:buBlip>
          <a:blip r:embed="rId16"/>
        </a:buBlip>
        <a:defRPr kumimoji="1" sz="1628">
          <a:solidFill>
            <a:schemeClr val="tx1"/>
          </a:solidFill>
          <a:latin typeface="+mn-lt"/>
          <a:ea typeface="+mn-ea"/>
        </a:defRPr>
      </a:lvl5pPr>
      <a:lvl6pPr marL="2558857" indent="-232623" algn="l" rtl="0" eaLnBrk="1" fontAlgn="base" hangingPunct="1">
        <a:spcBef>
          <a:spcPct val="20000"/>
        </a:spcBef>
        <a:spcAft>
          <a:spcPct val="0"/>
        </a:spcAft>
        <a:buBlip>
          <a:blip r:embed="rId16"/>
        </a:buBlip>
        <a:defRPr kumimoji="1" sz="1628">
          <a:solidFill>
            <a:schemeClr val="tx1"/>
          </a:solidFill>
          <a:latin typeface="+mn-lt"/>
          <a:ea typeface="+mn-ea"/>
        </a:defRPr>
      </a:lvl6pPr>
      <a:lvl7pPr marL="3024104" indent="-232623" algn="l" rtl="0" eaLnBrk="1" fontAlgn="base" hangingPunct="1">
        <a:spcBef>
          <a:spcPct val="20000"/>
        </a:spcBef>
        <a:spcAft>
          <a:spcPct val="0"/>
        </a:spcAft>
        <a:buBlip>
          <a:blip r:embed="rId16"/>
        </a:buBlip>
        <a:defRPr kumimoji="1" sz="1628">
          <a:solidFill>
            <a:schemeClr val="tx1"/>
          </a:solidFill>
          <a:latin typeface="+mn-lt"/>
          <a:ea typeface="+mn-ea"/>
        </a:defRPr>
      </a:lvl7pPr>
      <a:lvl8pPr marL="3489350" indent="-232623" algn="l" rtl="0" eaLnBrk="1" fontAlgn="base" hangingPunct="1">
        <a:spcBef>
          <a:spcPct val="20000"/>
        </a:spcBef>
        <a:spcAft>
          <a:spcPct val="0"/>
        </a:spcAft>
        <a:buBlip>
          <a:blip r:embed="rId16"/>
        </a:buBlip>
        <a:defRPr kumimoji="1" sz="1628">
          <a:solidFill>
            <a:schemeClr val="tx1"/>
          </a:solidFill>
          <a:latin typeface="+mn-lt"/>
          <a:ea typeface="+mn-ea"/>
        </a:defRPr>
      </a:lvl8pPr>
      <a:lvl9pPr marL="3954597" indent="-232623" algn="l" rtl="0" eaLnBrk="1" fontAlgn="base" hangingPunct="1">
        <a:spcBef>
          <a:spcPct val="20000"/>
        </a:spcBef>
        <a:spcAft>
          <a:spcPct val="0"/>
        </a:spcAft>
        <a:buBlip>
          <a:blip r:embed="rId16"/>
        </a:buBlip>
        <a:defRPr kumimoji="1" sz="1628">
          <a:solidFill>
            <a:schemeClr val="tx1"/>
          </a:solidFill>
          <a:latin typeface="+mn-lt"/>
          <a:ea typeface="+mn-ea"/>
        </a:defRPr>
      </a:lvl9pPr>
    </p:bodyStyle>
    <p:otherStyle>
      <a:defPPr>
        <a:defRPr lang="ja-JP"/>
      </a:defPPr>
      <a:lvl1pPr marL="0" algn="l" defTabSz="930493" rtl="0" eaLnBrk="1" latinLnBrk="0" hangingPunct="1">
        <a:defRPr kumimoji="1" sz="1832" kern="1200">
          <a:solidFill>
            <a:schemeClr val="tx1"/>
          </a:solidFill>
          <a:latin typeface="+mn-lt"/>
          <a:ea typeface="+mn-ea"/>
          <a:cs typeface="+mn-cs"/>
        </a:defRPr>
      </a:lvl1pPr>
      <a:lvl2pPr marL="465247" algn="l" defTabSz="930493" rtl="0" eaLnBrk="1" latinLnBrk="0" hangingPunct="1">
        <a:defRPr kumimoji="1" sz="1832" kern="1200">
          <a:solidFill>
            <a:schemeClr val="tx1"/>
          </a:solidFill>
          <a:latin typeface="+mn-lt"/>
          <a:ea typeface="+mn-ea"/>
          <a:cs typeface="+mn-cs"/>
        </a:defRPr>
      </a:lvl2pPr>
      <a:lvl3pPr marL="930493" algn="l" defTabSz="930493" rtl="0" eaLnBrk="1" latinLnBrk="0" hangingPunct="1">
        <a:defRPr kumimoji="1" sz="1832" kern="1200">
          <a:solidFill>
            <a:schemeClr val="tx1"/>
          </a:solidFill>
          <a:latin typeface="+mn-lt"/>
          <a:ea typeface="+mn-ea"/>
          <a:cs typeface="+mn-cs"/>
        </a:defRPr>
      </a:lvl3pPr>
      <a:lvl4pPr marL="1395740" algn="l" defTabSz="930493" rtl="0" eaLnBrk="1" latinLnBrk="0" hangingPunct="1">
        <a:defRPr kumimoji="1" sz="1832" kern="1200">
          <a:solidFill>
            <a:schemeClr val="tx1"/>
          </a:solidFill>
          <a:latin typeface="+mn-lt"/>
          <a:ea typeface="+mn-ea"/>
          <a:cs typeface="+mn-cs"/>
        </a:defRPr>
      </a:lvl4pPr>
      <a:lvl5pPr marL="1860987" algn="l" defTabSz="930493" rtl="0" eaLnBrk="1" latinLnBrk="0" hangingPunct="1">
        <a:defRPr kumimoji="1" sz="1832" kern="1200">
          <a:solidFill>
            <a:schemeClr val="tx1"/>
          </a:solidFill>
          <a:latin typeface="+mn-lt"/>
          <a:ea typeface="+mn-ea"/>
          <a:cs typeface="+mn-cs"/>
        </a:defRPr>
      </a:lvl5pPr>
      <a:lvl6pPr marL="2326234" algn="l" defTabSz="930493" rtl="0" eaLnBrk="1" latinLnBrk="0" hangingPunct="1">
        <a:defRPr kumimoji="1" sz="1832" kern="1200">
          <a:solidFill>
            <a:schemeClr val="tx1"/>
          </a:solidFill>
          <a:latin typeface="+mn-lt"/>
          <a:ea typeface="+mn-ea"/>
          <a:cs typeface="+mn-cs"/>
        </a:defRPr>
      </a:lvl6pPr>
      <a:lvl7pPr marL="2791480" algn="l" defTabSz="930493" rtl="0" eaLnBrk="1" latinLnBrk="0" hangingPunct="1">
        <a:defRPr kumimoji="1" sz="1832" kern="1200">
          <a:solidFill>
            <a:schemeClr val="tx1"/>
          </a:solidFill>
          <a:latin typeface="+mn-lt"/>
          <a:ea typeface="+mn-ea"/>
          <a:cs typeface="+mn-cs"/>
        </a:defRPr>
      </a:lvl7pPr>
      <a:lvl8pPr marL="3256727" algn="l" defTabSz="930493" rtl="0" eaLnBrk="1" latinLnBrk="0" hangingPunct="1">
        <a:defRPr kumimoji="1" sz="1832" kern="1200">
          <a:solidFill>
            <a:schemeClr val="tx1"/>
          </a:solidFill>
          <a:latin typeface="+mn-lt"/>
          <a:ea typeface="+mn-ea"/>
          <a:cs typeface="+mn-cs"/>
        </a:defRPr>
      </a:lvl8pPr>
      <a:lvl9pPr marL="3721974" algn="l" defTabSz="930493" rtl="0" eaLnBrk="1" latinLnBrk="0" hangingPunct="1">
        <a:defRPr kumimoji="1" sz="183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gray">
          <a:xfrm>
            <a:off x="277863" y="211461"/>
            <a:ext cx="9433882" cy="530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ja-JP" altLang="en-US"/>
              <a:t>マスタ タイトルの書式設定</a:t>
            </a:r>
          </a:p>
        </p:txBody>
      </p:sp>
      <p:sp>
        <p:nvSpPr>
          <p:cNvPr id="3075" name="Rectangle 3"/>
          <p:cNvSpPr>
            <a:spLocks noGrp="1" noChangeArrowheads="1"/>
          </p:cNvSpPr>
          <p:nvPr>
            <p:ph type="body" idx="1"/>
          </p:nvPr>
        </p:nvSpPr>
        <p:spPr bwMode="gray">
          <a:xfrm>
            <a:off x="504031" y="1000958"/>
            <a:ext cx="9072563" cy="595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077" name="Rectangle 5"/>
          <p:cNvSpPr>
            <a:spLocks noGrp="1" noChangeArrowheads="1"/>
          </p:cNvSpPr>
          <p:nvPr>
            <p:ph type="ftr" sz="quarter" idx="3"/>
          </p:nvPr>
        </p:nvSpPr>
        <p:spPr bwMode="gray">
          <a:xfrm>
            <a:off x="308558" y="7202525"/>
            <a:ext cx="6884277" cy="28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defRPr sz="1221"/>
            </a:lvl1pPr>
          </a:lstStyle>
          <a:p>
            <a:r>
              <a:rPr lang="ja-JP" altLang="en-US"/>
              <a:t>研究室ゼミ</a:t>
            </a:r>
            <a:endParaRPr lang="en-US" altLang="ja-JP"/>
          </a:p>
        </p:txBody>
      </p:sp>
      <p:sp>
        <p:nvSpPr>
          <p:cNvPr id="3078" name="Rectangle 6"/>
          <p:cNvSpPr>
            <a:spLocks noGrp="1" noChangeArrowheads="1"/>
          </p:cNvSpPr>
          <p:nvPr>
            <p:ph type="sldNum" sz="quarter" idx="4"/>
          </p:nvPr>
        </p:nvSpPr>
        <p:spPr bwMode="gray">
          <a:xfrm>
            <a:off x="9345358" y="7202906"/>
            <a:ext cx="457404" cy="28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r">
              <a:defRPr sz="1221"/>
            </a:lvl1pPr>
          </a:lstStyle>
          <a:p>
            <a:fld id="{643FAE94-BD15-4DE8-8E45-48100741B5A1}" type="slidenum">
              <a:rPr lang="en-US" altLang="ja-JP" smtClean="0"/>
              <a:pPr/>
              <a:t>‹#›</a:t>
            </a:fld>
            <a:endParaRPr lang="en-US" altLang="ja-JP" dirty="0"/>
          </a:p>
        </p:txBody>
      </p:sp>
      <p:sp>
        <p:nvSpPr>
          <p:cNvPr id="3083" name="Rectangle 11"/>
          <p:cNvSpPr>
            <a:spLocks noChangeArrowheads="1"/>
          </p:cNvSpPr>
          <p:nvPr/>
        </p:nvSpPr>
        <p:spPr bwMode="auto">
          <a:xfrm>
            <a:off x="277864" y="762967"/>
            <a:ext cx="9524898" cy="7874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32"/>
          </a:p>
        </p:txBody>
      </p:sp>
      <p:sp>
        <p:nvSpPr>
          <p:cNvPr id="3084" name="Rectangle 12"/>
          <p:cNvSpPr>
            <a:spLocks noChangeArrowheads="1"/>
          </p:cNvSpPr>
          <p:nvPr/>
        </p:nvSpPr>
        <p:spPr bwMode="auto">
          <a:xfrm>
            <a:off x="278444" y="7124160"/>
            <a:ext cx="9524898" cy="7874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32"/>
          </a:p>
        </p:txBody>
      </p:sp>
      <p:sp>
        <p:nvSpPr>
          <p:cNvPr id="3085" name="Text Box 13"/>
          <p:cNvSpPr txBox="1">
            <a:spLocks noChangeArrowheads="1"/>
          </p:cNvSpPr>
          <p:nvPr/>
        </p:nvSpPr>
        <p:spPr bwMode="auto">
          <a:xfrm>
            <a:off x="7192836" y="7215584"/>
            <a:ext cx="2244782" cy="28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1221" dirty="0" err="1"/>
              <a:t>Kawamata</a:t>
            </a:r>
            <a:r>
              <a:rPr lang="en-US" altLang="ja-JP" sz="1221" dirty="0"/>
              <a:t> Lab., Tohoku Univ.</a:t>
            </a:r>
          </a:p>
        </p:txBody>
      </p:sp>
    </p:spTree>
    <p:extLst>
      <p:ext uri="{BB962C8B-B14F-4D97-AF65-F5344CB8AC3E}">
        <p14:creationId xmlns:p14="http://schemas.microsoft.com/office/powerpoint/2010/main" val="71938405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hdr="0"/>
  <p:txStyles>
    <p:titleStyle>
      <a:lvl1pPr algn="l" rtl="0" eaLnBrk="1" fontAlgn="base" hangingPunct="1">
        <a:spcBef>
          <a:spcPct val="0"/>
        </a:spcBef>
        <a:spcAft>
          <a:spcPct val="0"/>
        </a:spcAft>
        <a:defRPr kumimoji="1" sz="2849">
          <a:solidFill>
            <a:schemeClr val="tx2"/>
          </a:solidFill>
          <a:latin typeface="+mj-lt"/>
          <a:ea typeface="+mj-ea"/>
          <a:cs typeface="+mj-cs"/>
        </a:defRPr>
      </a:lvl1pPr>
      <a:lvl2pPr algn="l" rtl="0" eaLnBrk="1" fontAlgn="base" hangingPunct="1">
        <a:spcBef>
          <a:spcPct val="0"/>
        </a:spcBef>
        <a:spcAft>
          <a:spcPct val="0"/>
        </a:spcAft>
        <a:defRPr kumimoji="1" sz="2849">
          <a:solidFill>
            <a:schemeClr val="tx2"/>
          </a:solidFill>
          <a:latin typeface="Arial" charset="0"/>
          <a:ea typeface="ＭＳ Ｐゴシック" pitchFamily="50" charset="-128"/>
        </a:defRPr>
      </a:lvl2pPr>
      <a:lvl3pPr algn="l" rtl="0" eaLnBrk="1" fontAlgn="base" hangingPunct="1">
        <a:spcBef>
          <a:spcPct val="0"/>
        </a:spcBef>
        <a:spcAft>
          <a:spcPct val="0"/>
        </a:spcAft>
        <a:defRPr kumimoji="1" sz="2849">
          <a:solidFill>
            <a:schemeClr val="tx2"/>
          </a:solidFill>
          <a:latin typeface="Arial" charset="0"/>
          <a:ea typeface="ＭＳ Ｐゴシック" pitchFamily="50" charset="-128"/>
        </a:defRPr>
      </a:lvl3pPr>
      <a:lvl4pPr algn="l" rtl="0" eaLnBrk="1" fontAlgn="base" hangingPunct="1">
        <a:spcBef>
          <a:spcPct val="0"/>
        </a:spcBef>
        <a:spcAft>
          <a:spcPct val="0"/>
        </a:spcAft>
        <a:defRPr kumimoji="1" sz="2849">
          <a:solidFill>
            <a:schemeClr val="tx2"/>
          </a:solidFill>
          <a:latin typeface="Arial" charset="0"/>
          <a:ea typeface="ＭＳ Ｐゴシック" pitchFamily="50" charset="-128"/>
        </a:defRPr>
      </a:lvl4pPr>
      <a:lvl5pPr algn="l" rtl="0" eaLnBrk="1" fontAlgn="base" hangingPunct="1">
        <a:spcBef>
          <a:spcPct val="0"/>
        </a:spcBef>
        <a:spcAft>
          <a:spcPct val="0"/>
        </a:spcAft>
        <a:defRPr kumimoji="1" sz="2849">
          <a:solidFill>
            <a:schemeClr val="tx2"/>
          </a:solidFill>
          <a:latin typeface="Arial" charset="0"/>
          <a:ea typeface="ＭＳ Ｐゴシック" pitchFamily="50" charset="-128"/>
        </a:defRPr>
      </a:lvl5pPr>
      <a:lvl6pPr marL="465247" algn="l" rtl="0" eaLnBrk="1" fontAlgn="base" hangingPunct="1">
        <a:spcBef>
          <a:spcPct val="0"/>
        </a:spcBef>
        <a:spcAft>
          <a:spcPct val="0"/>
        </a:spcAft>
        <a:defRPr kumimoji="1" sz="2849">
          <a:solidFill>
            <a:schemeClr val="tx2"/>
          </a:solidFill>
          <a:latin typeface="Arial" charset="0"/>
          <a:ea typeface="ＭＳ Ｐゴシック" pitchFamily="50" charset="-128"/>
        </a:defRPr>
      </a:lvl6pPr>
      <a:lvl7pPr marL="930493" algn="l" rtl="0" eaLnBrk="1" fontAlgn="base" hangingPunct="1">
        <a:spcBef>
          <a:spcPct val="0"/>
        </a:spcBef>
        <a:spcAft>
          <a:spcPct val="0"/>
        </a:spcAft>
        <a:defRPr kumimoji="1" sz="2849">
          <a:solidFill>
            <a:schemeClr val="tx2"/>
          </a:solidFill>
          <a:latin typeface="Arial" charset="0"/>
          <a:ea typeface="ＭＳ Ｐゴシック" pitchFamily="50" charset="-128"/>
        </a:defRPr>
      </a:lvl7pPr>
      <a:lvl8pPr marL="1395740" algn="l" rtl="0" eaLnBrk="1" fontAlgn="base" hangingPunct="1">
        <a:spcBef>
          <a:spcPct val="0"/>
        </a:spcBef>
        <a:spcAft>
          <a:spcPct val="0"/>
        </a:spcAft>
        <a:defRPr kumimoji="1" sz="2849">
          <a:solidFill>
            <a:schemeClr val="tx2"/>
          </a:solidFill>
          <a:latin typeface="Arial" charset="0"/>
          <a:ea typeface="ＭＳ Ｐゴシック" pitchFamily="50" charset="-128"/>
        </a:defRPr>
      </a:lvl8pPr>
      <a:lvl9pPr marL="1860987" algn="l" rtl="0" eaLnBrk="1" fontAlgn="base" hangingPunct="1">
        <a:spcBef>
          <a:spcPct val="0"/>
        </a:spcBef>
        <a:spcAft>
          <a:spcPct val="0"/>
        </a:spcAft>
        <a:defRPr kumimoji="1" sz="2849">
          <a:solidFill>
            <a:schemeClr val="tx2"/>
          </a:solidFill>
          <a:latin typeface="Arial" charset="0"/>
          <a:ea typeface="ＭＳ Ｐゴシック" pitchFamily="50" charset="-128"/>
        </a:defRPr>
      </a:lvl9pPr>
    </p:titleStyle>
    <p:bodyStyle>
      <a:lvl1pPr marL="348935" indent="-348935" algn="l" rtl="0" eaLnBrk="1" fontAlgn="base" hangingPunct="1">
        <a:spcBef>
          <a:spcPct val="20000"/>
        </a:spcBef>
        <a:spcAft>
          <a:spcPct val="0"/>
        </a:spcAft>
        <a:buBlip>
          <a:blip r:embed="rId16"/>
        </a:buBlip>
        <a:defRPr kumimoji="1" sz="2849">
          <a:solidFill>
            <a:schemeClr val="tx1"/>
          </a:solidFill>
          <a:latin typeface="+mn-lt"/>
          <a:ea typeface="+mn-ea"/>
          <a:cs typeface="+mn-cs"/>
        </a:defRPr>
      </a:lvl1pPr>
      <a:lvl2pPr marL="756026" indent="-290779" algn="l" rtl="0" eaLnBrk="1" fontAlgn="base" hangingPunct="1">
        <a:spcBef>
          <a:spcPct val="20000"/>
        </a:spcBef>
        <a:spcAft>
          <a:spcPct val="0"/>
        </a:spcAft>
        <a:buBlip>
          <a:blip r:embed="rId16"/>
        </a:buBlip>
        <a:defRPr kumimoji="1" sz="2442">
          <a:solidFill>
            <a:schemeClr val="tx1"/>
          </a:solidFill>
          <a:latin typeface="+mn-lt"/>
          <a:ea typeface="+mn-ea"/>
        </a:defRPr>
      </a:lvl2pPr>
      <a:lvl3pPr marL="1163117" indent="-232623" algn="l" rtl="0" eaLnBrk="1" fontAlgn="base" hangingPunct="1">
        <a:spcBef>
          <a:spcPct val="20000"/>
        </a:spcBef>
        <a:spcAft>
          <a:spcPct val="0"/>
        </a:spcAft>
        <a:buBlip>
          <a:blip r:embed="rId16"/>
        </a:buBlip>
        <a:defRPr kumimoji="1" sz="2035">
          <a:solidFill>
            <a:schemeClr val="tx1"/>
          </a:solidFill>
          <a:latin typeface="+mn-lt"/>
          <a:ea typeface="+mn-ea"/>
        </a:defRPr>
      </a:lvl3pPr>
      <a:lvl4pPr marL="1628364" indent="-232623" algn="l" rtl="0" eaLnBrk="1" fontAlgn="base" hangingPunct="1">
        <a:spcBef>
          <a:spcPct val="20000"/>
        </a:spcBef>
        <a:spcAft>
          <a:spcPct val="0"/>
        </a:spcAft>
        <a:buBlip>
          <a:blip r:embed="rId16"/>
        </a:buBlip>
        <a:defRPr kumimoji="1">
          <a:solidFill>
            <a:schemeClr val="tx1"/>
          </a:solidFill>
          <a:latin typeface="+mn-lt"/>
          <a:ea typeface="+mn-ea"/>
        </a:defRPr>
      </a:lvl4pPr>
      <a:lvl5pPr marL="2093610" indent="-232623" algn="l" rtl="0" eaLnBrk="1" fontAlgn="base" hangingPunct="1">
        <a:spcBef>
          <a:spcPct val="20000"/>
        </a:spcBef>
        <a:spcAft>
          <a:spcPct val="0"/>
        </a:spcAft>
        <a:buBlip>
          <a:blip r:embed="rId16"/>
        </a:buBlip>
        <a:defRPr kumimoji="1" sz="1628">
          <a:solidFill>
            <a:schemeClr val="tx1"/>
          </a:solidFill>
          <a:latin typeface="+mn-lt"/>
          <a:ea typeface="+mn-ea"/>
        </a:defRPr>
      </a:lvl5pPr>
      <a:lvl6pPr marL="2558857" indent="-232623" algn="l" rtl="0" eaLnBrk="1" fontAlgn="base" hangingPunct="1">
        <a:spcBef>
          <a:spcPct val="20000"/>
        </a:spcBef>
        <a:spcAft>
          <a:spcPct val="0"/>
        </a:spcAft>
        <a:buBlip>
          <a:blip r:embed="rId16"/>
        </a:buBlip>
        <a:defRPr kumimoji="1" sz="1628">
          <a:solidFill>
            <a:schemeClr val="tx1"/>
          </a:solidFill>
          <a:latin typeface="+mn-lt"/>
          <a:ea typeface="+mn-ea"/>
        </a:defRPr>
      </a:lvl6pPr>
      <a:lvl7pPr marL="3024104" indent="-232623" algn="l" rtl="0" eaLnBrk="1" fontAlgn="base" hangingPunct="1">
        <a:spcBef>
          <a:spcPct val="20000"/>
        </a:spcBef>
        <a:spcAft>
          <a:spcPct val="0"/>
        </a:spcAft>
        <a:buBlip>
          <a:blip r:embed="rId16"/>
        </a:buBlip>
        <a:defRPr kumimoji="1" sz="1628">
          <a:solidFill>
            <a:schemeClr val="tx1"/>
          </a:solidFill>
          <a:latin typeface="+mn-lt"/>
          <a:ea typeface="+mn-ea"/>
        </a:defRPr>
      </a:lvl7pPr>
      <a:lvl8pPr marL="3489350" indent="-232623" algn="l" rtl="0" eaLnBrk="1" fontAlgn="base" hangingPunct="1">
        <a:spcBef>
          <a:spcPct val="20000"/>
        </a:spcBef>
        <a:spcAft>
          <a:spcPct val="0"/>
        </a:spcAft>
        <a:buBlip>
          <a:blip r:embed="rId16"/>
        </a:buBlip>
        <a:defRPr kumimoji="1" sz="1628">
          <a:solidFill>
            <a:schemeClr val="tx1"/>
          </a:solidFill>
          <a:latin typeface="+mn-lt"/>
          <a:ea typeface="+mn-ea"/>
        </a:defRPr>
      </a:lvl8pPr>
      <a:lvl9pPr marL="3954597" indent="-232623" algn="l" rtl="0" eaLnBrk="1" fontAlgn="base" hangingPunct="1">
        <a:spcBef>
          <a:spcPct val="20000"/>
        </a:spcBef>
        <a:spcAft>
          <a:spcPct val="0"/>
        </a:spcAft>
        <a:buBlip>
          <a:blip r:embed="rId16"/>
        </a:buBlip>
        <a:defRPr kumimoji="1" sz="1628">
          <a:solidFill>
            <a:schemeClr val="tx1"/>
          </a:solidFill>
          <a:latin typeface="+mn-lt"/>
          <a:ea typeface="+mn-ea"/>
        </a:defRPr>
      </a:lvl9pPr>
    </p:bodyStyle>
    <p:otherStyle>
      <a:defPPr>
        <a:defRPr lang="ja-JP"/>
      </a:defPPr>
      <a:lvl1pPr marL="0" algn="l" defTabSz="930493" rtl="0" eaLnBrk="1" latinLnBrk="0" hangingPunct="1">
        <a:defRPr kumimoji="1" sz="1832" kern="1200">
          <a:solidFill>
            <a:schemeClr val="tx1"/>
          </a:solidFill>
          <a:latin typeface="+mn-lt"/>
          <a:ea typeface="+mn-ea"/>
          <a:cs typeface="+mn-cs"/>
        </a:defRPr>
      </a:lvl1pPr>
      <a:lvl2pPr marL="465247" algn="l" defTabSz="930493" rtl="0" eaLnBrk="1" latinLnBrk="0" hangingPunct="1">
        <a:defRPr kumimoji="1" sz="1832" kern="1200">
          <a:solidFill>
            <a:schemeClr val="tx1"/>
          </a:solidFill>
          <a:latin typeface="+mn-lt"/>
          <a:ea typeface="+mn-ea"/>
          <a:cs typeface="+mn-cs"/>
        </a:defRPr>
      </a:lvl2pPr>
      <a:lvl3pPr marL="930493" algn="l" defTabSz="930493" rtl="0" eaLnBrk="1" latinLnBrk="0" hangingPunct="1">
        <a:defRPr kumimoji="1" sz="1832" kern="1200">
          <a:solidFill>
            <a:schemeClr val="tx1"/>
          </a:solidFill>
          <a:latin typeface="+mn-lt"/>
          <a:ea typeface="+mn-ea"/>
          <a:cs typeface="+mn-cs"/>
        </a:defRPr>
      </a:lvl3pPr>
      <a:lvl4pPr marL="1395740" algn="l" defTabSz="930493" rtl="0" eaLnBrk="1" latinLnBrk="0" hangingPunct="1">
        <a:defRPr kumimoji="1" sz="1832" kern="1200">
          <a:solidFill>
            <a:schemeClr val="tx1"/>
          </a:solidFill>
          <a:latin typeface="+mn-lt"/>
          <a:ea typeface="+mn-ea"/>
          <a:cs typeface="+mn-cs"/>
        </a:defRPr>
      </a:lvl4pPr>
      <a:lvl5pPr marL="1860987" algn="l" defTabSz="930493" rtl="0" eaLnBrk="1" latinLnBrk="0" hangingPunct="1">
        <a:defRPr kumimoji="1" sz="1832" kern="1200">
          <a:solidFill>
            <a:schemeClr val="tx1"/>
          </a:solidFill>
          <a:latin typeface="+mn-lt"/>
          <a:ea typeface="+mn-ea"/>
          <a:cs typeface="+mn-cs"/>
        </a:defRPr>
      </a:lvl5pPr>
      <a:lvl6pPr marL="2326234" algn="l" defTabSz="930493" rtl="0" eaLnBrk="1" latinLnBrk="0" hangingPunct="1">
        <a:defRPr kumimoji="1" sz="1832" kern="1200">
          <a:solidFill>
            <a:schemeClr val="tx1"/>
          </a:solidFill>
          <a:latin typeface="+mn-lt"/>
          <a:ea typeface="+mn-ea"/>
          <a:cs typeface="+mn-cs"/>
        </a:defRPr>
      </a:lvl6pPr>
      <a:lvl7pPr marL="2791480" algn="l" defTabSz="930493" rtl="0" eaLnBrk="1" latinLnBrk="0" hangingPunct="1">
        <a:defRPr kumimoji="1" sz="1832" kern="1200">
          <a:solidFill>
            <a:schemeClr val="tx1"/>
          </a:solidFill>
          <a:latin typeface="+mn-lt"/>
          <a:ea typeface="+mn-ea"/>
          <a:cs typeface="+mn-cs"/>
        </a:defRPr>
      </a:lvl7pPr>
      <a:lvl8pPr marL="3256727" algn="l" defTabSz="930493" rtl="0" eaLnBrk="1" latinLnBrk="0" hangingPunct="1">
        <a:defRPr kumimoji="1" sz="1832" kern="1200">
          <a:solidFill>
            <a:schemeClr val="tx1"/>
          </a:solidFill>
          <a:latin typeface="+mn-lt"/>
          <a:ea typeface="+mn-ea"/>
          <a:cs typeface="+mn-cs"/>
        </a:defRPr>
      </a:lvl8pPr>
      <a:lvl9pPr marL="3721974" algn="l" defTabSz="930493" rtl="0" eaLnBrk="1" latinLnBrk="0" hangingPunct="1">
        <a:defRPr kumimoji="1" sz="18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32.xml"/><Relationship Id="rId6" Type="http://schemas.openxmlformats.org/officeDocument/2006/relationships/image" Target="../media/image110.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0.png"/><Relationship Id="rId1" Type="http://schemas.openxmlformats.org/officeDocument/2006/relationships/slideLayout" Target="../slideLayouts/slideLayout36.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ftr" sz="quarter" idx="3"/>
          </p:nvPr>
        </p:nvSpPr>
        <p:spPr>
          <a:xfrm>
            <a:off x="224057" y="7083697"/>
            <a:ext cx="7005634" cy="380868"/>
          </a:xfrm>
        </p:spPr>
        <p:txBody>
          <a:bodyPr/>
          <a:lstStyle/>
          <a:p>
            <a:pPr defTabSz="930493"/>
            <a:r>
              <a:rPr lang="ja-JP" altLang="en-US" sz="1832" kern="0">
                <a:solidFill>
                  <a:sysClr val="windowText" lastClr="000000"/>
                </a:solidFill>
              </a:rPr>
              <a:t>研究室ゼミ</a:t>
            </a:r>
            <a:endParaRPr lang="en-US" altLang="ja-JP" sz="1832" kern="0">
              <a:solidFill>
                <a:sysClr val="windowText" lastClr="000000"/>
              </a:solidFill>
            </a:endParaRPr>
          </a:p>
        </p:txBody>
      </p:sp>
      <p:sp>
        <p:nvSpPr>
          <p:cNvPr id="5" name="Rectangle 18"/>
          <p:cNvSpPr>
            <a:spLocks noGrp="1" noChangeArrowheads="1"/>
          </p:cNvSpPr>
          <p:nvPr>
            <p:ph type="dt" sz="quarter" idx="2"/>
          </p:nvPr>
        </p:nvSpPr>
        <p:spPr/>
        <p:txBody>
          <a:bodyPr/>
          <a:lstStyle/>
          <a:p>
            <a:pPr defTabSz="930493"/>
            <a:r>
              <a:rPr lang="en-US" altLang="ja-JP" sz="1832" kern="0" dirty="0">
                <a:solidFill>
                  <a:sysClr val="windowText" lastClr="000000"/>
                </a:solidFill>
              </a:rPr>
              <a:t>2016</a:t>
            </a:r>
            <a:r>
              <a:rPr lang="ja-JP" altLang="en-US" sz="1832" kern="0" dirty="0">
                <a:solidFill>
                  <a:sysClr val="windowText" lastClr="000000"/>
                </a:solidFill>
              </a:rPr>
              <a:t>年</a:t>
            </a:r>
            <a:r>
              <a:rPr lang="en-US" altLang="ja-JP" sz="1832" kern="0" dirty="0">
                <a:solidFill>
                  <a:sysClr val="windowText" lastClr="000000"/>
                </a:solidFill>
              </a:rPr>
              <a:t>7</a:t>
            </a:r>
            <a:r>
              <a:rPr lang="ja-JP" altLang="en-US" sz="1832" kern="0" dirty="0">
                <a:solidFill>
                  <a:sysClr val="windowText" lastClr="000000"/>
                </a:solidFill>
              </a:rPr>
              <a:t>月</a:t>
            </a:r>
            <a:r>
              <a:rPr lang="en-US" altLang="ja-JP" sz="1832" kern="0" dirty="0">
                <a:solidFill>
                  <a:sysClr val="windowText" lastClr="000000"/>
                </a:solidFill>
              </a:rPr>
              <a:t>14</a:t>
            </a:r>
            <a:r>
              <a:rPr lang="ja-JP" altLang="en-US" sz="1832" kern="0" dirty="0">
                <a:solidFill>
                  <a:sysClr val="windowText" lastClr="000000"/>
                </a:solidFill>
              </a:rPr>
              <a:t>日</a:t>
            </a:r>
            <a:endParaRPr lang="en-US" altLang="ja-JP" sz="1832" kern="0" dirty="0">
              <a:solidFill>
                <a:sysClr val="windowText" lastClr="000000"/>
              </a:solidFill>
            </a:endParaRPr>
          </a:p>
        </p:txBody>
      </p:sp>
      <p:sp>
        <p:nvSpPr>
          <p:cNvPr id="6146" name="Rectangle 2"/>
          <p:cNvSpPr>
            <a:spLocks noGrp="1" noChangeArrowheads="1"/>
          </p:cNvSpPr>
          <p:nvPr>
            <p:ph type="ctrTitle"/>
          </p:nvPr>
        </p:nvSpPr>
        <p:spPr>
          <a:xfrm>
            <a:off x="756047" y="1287800"/>
            <a:ext cx="8568531" cy="2284600"/>
          </a:xfrm>
        </p:spPr>
        <p:txBody>
          <a:bodyPr/>
          <a:lstStyle/>
          <a:p>
            <a:r>
              <a:rPr lang="fi-FI" altLang="ja-JP" dirty="0"/>
              <a:t>Block Based Hough Transform Mapping for Offline Handwriting Recognition</a:t>
            </a:r>
            <a:br>
              <a:rPr lang="fi-FI" altLang="ja-JP" dirty="0"/>
            </a:br>
            <a:br>
              <a:rPr lang="fi-FI" altLang="ja-JP" dirty="0"/>
            </a:br>
            <a:r>
              <a:rPr lang="ja-JP" altLang="en-US" dirty="0"/>
              <a:t>手書き文字認識に向けた</a:t>
            </a:r>
            <a:br>
              <a:rPr lang="fi-FI" altLang="ja-JP" dirty="0"/>
            </a:br>
            <a:r>
              <a:rPr lang="ja-JP" altLang="en-US" dirty="0"/>
              <a:t>ブロックベースハフ変換マッピング</a:t>
            </a:r>
            <a:r>
              <a:rPr lang="fi-FI" altLang="ja-JP" dirty="0"/>
              <a:t> </a:t>
            </a:r>
            <a:endParaRPr lang="ja-JP" altLang="en-US" dirty="0"/>
          </a:p>
        </p:txBody>
      </p:sp>
      <p:sp>
        <p:nvSpPr>
          <p:cNvPr id="6147" name="Rectangle 3"/>
          <p:cNvSpPr>
            <a:spLocks noGrp="1" noChangeArrowheads="1"/>
          </p:cNvSpPr>
          <p:nvPr>
            <p:ph type="subTitle" idx="1"/>
          </p:nvPr>
        </p:nvSpPr>
        <p:spPr/>
        <p:txBody>
          <a:bodyPr/>
          <a:lstStyle/>
          <a:p>
            <a:r>
              <a:rPr lang="ja-JP" altLang="en-US" dirty="0"/>
              <a:t>東北大学大学院工学研究科</a:t>
            </a:r>
            <a:endParaRPr lang="en-US" altLang="ja-JP" dirty="0"/>
          </a:p>
          <a:p>
            <a:r>
              <a:rPr lang="ja-JP" altLang="en-US" dirty="0"/>
              <a:t>電子工学専攻川又研究室</a:t>
            </a:r>
            <a:endParaRPr lang="en-US" altLang="ja-JP" dirty="0"/>
          </a:p>
          <a:p>
            <a:r>
              <a:rPr lang="fi-FI" altLang="ja-JP" dirty="0"/>
              <a:t>Perttu Pitkänen</a:t>
            </a:r>
            <a:endParaRPr lang="ja-JP" altLang="en-US" dirty="0"/>
          </a:p>
        </p:txBody>
      </p:sp>
    </p:spTree>
    <p:extLst>
      <p:ext uri="{BB962C8B-B14F-4D97-AF65-F5344CB8AC3E}">
        <p14:creationId xmlns:p14="http://schemas.microsoft.com/office/powerpoint/2010/main" val="59725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i-FI" dirty="0"/>
              <a:t>Examples of Subset Characters</a:t>
            </a:r>
          </a:p>
        </p:txBody>
      </p:sp>
      <p:pic>
        <p:nvPicPr>
          <p:cNvPr id="2" name="Content Placeholder 1"/>
          <p:cNvPicPr>
            <a:picLocks noGrp="1" noChangeAspect="1"/>
          </p:cNvPicPr>
          <p:nvPr>
            <p:ph idx="1"/>
          </p:nvPr>
        </p:nvPicPr>
        <p:blipFill rotWithShape="1">
          <a:blip r:embed="rId2">
            <a:extLst>
              <a:ext uri="{28A0092B-C50C-407E-A947-70E740481C1C}">
                <a14:useLocalDpi xmlns:a14="http://schemas.microsoft.com/office/drawing/2010/main" val="0"/>
              </a:ext>
            </a:extLst>
          </a:blip>
          <a:srcRect l="25993" t="34616" r="26462" b="37833"/>
          <a:stretch/>
        </p:blipFill>
        <p:spPr>
          <a:xfrm>
            <a:off x="2815772" y="1319040"/>
            <a:ext cx="4734994" cy="2090058"/>
          </a:xfrm>
        </p:spPr>
      </p:pic>
      <p:sp>
        <p:nvSpPr>
          <p:cNvPr id="5" name="Footer Placeholder 4"/>
          <p:cNvSpPr>
            <a:spLocks noGrp="1"/>
          </p:cNvSpPr>
          <p:nvPr>
            <p:ph type="ftr" sz="quarter" idx="10"/>
          </p:nvPr>
        </p:nvSpPr>
        <p:spPr/>
        <p:txBody>
          <a:bodyPr/>
          <a:lstStyle/>
          <a:p>
            <a:r>
              <a:rPr lang="ja-JP" altLang="en-US"/>
              <a:t>研究室ゼミ</a:t>
            </a:r>
            <a:endParaRPr lang="en-US" altLang="ja-JP"/>
          </a:p>
        </p:txBody>
      </p:sp>
      <p:sp>
        <p:nvSpPr>
          <p:cNvPr id="6" name="Slide Number Placeholder 5"/>
          <p:cNvSpPr>
            <a:spLocks noGrp="1"/>
          </p:cNvSpPr>
          <p:nvPr>
            <p:ph type="sldNum" sz="quarter" idx="11"/>
          </p:nvPr>
        </p:nvSpPr>
        <p:spPr/>
        <p:txBody>
          <a:bodyPr/>
          <a:lstStyle/>
          <a:p>
            <a:fld id="{3822643B-6949-49E6-9CB4-343131C550B7}" type="slidenum">
              <a:rPr lang="en-US" altLang="ja-JP" smtClean="0"/>
              <a:pPr/>
              <a:t>10</a:t>
            </a:fld>
            <a:endParaRPr lang="en-US" altLang="ja-JP"/>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592" t="30719" r="12713" b="31457"/>
          <a:stretch/>
        </p:blipFill>
        <p:spPr>
          <a:xfrm>
            <a:off x="2815772" y="3753662"/>
            <a:ext cx="4760687" cy="2859314"/>
          </a:xfrm>
          <a:prstGeom prst="rect">
            <a:avLst/>
          </a:prstGeom>
        </p:spPr>
      </p:pic>
      <p:sp>
        <p:nvSpPr>
          <p:cNvPr id="4" name="Rectangle 3"/>
          <p:cNvSpPr/>
          <p:nvPr/>
        </p:nvSpPr>
        <p:spPr>
          <a:xfrm>
            <a:off x="7953829" y="2888343"/>
            <a:ext cx="232228" cy="26125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sp>
        <p:nvSpPr>
          <p:cNvPr id="10" name="Rectangle 9"/>
          <p:cNvSpPr/>
          <p:nvPr/>
        </p:nvSpPr>
        <p:spPr>
          <a:xfrm>
            <a:off x="7953829" y="3438124"/>
            <a:ext cx="232228" cy="26125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sp>
        <p:nvSpPr>
          <p:cNvPr id="11" name="Rectangle 10"/>
          <p:cNvSpPr/>
          <p:nvPr/>
        </p:nvSpPr>
        <p:spPr>
          <a:xfrm>
            <a:off x="7953829" y="4003923"/>
            <a:ext cx="232228" cy="261258"/>
          </a:xfrm>
          <a:prstGeom prst="rect">
            <a:avLst/>
          </a:prstGeom>
          <a:noFill/>
          <a:ln>
            <a:solidFill>
              <a:srgbClr val="FA50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sp>
        <p:nvSpPr>
          <p:cNvPr id="12" name="TextBox 11"/>
          <p:cNvSpPr txBox="1"/>
          <p:nvPr/>
        </p:nvSpPr>
        <p:spPr>
          <a:xfrm>
            <a:off x="8395329" y="2809297"/>
            <a:ext cx="1095172" cy="369332"/>
          </a:xfrm>
          <a:prstGeom prst="rect">
            <a:avLst/>
          </a:prstGeom>
          <a:noFill/>
        </p:spPr>
        <p:txBody>
          <a:bodyPr wrap="none" rtlCol="0">
            <a:spAutoFit/>
          </a:bodyPr>
          <a:lstStyle/>
          <a:p>
            <a:r>
              <a:rPr kumimoji="1" lang="fi-FI" dirty="0"/>
              <a:t>Subset 1</a:t>
            </a:r>
          </a:p>
        </p:txBody>
      </p:sp>
      <p:sp>
        <p:nvSpPr>
          <p:cNvPr id="13" name="TextBox 12"/>
          <p:cNvSpPr txBox="1"/>
          <p:nvPr/>
        </p:nvSpPr>
        <p:spPr>
          <a:xfrm>
            <a:off x="8395329" y="3388108"/>
            <a:ext cx="1095172" cy="369332"/>
          </a:xfrm>
          <a:prstGeom prst="rect">
            <a:avLst/>
          </a:prstGeom>
          <a:noFill/>
        </p:spPr>
        <p:txBody>
          <a:bodyPr wrap="none" rtlCol="0">
            <a:spAutoFit/>
          </a:bodyPr>
          <a:lstStyle/>
          <a:p>
            <a:r>
              <a:rPr lang="fi-FI" dirty="0"/>
              <a:t>Subset 2</a:t>
            </a:r>
          </a:p>
        </p:txBody>
      </p:sp>
      <p:sp>
        <p:nvSpPr>
          <p:cNvPr id="14" name="TextBox 13"/>
          <p:cNvSpPr txBox="1"/>
          <p:nvPr/>
        </p:nvSpPr>
        <p:spPr>
          <a:xfrm>
            <a:off x="8395329" y="3966919"/>
            <a:ext cx="1095172" cy="369332"/>
          </a:xfrm>
          <a:prstGeom prst="rect">
            <a:avLst/>
          </a:prstGeom>
          <a:noFill/>
        </p:spPr>
        <p:txBody>
          <a:bodyPr wrap="none" rtlCol="0">
            <a:spAutoFit/>
          </a:bodyPr>
          <a:lstStyle/>
          <a:p>
            <a:r>
              <a:rPr kumimoji="1" lang="fi-FI" dirty="0"/>
              <a:t>Subset 3</a:t>
            </a:r>
          </a:p>
        </p:txBody>
      </p:sp>
    </p:spTree>
    <p:extLst>
      <p:ext uri="{BB962C8B-B14F-4D97-AF65-F5344CB8AC3E}">
        <p14:creationId xmlns:p14="http://schemas.microsoft.com/office/powerpoint/2010/main" val="10406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04031" y="1000957"/>
                <a:ext cx="9072563" cy="2892626"/>
              </a:xfrm>
            </p:spPr>
            <p:txBody>
              <a:bodyPr/>
              <a:lstStyle/>
              <a:p>
                <a:r>
                  <a:rPr lang="fi-FI" dirty="0"/>
                  <a:t>Main functionality of the method is based on the Hough Transform</a:t>
                </a:r>
              </a:p>
              <a:p>
                <a:r>
                  <a:rPr lang="fi-FI" dirty="0"/>
                  <a:t>Hough transform is algorithm designed to find lines in Cartesian space.</a:t>
                </a:r>
              </a:p>
              <a:p>
                <a:r>
                  <a:rPr lang="fi-FI" dirty="0">
                    <a:ea typeface="Cambria Math" panose="02040503050406030204" pitchFamily="18" charset="0"/>
                  </a:rPr>
                  <a:t>Any line can be described with </a:t>
                </a:r>
                <a14:m>
                  <m:oMath xmlns:m="http://schemas.openxmlformats.org/officeDocument/2006/math">
                    <m:r>
                      <a:rPr lang="fi-FI" i="1">
                        <a:latin typeface="Cambria Math" panose="02040503050406030204" pitchFamily="18" charset="0"/>
                        <a:ea typeface="Cambria Math" panose="02040503050406030204" pitchFamily="18" charset="0"/>
                      </a:rPr>
                      <m:t>𝜌</m:t>
                    </m:r>
                  </m:oMath>
                </a14:m>
                <a:r>
                  <a:rPr lang="fi-FI" dirty="0">
                    <a:ea typeface="Cambria Math" panose="02040503050406030204" pitchFamily="18" charset="0"/>
                  </a:rPr>
                  <a:t> and </a:t>
                </a:r>
                <a14:m>
                  <m:oMath xmlns:m="http://schemas.openxmlformats.org/officeDocument/2006/math">
                    <m:r>
                      <a:rPr lang="fi-FI" i="1">
                        <a:latin typeface="Cambria Math" panose="02040503050406030204" pitchFamily="18" charset="0"/>
                        <a:ea typeface="Cambria Math" panose="02040503050406030204" pitchFamily="18" charset="0"/>
                      </a:rPr>
                      <m:t>𝜃</m:t>
                    </m:r>
                  </m:oMath>
                </a14:m>
                <a:r>
                  <a:rPr lang="fi-FI" dirty="0">
                    <a:ea typeface="Cambria Math" panose="02040503050406030204" pitchFamily="18" charset="0"/>
                  </a:rPr>
                  <a:t> using form: </a:t>
                </a:r>
                <a14:m>
                  <m:oMath xmlns:m="http://schemas.openxmlformats.org/officeDocument/2006/math">
                    <m:r>
                      <a:rPr lang="fi-FI" i="1" smtClean="0">
                        <a:latin typeface="Cambria Math" panose="02040503050406030204" pitchFamily="18" charset="0"/>
                        <a:ea typeface="Cambria Math" panose="02040503050406030204" pitchFamily="18" charset="0"/>
                      </a:rPr>
                      <m:t>𝜌</m:t>
                    </m:r>
                    <m:r>
                      <a:rPr lang="fi-FI" b="0" i="1" smtClean="0">
                        <a:latin typeface="Cambria Math" panose="02040503050406030204" pitchFamily="18" charset="0"/>
                        <a:ea typeface="Cambria Math" panose="02040503050406030204" pitchFamily="18" charset="0"/>
                      </a:rPr>
                      <m:t>=</m:t>
                    </m:r>
                    <m:r>
                      <a:rPr lang="fi-FI" b="0" i="1" smtClean="0">
                        <a:latin typeface="Cambria Math" panose="02040503050406030204" pitchFamily="18" charset="0"/>
                        <a:ea typeface="Cambria Math" panose="02040503050406030204" pitchFamily="18" charset="0"/>
                      </a:rPr>
                      <m:t>𝑥</m:t>
                    </m:r>
                    <m:func>
                      <m:funcPr>
                        <m:ctrlPr>
                          <a:rPr lang="fi-FI" b="0" i="1" smtClean="0">
                            <a:latin typeface="Cambria Math" panose="02040503050406030204" pitchFamily="18" charset="0"/>
                            <a:ea typeface="Cambria Math" panose="02040503050406030204" pitchFamily="18" charset="0"/>
                          </a:rPr>
                        </m:ctrlPr>
                      </m:funcPr>
                      <m:fName>
                        <m:r>
                          <m:rPr>
                            <m:sty m:val="p"/>
                          </m:rPr>
                          <a:rPr lang="fi-FI" b="0" i="0" smtClean="0">
                            <a:latin typeface="Cambria Math" panose="02040503050406030204" pitchFamily="18" charset="0"/>
                            <a:ea typeface="Cambria Math" panose="02040503050406030204" pitchFamily="18" charset="0"/>
                          </a:rPr>
                          <m:t>cos</m:t>
                        </m:r>
                      </m:fName>
                      <m:e>
                        <m:r>
                          <a:rPr lang="fi-FI" b="0" i="1" smtClean="0">
                            <a:latin typeface="Cambria Math" panose="02040503050406030204" pitchFamily="18" charset="0"/>
                            <a:ea typeface="Cambria Math" panose="02040503050406030204" pitchFamily="18" charset="0"/>
                          </a:rPr>
                          <m:t>𝜃</m:t>
                        </m:r>
                      </m:e>
                    </m:func>
                    <m:r>
                      <a:rPr lang="fi-FI" b="0" i="1" smtClean="0">
                        <a:latin typeface="Cambria Math" panose="02040503050406030204" pitchFamily="18" charset="0"/>
                        <a:ea typeface="Cambria Math" panose="02040503050406030204" pitchFamily="18" charset="0"/>
                      </a:rPr>
                      <m:t>+</m:t>
                    </m:r>
                    <m:r>
                      <a:rPr lang="fi-FI" b="0" i="1" smtClean="0">
                        <a:latin typeface="Cambria Math" panose="02040503050406030204" pitchFamily="18" charset="0"/>
                        <a:ea typeface="Cambria Math" panose="02040503050406030204" pitchFamily="18" charset="0"/>
                      </a:rPr>
                      <m:t>𝑦</m:t>
                    </m:r>
                    <m:func>
                      <m:funcPr>
                        <m:ctrlPr>
                          <a:rPr lang="fi-FI" b="0" i="1" smtClean="0">
                            <a:latin typeface="Cambria Math" panose="02040503050406030204" pitchFamily="18" charset="0"/>
                            <a:ea typeface="Cambria Math" panose="02040503050406030204" pitchFamily="18" charset="0"/>
                          </a:rPr>
                        </m:ctrlPr>
                      </m:funcPr>
                      <m:fName>
                        <m:r>
                          <m:rPr>
                            <m:sty m:val="p"/>
                          </m:rPr>
                          <a:rPr lang="fi-FI" b="0" i="0" smtClean="0">
                            <a:latin typeface="Cambria Math" panose="02040503050406030204" pitchFamily="18" charset="0"/>
                            <a:ea typeface="Cambria Math" panose="02040503050406030204" pitchFamily="18" charset="0"/>
                          </a:rPr>
                          <m:t>sin</m:t>
                        </m:r>
                      </m:fName>
                      <m:e>
                        <m:r>
                          <a:rPr lang="fi-FI" b="0" i="1" smtClean="0">
                            <a:latin typeface="Cambria Math" panose="02040503050406030204" pitchFamily="18" charset="0"/>
                            <a:ea typeface="Cambria Math" panose="02040503050406030204" pitchFamily="18" charset="0"/>
                          </a:rPr>
                          <m:t>𝜃</m:t>
                        </m:r>
                      </m:e>
                    </m:func>
                  </m:oMath>
                </a14:m>
                <a:endParaRPr lang="fi-FI"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04031" y="1000957"/>
                <a:ext cx="9072563" cy="2892626"/>
              </a:xfrm>
              <a:blipFill>
                <a:blip r:embed="rId2"/>
                <a:stretch>
                  <a:fillRect t="-2105" r="-2487"/>
                </a:stretch>
              </a:blipFill>
            </p:spPr>
            <p:txBody>
              <a:bodyPr/>
              <a:lstStyle/>
              <a:p>
                <a:r>
                  <a:rPr lang="fi-FI">
                    <a:noFill/>
                  </a:rPr>
                  <a:t> </a:t>
                </a:r>
              </a:p>
            </p:txBody>
          </p:sp>
        </mc:Fallback>
      </mc:AlternateContent>
      <p:sp>
        <p:nvSpPr>
          <p:cNvPr id="2" name="Title 1"/>
          <p:cNvSpPr>
            <a:spLocks noGrp="1"/>
          </p:cNvSpPr>
          <p:nvPr>
            <p:ph type="title"/>
          </p:nvPr>
        </p:nvSpPr>
        <p:spPr/>
        <p:txBody>
          <a:bodyPr/>
          <a:lstStyle/>
          <a:p>
            <a:r>
              <a:rPr lang="fi-FI" dirty="0"/>
              <a:t>Hough transform</a:t>
            </a:r>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11</a:t>
            </a:fld>
            <a:endParaRPr lang="en-US" altLang="ja-JP"/>
          </a:p>
        </p:txBody>
      </p:sp>
      <p:sp>
        <p:nvSpPr>
          <p:cNvPr id="4" name="Footer Placeholder 3"/>
          <p:cNvSpPr>
            <a:spLocks noGrp="1"/>
          </p:cNvSpPr>
          <p:nvPr>
            <p:ph type="ftr" sz="quarter" idx="10"/>
          </p:nvPr>
        </p:nvSpPr>
        <p:spPr>
          <a:xfrm>
            <a:off x="308558" y="7192806"/>
            <a:ext cx="6884277" cy="280205"/>
          </a:xfrm>
        </p:spPr>
        <p:txBody>
          <a:bodyPr/>
          <a:lstStyle/>
          <a:p>
            <a:r>
              <a:rPr lang="ja-JP" altLang="en-US" dirty="0"/>
              <a:t>研究室ゼミ</a:t>
            </a:r>
            <a:endParaRPr lang="en-US" altLang="ja-JP" dirty="0"/>
          </a:p>
        </p:txBody>
      </p:sp>
      <p:sp>
        <p:nvSpPr>
          <p:cNvPr id="24" name="TextBox 23"/>
          <p:cNvSpPr txBox="1"/>
          <p:nvPr/>
        </p:nvSpPr>
        <p:spPr>
          <a:xfrm>
            <a:off x="6337301" y="4296946"/>
            <a:ext cx="1425390" cy="338554"/>
          </a:xfrm>
          <a:prstGeom prst="rect">
            <a:avLst/>
          </a:prstGeom>
          <a:noFill/>
        </p:spPr>
        <p:txBody>
          <a:bodyPr wrap="none" rtlCol="0">
            <a:spAutoFit/>
          </a:bodyPr>
          <a:lstStyle/>
          <a:p>
            <a:r>
              <a:rPr kumimoji="1" lang="fi-FI" sz="1600" dirty="0">
                <a:latin typeface="Arial" panose="020B0604020202020204" pitchFamily="34" charset="0"/>
                <a:cs typeface="Arial" panose="020B0604020202020204" pitchFamily="34" charset="0"/>
              </a:rPr>
              <a:t>Hough Space</a:t>
            </a:r>
          </a:p>
        </p:txBody>
      </p:sp>
      <p:sp>
        <p:nvSpPr>
          <p:cNvPr id="25" name="TextBox 24"/>
          <p:cNvSpPr txBox="1"/>
          <p:nvPr/>
        </p:nvSpPr>
        <p:spPr>
          <a:xfrm>
            <a:off x="2362200" y="4304693"/>
            <a:ext cx="1699504" cy="338554"/>
          </a:xfrm>
          <a:prstGeom prst="rect">
            <a:avLst/>
          </a:prstGeom>
          <a:noFill/>
        </p:spPr>
        <p:txBody>
          <a:bodyPr wrap="none" rtlCol="0">
            <a:spAutoFit/>
          </a:bodyPr>
          <a:lstStyle/>
          <a:p>
            <a:r>
              <a:rPr kumimoji="1" lang="fi-FI" sz="1600" dirty="0">
                <a:latin typeface="Arial" panose="020B0604020202020204" pitchFamily="34" charset="0"/>
                <a:cs typeface="Arial" panose="020B0604020202020204" pitchFamily="34" charset="0"/>
              </a:rPr>
              <a:t>Cartesian Space</a:t>
            </a:r>
          </a:p>
        </p:txBody>
      </p:sp>
      <p:sp>
        <p:nvSpPr>
          <p:cNvPr id="29" name="TextBox 28"/>
          <p:cNvSpPr txBox="1"/>
          <p:nvPr/>
        </p:nvSpPr>
        <p:spPr>
          <a:xfrm>
            <a:off x="1655403" y="4678000"/>
            <a:ext cx="287258" cy="338554"/>
          </a:xfrm>
          <a:prstGeom prst="rect">
            <a:avLst/>
          </a:prstGeom>
          <a:noFill/>
        </p:spPr>
        <p:txBody>
          <a:bodyPr wrap="none" rtlCol="0">
            <a:spAutoFit/>
          </a:bodyPr>
          <a:lstStyle/>
          <a:p>
            <a:r>
              <a:rPr kumimoji="1" lang="fi-FI" sz="1600" dirty="0">
                <a:latin typeface="Arial" panose="020B0604020202020204" pitchFamily="34" charset="0"/>
                <a:cs typeface="Arial" panose="020B0604020202020204" pitchFamily="34" charset="0"/>
              </a:rPr>
              <a:t>y</a:t>
            </a:r>
          </a:p>
        </p:txBody>
      </p:sp>
      <p:sp>
        <p:nvSpPr>
          <p:cNvPr id="30" name="TextBox 29"/>
          <p:cNvSpPr txBox="1"/>
          <p:nvPr/>
        </p:nvSpPr>
        <p:spPr>
          <a:xfrm>
            <a:off x="4304259" y="6692555"/>
            <a:ext cx="287258" cy="338554"/>
          </a:xfrm>
          <a:prstGeom prst="rect">
            <a:avLst/>
          </a:prstGeom>
          <a:noFill/>
        </p:spPr>
        <p:txBody>
          <a:bodyPr wrap="none" rtlCol="0">
            <a:spAutoFit/>
          </a:bodyPr>
          <a:lstStyle/>
          <a:p>
            <a:r>
              <a:rPr kumimoji="1" lang="fi-FI" sz="1600" dirty="0">
                <a:latin typeface="Arial" panose="020B0604020202020204" pitchFamily="34" charset="0"/>
                <a:cs typeface="Arial" panose="020B0604020202020204" pitchFamily="34" charset="0"/>
              </a:rPr>
              <a:t>x</a:t>
            </a:r>
          </a:p>
        </p:txBody>
      </p:sp>
      <mc:AlternateContent xmlns:mc="http://schemas.openxmlformats.org/markup-compatibility/2006" xmlns:a14="http://schemas.microsoft.com/office/drawing/2010/main">
        <mc:Choice Requires="a14">
          <p:sp>
            <p:nvSpPr>
              <p:cNvPr id="31" name="TextBox 30"/>
              <p:cNvSpPr txBox="1"/>
              <p:nvPr/>
            </p:nvSpPr>
            <p:spPr>
              <a:xfrm>
                <a:off x="5401903" y="4623893"/>
                <a:ext cx="3602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ea typeface="Cambria Math" panose="02040503050406030204" pitchFamily="18" charset="0"/>
                        </a:rPr>
                        <m:t>𝜌</m:t>
                      </m:r>
                    </m:oMath>
                  </m:oMathPara>
                </a14:m>
                <a:endParaRPr kumimoji="1" lang="fi-FI" sz="1600" dirty="0">
                  <a:latin typeface="Arial" panose="020B0604020202020204" pitchFamily="34" charset="0"/>
                  <a:cs typeface="Arial" panose="020B060402020202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401903" y="4623893"/>
                <a:ext cx="360290" cy="338554"/>
              </a:xfrm>
              <a:prstGeom prst="rect">
                <a:avLst/>
              </a:prstGeom>
              <a:blipFill>
                <a:blip r:embed="rId3"/>
                <a:stretch>
                  <a:fillRect b="-5455"/>
                </a:stretch>
              </a:blipFill>
            </p:spPr>
            <p:txBody>
              <a:bodyPr/>
              <a:lstStyle/>
              <a:p>
                <a:r>
                  <a:rPr lang="fi-FI">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251958" y="6765698"/>
                <a:ext cx="36381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ea typeface="Cambria Math" panose="02040503050406030204" pitchFamily="18" charset="0"/>
                        </a:rPr>
                        <m:t>𝜃</m:t>
                      </m:r>
                    </m:oMath>
                  </m:oMathPara>
                </a14:m>
                <a:endParaRPr kumimoji="1" lang="fi-FI" sz="1600" dirty="0">
                  <a:latin typeface="Arial" panose="020B0604020202020204" pitchFamily="34" charset="0"/>
                  <a:cs typeface="Arial" panose="020B060402020202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251958" y="6765698"/>
                <a:ext cx="363818" cy="338554"/>
              </a:xfrm>
              <a:prstGeom prst="rect">
                <a:avLst/>
              </a:prstGeom>
              <a:blipFill>
                <a:blip r:embed="rId4"/>
                <a:stretch>
                  <a:fillRect/>
                </a:stretch>
              </a:blipFill>
            </p:spPr>
            <p:txBody>
              <a:bodyPr/>
              <a:lstStyle/>
              <a:p>
                <a:r>
                  <a:rPr lang="fi-FI">
                    <a:noFill/>
                  </a:rPr>
                  <a:t> </a:t>
                </a:r>
              </a:p>
            </p:txBody>
          </p:sp>
        </mc:Fallback>
      </mc:AlternateContent>
      <p:sp>
        <p:nvSpPr>
          <p:cNvPr id="74" name="Freeform 73"/>
          <p:cNvSpPr/>
          <p:nvPr/>
        </p:nvSpPr>
        <p:spPr>
          <a:xfrm>
            <a:off x="5848350" y="5265905"/>
            <a:ext cx="1552575" cy="1411120"/>
          </a:xfrm>
          <a:custGeom>
            <a:avLst/>
            <a:gdLst>
              <a:gd name="connsiteX0" fmla="*/ 0 w 1552575"/>
              <a:gd name="connsiteY0" fmla="*/ 20470 h 1411120"/>
              <a:gd name="connsiteX1" fmla="*/ 752475 w 1552575"/>
              <a:gd name="connsiteY1" fmla="*/ 191920 h 1411120"/>
              <a:gd name="connsiteX2" fmla="*/ 1552575 w 1552575"/>
              <a:gd name="connsiteY2" fmla="*/ 1411120 h 1411120"/>
            </a:gdLst>
            <a:ahLst/>
            <a:cxnLst>
              <a:cxn ang="0">
                <a:pos x="connsiteX0" y="connsiteY0"/>
              </a:cxn>
              <a:cxn ang="0">
                <a:pos x="connsiteX1" y="connsiteY1"/>
              </a:cxn>
              <a:cxn ang="0">
                <a:pos x="connsiteX2" y="connsiteY2"/>
              </a:cxn>
            </a:cxnLst>
            <a:rect l="l" t="t" r="r" b="b"/>
            <a:pathLst>
              <a:path w="1552575" h="1411120">
                <a:moveTo>
                  <a:pt x="0" y="20470"/>
                </a:moveTo>
                <a:cubicBezTo>
                  <a:pt x="246856" y="-9693"/>
                  <a:pt x="493713" y="-39855"/>
                  <a:pt x="752475" y="191920"/>
                </a:cubicBezTo>
                <a:cubicBezTo>
                  <a:pt x="1011238" y="423695"/>
                  <a:pt x="1422400" y="1187282"/>
                  <a:pt x="1552575" y="141112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5" name="Freeform 74"/>
          <p:cNvSpPr/>
          <p:nvPr/>
        </p:nvSpPr>
        <p:spPr>
          <a:xfrm>
            <a:off x="5848351" y="5629275"/>
            <a:ext cx="1914340" cy="1028700"/>
          </a:xfrm>
          <a:custGeom>
            <a:avLst/>
            <a:gdLst>
              <a:gd name="connsiteX0" fmla="*/ 0 w 2009775"/>
              <a:gd name="connsiteY0" fmla="*/ 98119 h 1193494"/>
              <a:gd name="connsiteX1" fmla="*/ 933450 w 2009775"/>
              <a:gd name="connsiteY1" fmla="*/ 107644 h 1193494"/>
              <a:gd name="connsiteX2" fmla="*/ 2009775 w 2009775"/>
              <a:gd name="connsiteY2" fmla="*/ 1193494 h 1193494"/>
            </a:gdLst>
            <a:ahLst/>
            <a:cxnLst>
              <a:cxn ang="0">
                <a:pos x="connsiteX0" y="connsiteY0"/>
              </a:cxn>
              <a:cxn ang="0">
                <a:pos x="connsiteX1" y="connsiteY1"/>
              </a:cxn>
              <a:cxn ang="0">
                <a:pos x="connsiteX2" y="connsiteY2"/>
              </a:cxn>
            </a:cxnLst>
            <a:rect l="l" t="t" r="r" b="b"/>
            <a:pathLst>
              <a:path w="2009775" h="1193494">
                <a:moveTo>
                  <a:pt x="0" y="98119"/>
                </a:moveTo>
                <a:cubicBezTo>
                  <a:pt x="299244" y="11600"/>
                  <a:pt x="598488" y="-74919"/>
                  <a:pt x="933450" y="107644"/>
                </a:cubicBezTo>
                <a:cubicBezTo>
                  <a:pt x="1268413" y="290207"/>
                  <a:pt x="1798638" y="1042682"/>
                  <a:pt x="2009775" y="1193494"/>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22" name="直線矢印コネクタ 9"/>
          <p:cNvCxnSpPr/>
          <p:nvPr/>
        </p:nvCxnSpPr>
        <p:spPr>
          <a:xfrm flipV="1">
            <a:off x="5844201" y="4624387"/>
            <a:ext cx="0" cy="205705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9"/>
          <p:cNvCxnSpPr/>
          <p:nvPr/>
        </p:nvCxnSpPr>
        <p:spPr>
          <a:xfrm>
            <a:off x="5844201" y="6670329"/>
            <a:ext cx="2697268"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926580" y="6657976"/>
            <a:ext cx="0" cy="107722"/>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762193" y="5791200"/>
            <a:ext cx="82008" cy="0"/>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rot="2073605">
            <a:off x="2684315" y="5684707"/>
            <a:ext cx="104775" cy="104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cxnSp>
        <p:nvCxnSpPr>
          <p:cNvPr id="84" name="Straight Connector 83"/>
          <p:cNvCxnSpPr/>
          <p:nvPr/>
        </p:nvCxnSpPr>
        <p:spPr>
          <a:xfrm>
            <a:off x="1937474" y="5117200"/>
            <a:ext cx="2284140" cy="1594637"/>
          </a:xfrm>
          <a:prstGeom prst="line">
            <a:avLst/>
          </a:prstGeom>
          <a:ln w="254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2012950" y="5673725"/>
            <a:ext cx="701676" cy="1003300"/>
          </a:xfrm>
          <a:prstGeom prst="line">
            <a:avLst/>
          </a:prstGeom>
          <a:ln w="25400">
            <a:solidFill>
              <a:srgbClr val="0070C0"/>
            </a:solidFill>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5236761" y="5564757"/>
                <a:ext cx="5896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i-FI" sz="1600" b="0" i="1" smtClean="0">
                              <a:latin typeface="Cambria Math" panose="02040503050406030204" pitchFamily="18" charset="0"/>
                              <a:ea typeface="Cambria Math" panose="02040503050406030204" pitchFamily="18" charset="0"/>
                            </a:rPr>
                          </m:ctrlPr>
                        </m:sSubPr>
                        <m:e>
                          <m:r>
                            <a:rPr lang="fi-FI" sz="1600" i="1" smtClean="0">
                              <a:latin typeface="Cambria Math" panose="02040503050406030204" pitchFamily="18" charset="0"/>
                              <a:ea typeface="Cambria Math" panose="02040503050406030204" pitchFamily="18" charset="0"/>
                            </a:rPr>
                            <m:t>𝜌</m:t>
                          </m:r>
                        </m:e>
                        <m:sub>
                          <m:r>
                            <a:rPr lang="fi-FI" sz="1600" b="0" i="1" smtClean="0">
                              <a:latin typeface="Cambria Math" panose="02040503050406030204" pitchFamily="18" charset="0"/>
                              <a:ea typeface="Cambria Math" panose="02040503050406030204" pitchFamily="18" charset="0"/>
                            </a:rPr>
                            <m:t>1</m:t>
                          </m:r>
                        </m:sub>
                      </m:sSub>
                    </m:oMath>
                  </m:oMathPara>
                </a14:m>
                <a:endParaRPr lang="fi-FI" sz="1600" b="0" dirty="0">
                  <a:latin typeface="Arial" panose="020B0604020202020204" pitchFamily="34" charset="0"/>
                  <a:ea typeface="Cambria Math" panose="02040503050406030204" pitchFamily="18" charset="0"/>
                </a:endParaRPr>
              </a:p>
              <a:p>
                <a:endParaRPr kumimoji="1" lang="fi-FI" sz="1600" dirty="0">
                  <a:latin typeface="Arial" panose="020B0604020202020204" pitchFamily="34" charset="0"/>
                  <a:cs typeface="Arial" panose="020B0604020202020204" pitchFamily="34"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5236761" y="5564757"/>
                <a:ext cx="589649" cy="584775"/>
              </a:xfrm>
              <a:prstGeom prst="rect">
                <a:avLst/>
              </a:prstGeom>
              <a:blipFill>
                <a:blip r:embed="rId5"/>
                <a:stretch>
                  <a:fillRect/>
                </a:stretch>
              </a:blipFill>
            </p:spPr>
            <p:txBody>
              <a:bodyPr/>
              <a:lstStyle/>
              <a:p>
                <a:r>
                  <a:rPr lang="fi-FI">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2054216" y="6342962"/>
                <a:ext cx="58932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i-FI" sz="1600" b="0" i="1" smtClean="0">
                              <a:latin typeface="Cambria Math" panose="02040503050406030204" pitchFamily="18" charset="0"/>
                              <a:ea typeface="Cambria Math" panose="02040503050406030204" pitchFamily="18" charset="0"/>
                            </a:rPr>
                          </m:ctrlPr>
                        </m:sSubPr>
                        <m:e>
                          <m:r>
                            <a:rPr lang="fi-FI" sz="1600" i="1" smtClean="0">
                              <a:latin typeface="Cambria Math" panose="02040503050406030204" pitchFamily="18" charset="0"/>
                              <a:ea typeface="Cambria Math" panose="02040503050406030204" pitchFamily="18" charset="0"/>
                            </a:rPr>
                            <m:t>𝜃</m:t>
                          </m:r>
                        </m:e>
                        <m:sub>
                          <m:r>
                            <a:rPr lang="fi-FI" sz="1600" b="0" i="1" smtClean="0">
                              <a:latin typeface="Cambria Math" panose="02040503050406030204" pitchFamily="18" charset="0"/>
                              <a:ea typeface="Cambria Math" panose="02040503050406030204" pitchFamily="18" charset="0"/>
                            </a:rPr>
                            <m:t>1</m:t>
                          </m:r>
                        </m:sub>
                      </m:sSub>
                    </m:oMath>
                  </m:oMathPara>
                </a14:m>
                <a:endParaRPr lang="fi-FI" sz="1600" b="0" dirty="0">
                  <a:latin typeface="Arial" panose="020B0604020202020204" pitchFamily="34" charset="0"/>
                  <a:ea typeface="Cambria Math" panose="02040503050406030204" pitchFamily="18" charset="0"/>
                </a:endParaRPr>
              </a:p>
              <a:p>
                <a:endParaRPr kumimoji="1" lang="fi-FI" sz="1600" dirty="0">
                  <a:latin typeface="Arial" panose="020B0604020202020204" pitchFamily="34" charset="0"/>
                  <a:cs typeface="Arial" panose="020B0604020202020204" pitchFamily="34" charset="0"/>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2054216" y="6342962"/>
                <a:ext cx="589329" cy="584775"/>
              </a:xfrm>
              <a:prstGeom prst="rect">
                <a:avLst/>
              </a:prstGeom>
              <a:blipFill>
                <a:blip r:embed="rId6"/>
                <a:stretch>
                  <a:fillRect/>
                </a:stretch>
              </a:blipFill>
            </p:spPr>
            <p:txBody>
              <a:bodyPr/>
              <a:lstStyle/>
              <a:p>
                <a:r>
                  <a:rPr lang="fi-FI">
                    <a:noFill/>
                  </a:rPr>
                  <a:t> </a:t>
                </a:r>
              </a:p>
            </p:txBody>
          </p:sp>
        </mc:Fallback>
      </mc:AlternateContent>
      <p:cxnSp>
        <p:nvCxnSpPr>
          <p:cNvPr id="8" name="直線矢印コネクタ 9"/>
          <p:cNvCxnSpPr/>
          <p:nvPr/>
        </p:nvCxnSpPr>
        <p:spPr>
          <a:xfrm>
            <a:off x="2008801" y="6681442"/>
            <a:ext cx="2697268"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9"/>
          <p:cNvCxnSpPr/>
          <p:nvPr/>
        </p:nvCxnSpPr>
        <p:spPr>
          <a:xfrm flipV="1">
            <a:off x="2008801" y="4635500"/>
            <a:ext cx="0" cy="205705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97" name="Arc 96"/>
          <p:cNvSpPr/>
          <p:nvPr/>
        </p:nvSpPr>
        <p:spPr>
          <a:xfrm rot="1298586">
            <a:off x="1936381" y="6510607"/>
            <a:ext cx="245913" cy="245913"/>
          </a:xfrm>
          <a:prstGeom prst="arc">
            <a:avLst>
              <a:gd name="adj1" fmla="val 17016432"/>
              <a:gd name="adj2" fmla="val 0"/>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mc:AlternateContent xmlns:mc="http://schemas.openxmlformats.org/markup-compatibility/2006" xmlns:a14="http://schemas.microsoft.com/office/drawing/2010/main">
        <mc:Choice Requires="a14">
          <p:sp>
            <p:nvSpPr>
              <p:cNvPr id="98" name="TextBox 97"/>
              <p:cNvSpPr txBox="1"/>
              <p:nvPr/>
            </p:nvSpPr>
            <p:spPr>
              <a:xfrm>
                <a:off x="6686151" y="6748007"/>
                <a:ext cx="58932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i-FI" sz="1600" b="0" i="1" smtClean="0">
                              <a:latin typeface="Cambria Math" panose="02040503050406030204" pitchFamily="18" charset="0"/>
                              <a:ea typeface="Cambria Math" panose="02040503050406030204" pitchFamily="18" charset="0"/>
                            </a:rPr>
                          </m:ctrlPr>
                        </m:sSubPr>
                        <m:e>
                          <m:r>
                            <a:rPr lang="fi-FI" sz="1600" i="1" smtClean="0">
                              <a:latin typeface="Cambria Math" panose="02040503050406030204" pitchFamily="18" charset="0"/>
                              <a:ea typeface="Cambria Math" panose="02040503050406030204" pitchFamily="18" charset="0"/>
                            </a:rPr>
                            <m:t>𝜃</m:t>
                          </m:r>
                        </m:e>
                        <m:sub>
                          <m:r>
                            <a:rPr lang="fi-FI" sz="1600" b="0" i="1" smtClean="0">
                              <a:latin typeface="Cambria Math" panose="02040503050406030204" pitchFamily="18" charset="0"/>
                              <a:ea typeface="Cambria Math" panose="02040503050406030204" pitchFamily="18" charset="0"/>
                            </a:rPr>
                            <m:t>1</m:t>
                          </m:r>
                        </m:sub>
                      </m:sSub>
                    </m:oMath>
                  </m:oMathPara>
                </a14:m>
                <a:endParaRPr lang="fi-FI" sz="1600" b="0" dirty="0">
                  <a:latin typeface="Arial" panose="020B0604020202020204" pitchFamily="34" charset="0"/>
                  <a:ea typeface="Cambria Math" panose="02040503050406030204" pitchFamily="18" charset="0"/>
                </a:endParaRPr>
              </a:p>
              <a:p>
                <a:endParaRPr kumimoji="1" lang="fi-FI" sz="1600" dirty="0">
                  <a:latin typeface="Arial" panose="020B0604020202020204" pitchFamily="34" charset="0"/>
                  <a:cs typeface="Arial" panose="020B0604020202020204" pitchFamily="34" charset="0"/>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6686151" y="6748007"/>
                <a:ext cx="589329" cy="584775"/>
              </a:xfrm>
              <a:prstGeom prst="rect">
                <a:avLst/>
              </a:prstGeom>
              <a:blipFill>
                <a:blip r:embed="rId7"/>
                <a:stretch>
                  <a:fillRect/>
                </a:stretch>
              </a:blipFill>
            </p:spPr>
            <p:txBody>
              <a:bodyPr/>
              <a:lstStyle/>
              <a:p>
                <a:r>
                  <a:rPr lang="fi-FI">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016012" y="5784477"/>
                <a:ext cx="5896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i-FI" sz="1600" b="0" i="1" smtClean="0">
                              <a:latin typeface="Cambria Math" panose="02040503050406030204" pitchFamily="18" charset="0"/>
                              <a:ea typeface="Cambria Math" panose="02040503050406030204" pitchFamily="18" charset="0"/>
                            </a:rPr>
                          </m:ctrlPr>
                        </m:sSubPr>
                        <m:e>
                          <m:r>
                            <a:rPr lang="fi-FI" sz="1600" i="1" smtClean="0">
                              <a:latin typeface="Cambria Math" panose="02040503050406030204" pitchFamily="18" charset="0"/>
                              <a:ea typeface="Cambria Math" panose="02040503050406030204" pitchFamily="18" charset="0"/>
                            </a:rPr>
                            <m:t>𝜌</m:t>
                          </m:r>
                        </m:e>
                        <m:sub>
                          <m:r>
                            <a:rPr lang="fi-FI" sz="1600" b="0" i="1" smtClean="0">
                              <a:latin typeface="Cambria Math" panose="02040503050406030204" pitchFamily="18" charset="0"/>
                              <a:ea typeface="Cambria Math" panose="02040503050406030204" pitchFamily="18" charset="0"/>
                            </a:rPr>
                            <m:t>1</m:t>
                          </m:r>
                        </m:sub>
                      </m:sSub>
                    </m:oMath>
                  </m:oMathPara>
                </a14:m>
                <a:endParaRPr lang="fi-FI" sz="1600" b="0" dirty="0">
                  <a:latin typeface="Arial" panose="020B0604020202020204" pitchFamily="34" charset="0"/>
                  <a:ea typeface="Cambria Math" panose="02040503050406030204" pitchFamily="18" charset="0"/>
                </a:endParaRPr>
              </a:p>
              <a:p>
                <a:endParaRPr kumimoji="1" lang="fi-FI" sz="1600" dirty="0">
                  <a:latin typeface="Arial" panose="020B0604020202020204" pitchFamily="34" charset="0"/>
                  <a:cs typeface="Arial" panose="020B0604020202020204" pitchFamily="34" charset="0"/>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2016012" y="5784477"/>
                <a:ext cx="589649" cy="584775"/>
              </a:xfrm>
              <a:prstGeom prst="rect">
                <a:avLst/>
              </a:prstGeom>
              <a:blipFill>
                <a:blip r:embed="rId8"/>
                <a:stretch>
                  <a:fillRect/>
                </a:stretch>
              </a:blipFill>
            </p:spPr>
            <p:txBody>
              <a:bodyPr/>
              <a:lstStyle/>
              <a:p>
                <a:r>
                  <a:rPr lang="fi-FI">
                    <a:noFill/>
                  </a:rPr>
                  <a:t> </a:t>
                </a:r>
              </a:p>
            </p:txBody>
          </p:sp>
        </mc:Fallback>
      </mc:AlternateContent>
      <p:sp>
        <p:nvSpPr>
          <p:cNvPr id="100" name="Rectangle 99"/>
          <p:cNvSpPr/>
          <p:nvPr/>
        </p:nvSpPr>
        <p:spPr>
          <a:xfrm rot="1945776">
            <a:off x="2680030" y="5684707"/>
            <a:ext cx="104775" cy="104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cxnSp>
        <p:nvCxnSpPr>
          <p:cNvPr id="101" name="Straight Connector 100"/>
          <p:cNvCxnSpPr/>
          <p:nvPr/>
        </p:nvCxnSpPr>
        <p:spPr>
          <a:xfrm>
            <a:off x="1948873" y="5123869"/>
            <a:ext cx="2272741" cy="1587968"/>
          </a:xfrm>
          <a:prstGeom prst="line">
            <a:avLst/>
          </a:prstGeom>
          <a:ln w="254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p:cNvSpPr txBox="1"/>
              <p:nvPr/>
            </p:nvSpPr>
            <p:spPr>
              <a:xfrm>
                <a:off x="2052388" y="6342962"/>
                <a:ext cx="58932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i-FI" sz="1600" b="0" i="1" smtClean="0">
                              <a:latin typeface="Cambria Math" panose="02040503050406030204" pitchFamily="18" charset="0"/>
                              <a:ea typeface="Cambria Math" panose="02040503050406030204" pitchFamily="18" charset="0"/>
                            </a:rPr>
                          </m:ctrlPr>
                        </m:sSubPr>
                        <m:e>
                          <m:r>
                            <a:rPr lang="fi-FI" sz="1600" i="1" smtClean="0">
                              <a:latin typeface="Cambria Math" panose="02040503050406030204" pitchFamily="18" charset="0"/>
                              <a:ea typeface="Cambria Math" panose="02040503050406030204" pitchFamily="18" charset="0"/>
                            </a:rPr>
                            <m:t>𝜃</m:t>
                          </m:r>
                        </m:e>
                        <m:sub>
                          <m:r>
                            <a:rPr lang="fi-FI" sz="1600" b="0" i="1" smtClean="0">
                              <a:latin typeface="Cambria Math" panose="02040503050406030204" pitchFamily="18" charset="0"/>
                              <a:ea typeface="Cambria Math" panose="02040503050406030204" pitchFamily="18" charset="0"/>
                            </a:rPr>
                            <m:t>1</m:t>
                          </m:r>
                        </m:sub>
                      </m:sSub>
                    </m:oMath>
                  </m:oMathPara>
                </a14:m>
                <a:endParaRPr lang="fi-FI" sz="1600" b="0" dirty="0">
                  <a:latin typeface="Arial" panose="020B0604020202020204" pitchFamily="34" charset="0"/>
                  <a:ea typeface="Cambria Math" panose="02040503050406030204" pitchFamily="18" charset="0"/>
                </a:endParaRPr>
              </a:p>
              <a:p>
                <a:endParaRPr kumimoji="1" lang="fi-FI" sz="1600" dirty="0">
                  <a:latin typeface="Arial" panose="020B0604020202020204" pitchFamily="34" charset="0"/>
                  <a:cs typeface="Arial" panose="020B0604020202020204" pitchFamily="34" charset="0"/>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2052388" y="6342962"/>
                <a:ext cx="589329" cy="584775"/>
              </a:xfrm>
              <a:prstGeom prst="rect">
                <a:avLst/>
              </a:prstGeom>
              <a:blipFill>
                <a:blip r:embed="rId9"/>
                <a:stretch>
                  <a:fillRect/>
                </a:stretch>
              </a:blipFill>
            </p:spPr>
            <p:txBody>
              <a:bodyPr/>
              <a:lstStyle/>
              <a:p>
                <a:r>
                  <a:rPr lang="fi-FI">
                    <a:noFill/>
                  </a:rPr>
                  <a:t> </a:t>
                </a:r>
              </a:p>
            </p:txBody>
          </p:sp>
        </mc:Fallback>
      </mc:AlternateContent>
      <p:sp>
        <p:nvSpPr>
          <p:cNvPr id="104" name="Arc 103"/>
          <p:cNvSpPr/>
          <p:nvPr/>
        </p:nvSpPr>
        <p:spPr>
          <a:xfrm rot="1298586">
            <a:off x="1932233" y="6506473"/>
            <a:ext cx="245913" cy="245913"/>
          </a:xfrm>
          <a:prstGeom prst="arc">
            <a:avLst>
              <a:gd name="adj1" fmla="val 17034734"/>
              <a:gd name="adj2" fmla="val 0"/>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dirty="0"/>
          </a:p>
        </p:txBody>
      </p:sp>
      <mc:AlternateContent xmlns:mc="http://schemas.openxmlformats.org/markup-compatibility/2006" xmlns:a14="http://schemas.microsoft.com/office/drawing/2010/main">
        <mc:Choice Requires="a14">
          <p:sp>
            <p:nvSpPr>
              <p:cNvPr id="105" name="TextBox 104"/>
              <p:cNvSpPr txBox="1"/>
              <p:nvPr/>
            </p:nvSpPr>
            <p:spPr>
              <a:xfrm>
                <a:off x="2016011" y="5783159"/>
                <a:ext cx="5896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i-FI" sz="1600" b="0" i="1" smtClean="0">
                              <a:latin typeface="Cambria Math" panose="02040503050406030204" pitchFamily="18" charset="0"/>
                              <a:ea typeface="Cambria Math" panose="02040503050406030204" pitchFamily="18" charset="0"/>
                            </a:rPr>
                          </m:ctrlPr>
                        </m:sSubPr>
                        <m:e>
                          <m:r>
                            <a:rPr lang="fi-FI" sz="1600" i="1" smtClean="0">
                              <a:latin typeface="Cambria Math" panose="02040503050406030204" pitchFamily="18" charset="0"/>
                              <a:ea typeface="Cambria Math" panose="02040503050406030204" pitchFamily="18" charset="0"/>
                            </a:rPr>
                            <m:t>𝜌</m:t>
                          </m:r>
                        </m:e>
                        <m:sub>
                          <m:r>
                            <a:rPr lang="fi-FI" sz="1600" b="0" i="1" smtClean="0">
                              <a:latin typeface="Cambria Math" panose="02040503050406030204" pitchFamily="18" charset="0"/>
                              <a:ea typeface="Cambria Math" panose="02040503050406030204" pitchFamily="18" charset="0"/>
                            </a:rPr>
                            <m:t>1</m:t>
                          </m:r>
                        </m:sub>
                      </m:sSub>
                    </m:oMath>
                  </m:oMathPara>
                </a14:m>
                <a:endParaRPr lang="fi-FI" sz="1600" b="0" dirty="0">
                  <a:latin typeface="Arial" panose="020B0604020202020204" pitchFamily="34" charset="0"/>
                  <a:ea typeface="Cambria Math" panose="02040503050406030204" pitchFamily="18" charset="0"/>
                </a:endParaRPr>
              </a:p>
              <a:p>
                <a:endParaRPr kumimoji="1" lang="fi-FI" sz="1600" dirty="0">
                  <a:latin typeface="Arial" panose="020B0604020202020204" pitchFamily="34" charset="0"/>
                  <a:cs typeface="Arial" panose="020B0604020202020204" pitchFamily="34"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2016011" y="5783159"/>
                <a:ext cx="589649" cy="584775"/>
              </a:xfrm>
              <a:prstGeom prst="rect">
                <a:avLst/>
              </a:prstGeom>
              <a:blipFill>
                <a:blip r:embed="rId10"/>
                <a:stretch>
                  <a:fillRect/>
                </a:stretch>
              </a:blipFill>
            </p:spPr>
            <p:txBody>
              <a:bodyPr/>
              <a:lstStyle/>
              <a:p>
                <a:r>
                  <a:rPr lang="fi-FI">
                    <a:noFill/>
                  </a:rPr>
                  <a:t> </a:t>
                </a:r>
              </a:p>
            </p:txBody>
          </p:sp>
        </mc:Fallback>
      </mc:AlternateContent>
      <p:cxnSp>
        <p:nvCxnSpPr>
          <p:cNvPr id="102" name="Straight Connector 101"/>
          <p:cNvCxnSpPr/>
          <p:nvPr/>
        </p:nvCxnSpPr>
        <p:spPr>
          <a:xfrm flipH="1">
            <a:off x="2008803" y="5653088"/>
            <a:ext cx="720110" cy="1019803"/>
          </a:xfrm>
          <a:prstGeom prst="line">
            <a:avLst/>
          </a:prstGeom>
          <a:ln w="25400">
            <a:solidFill>
              <a:srgbClr val="0070C0"/>
            </a:solidFill>
            <a:tailEnd type="none"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325538" y="5368925"/>
            <a:ext cx="88900" cy="889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sp>
        <p:nvSpPr>
          <p:cNvPr id="60" name="Oval 59"/>
          <p:cNvSpPr/>
          <p:nvPr/>
        </p:nvSpPr>
        <p:spPr>
          <a:xfrm>
            <a:off x="3067630" y="5895075"/>
            <a:ext cx="88900" cy="889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spTree>
    <p:extLst>
      <p:ext uri="{BB962C8B-B14F-4D97-AF65-F5344CB8AC3E}">
        <p14:creationId xmlns:p14="http://schemas.microsoft.com/office/powerpoint/2010/main" val="25029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1000"/>
                                  </p:stCondLst>
                                  <p:childTnLst>
                                    <p:set>
                                      <p:cBhvr>
                                        <p:cTn id="20" dur="1" fill="hold">
                                          <p:stCondLst>
                                            <p:cond delay="0"/>
                                          </p:stCondLst>
                                        </p:cTn>
                                        <p:tgtEl>
                                          <p:spTgt spid="26"/>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1000"/>
                                  </p:stCondLst>
                                  <p:childTnLst>
                                    <p:set>
                                      <p:cBhvr>
                                        <p:cTn id="23" dur="1" fill="hold">
                                          <p:stCondLst>
                                            <p:cond delay="0"/>
                                          </p:stCondLst>
                                        </p:cTn>
                                        <p:tgtEl>
                                          <p:spTgt spid="74"/>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1000"/>
                                  </p:stCondLst>
                                  <p:childTnLst>
                                    <p:set>
                                      <p:cBhvr>
                                        <p:cTn id="26" dur="1" fill="hold">
                                          <p:stCondLst>
                                            <p:cond delay="0"/>
                                          </p:stCondLst>
                                        </p:cTn>
                                        <p:tgtEl>
                                          <p:spTgt spid="60"/>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grpId="0" nodeType="afterEffect">
                                  <p:stCondLst>
                                    <p:cond delay="1000"/>
                                  </p:stCondLst>
                                  <p:childTnLst>
                                    <p:set>
                                      <p:cBhvr>
                                        <p:cTn id="29" dur="1" fill="hold">
                                          <p:stCondLst>
                                            <p:cond delay="0"/>
                                          </p:stCondLst>
                                        </p:cTn>
                                        <p:tgtEl>
                                          <p:spTgt spid="7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8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90" grpId="0" animBg="1"/>
      <p:bldP spid="94" grpId="0"/>
      <p:bldP spid="95" grpId="0"/>
      <p:bldP spid="97" grpId="0" animBg="1"/>
      <p:bldP spid="98" grpId="0"/>
      <p:bldP spid="99" grpId="0"/>
      <p:bldP spid="100" grpId="0" animBg="1"/>
      <p:bldP spid="103" grpId="0"/>
      <p:bldP spid="104" grpId="0" animBg="1"/>
      <p:bldP spid="105" grpId="0"/>
      <p:bldP spid="26" grpId="0"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Hough Transform</a:t>
            </a:r>
          </a:p>
        </p:txBody>
      </p:sp>
      <p:sp>
        <p:nvSpPr>
          <p:cNvPr id="3" name="Content Placeholder 2"/>
          <p:cNvSpPr>
            <a:spLocks noGrp="1"/>
          </p:cNvSpPr>
          <p:nvPr>
            <p:ph idx="1"/>
          </p:nvPr>
        </p:nvSpPr>
        <p:spPr/>
        <p:txBody>
          <a:bodyPr/>
          <a:lstStyle/>
          <a:p>
            <a:r>
              <a:rPr lang="fi-FI" dirty="0"/>
              <a:t>Subset 1 characters are partitioned into average width sized blocks. </a:t>
            </a:r>
          </a:p>
          <a:p>
            <a:r>
              <a:rPr lang="fi-FI" dirty="0"/>
              <a:t>The centroid of each of these blocks is used as datapoints for Hough Transform.</a:t>
            </a:r>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12</a:t>
            </a:fld>
            <a:endParaRPr lang="en-US" altLang="ja-JP"/>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497" t="3618" r="13029" b="71851"/>
          <a:stretch/>
        </p:blipFill>
        <p:spPr>
          <a:xfrm>
            <a:off x="1177061" y="3285089"/>
            <a:ext cx="7726501" cy="1374593"/>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717" t="6706" r="48080" b="70056"/>
          <a:stretch/>
        </p:blipFill>
        <p:spPr>
          <a:xfrm>
            <a:off x="1191324" y="4929133"/>
            <a:ext cx="7726501" cy="1393993"/>
          </a:xfrm>
          <a:prstGeom prst="rect">
            <a:avLst/>
          </a:prstGeom>
        </p:spPr>
      </p:pic>
      <p:sp>
        <p:nvSpPr>
          <p:cNvPr id="27" name="Arc 26"/>
          <p:cNvSpPr/>
          <p:nvPr/>
        </p:nvSpPr>
        <p:spPr>
          <a:xfrm flipH="1">
            <a:off x="1265273" y="3584308"/>
            <a:ext cx="993807" cy="1742603"/>
          </a:xfrm>
          <a:prstGeom prst="arc">
            <a:avLst>
              <a:gd name="adj1" fmla="val 16620996"/>
              <a:gd name="adj2" fmla="val 4573266"/>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i-FI"/>
          </a:p>
        </p:txBody>
      </p:sp>
      <p:sp>
        <p:nvSpPr>
          <p:cNvPr id="28" name="Arc 27"/>
          <p:cNvSpPr/>
          <p:nvPr/>
        </p:nvSpPr>
        <p:spPr>
          <a:xfrm flipH="1">
            <a:off x="1676217" y="3563041"/>
            <a:ext cx="993807" cy="1742603"/>
          </a:xfrm>
          <a:prstGeom prst="arc">
            <a:avLst>
              <a:gd name="adj1" fmla="val 16620996"/>
              <a:gd name="adj2" fmla="val 4573266"/>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i-FI"/>
          </a:p>
        </p:txBody>
      </p:sp>
    </p:spTree>
    <p:extLst>
      <p:ext uri="{BB962C8B-B14F-4D97-AF65-F5344CB8AC3E}">
        <p14:creationId xmlns:p14="http://schemas.microsoft.com/office/powerpoint/2010/main" val="32989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Data Points and Corresponding Accumulator Array</a:t>
            </a:r>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13</a:t>
            </a:fld>
            <a:endParaRPr lang="en-US" altLang="ja-JP"/>
          </a:p>
        </p:txBody>
      </p:sp>
      <p:pic>
        <p:nvPicPr>
          <p:cNvPr id="9" name="Picture 8"/>
          <p:cNvPicPr/>
          <p:nvPr/>
        </p:nvPicPr>
        <p:blipFill>
          <a:blip r:embed="rId2"/>
          <a:srcRect l="2641" t="2432" r="9340" b="3430"/>
          <a:stretch/>
        </p:blipFill>
        <p:spPr>
          <a:xfrm>
            <a:off x="5360002" y="1869616"/>
            <a:ext cx="4442760" cy="3702240"/>
          </a:xfrm>
          <a:prstGeom prst="rect">
            <a:avLst/>
          </a:prstGeom>
          <a:ln w="18360">
            <a:noFill/>
          </a:ln>
        </p:spPr>
      </p:pic>
      <p:pic>
        <p:nvPicPr>
          <p:cNvPr id="10" name="Picture 9"/>
          <p:cNvPicPr/>
          <p:nvPr/>
        </p:nvPicPr>
        <p:blipFill rotWithShape="1">
          <a:blip r:embed="rId3"/>
          <a:srcRect t="1103"/>
          <a:stretch/>
        </p:blipFill>
        <p:spPr>
          <a:xfrm>
            <a:off x="309638" y="3957851"/>
            <a:ext cx="4605910" cy="2802725"/>
          </a:xfrm>
          <a:prstGeom prst="rect">
            <a:avLst/>
          </a:prstGeom>
          <a:ln w="18360">
            <a:noFill/>
          </a:ln>
        </p:spPr>
      </p:pic>
      <p:sp>
        <p:nvSpPr>
          <p:cNvPr id="13" name="CustomShape 3"/>
          <p:cNvSpPr/>
          <p:nvPr/>
        </p:nvSpPr>
        <p:spPr>
          <a:xfrm>
            <a:off x="6673755" y="6121576"/>
            <a:ext cx="1827720" cy="639000"/>
          </a:xfrm>
          <a:prstGeom prst="rect">
            <a:avLst/>
          </a:prstGeom>
          <a:solidFill>
            <a:srgbClr val="FFFFFF"/>
          </a:solidFill>
          <a:ln w="2540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0" strike="noStrike" spc="-1" dirty="0">
                <a:solidFill>
                  <a:srgbClr val="000000"/>
                </a:solidFill>
                <a:uFill>
                  <a:solidFill>
                    <a:srgbClr val="FFFFFF"/>
                  </a:solidFill>
                </a:uFill>
                <a:latin typeface="Lato Light"/>
                <a:ea typeface="DejaVu Sans"/>
              </a:rPr>
              <a:t>Hough Transform</a:t>
            </a:r>
            <a:endParaRPr lang="en-US" sz="1800" b="0" strike="noStrike" spc="-1" dirty="0">
              <a:solidFill>
                <a:srgbClr val="000000"/>
              </a:solidFill>
              <a:uFill>
                <a:solidFill>
                  <a:srgbClr val="FFFFFF"/>
                </a:solidFill>
              </a:uFill>
              <a:latin typeface="Aria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l="6904" t="2537" r="7294" b="8354"/>
          <a:stretch/>
        </p:blipFill>
        <p:spPr>
          <a:xfrm>
            <a:off x="308558" y="913095"/>
            <a:ext cx="4606990" cy="2792522"/>
          </a:xfrm>
          <a:prstGeom prst="rect">
            <a:avLst/>
          </a:prstGeom>
        </p:spPr>
      </p:pic>
      <p:cxnSp>
        <p:nvCxnSpPr>
          <p:cNvPr id="23" name="直線矢印コネクタ 9"/>
          <p:cNvCxnSpPr/>
          <p:nvPr/>
        </p:nvCxnSpPr>
        <p:spPr>
          <a:xfrm>
            <a:off x="4915548" y="6435782"/>
            <a:ext cx="1758207"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9"/>
          <p:cNvCxnSpPr/>
          <p:nvPr/>
        </p:nvCxnSpPr>
        <p:spPr>
          <a:xfrm flipV="1">
            <a:off x="7581382" y="5571856"/>
            <a:ext cx="0" cy="54972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9"/>
          <p:cNvCxnSpPr>
            <a:stCxn id="16" idx="2"/>
            <a:endCxn id="10" idx="0"/>
          </p:cNvCxnSpPr>
          <p:nvPr/>
        </p:nvCxnSpPr>
        <p:spPr>
          <a:xfrm>
            <a:off x="2612053" y="3705617"/>
            <a:ext cx="540" cy="252234"/>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69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 65"/>
          <p:cNvGraphicFramePr>
            <a:graphicFrameLocks noGrp="1"/>
          </p:cNvGraphicFramePr>
          <p:nvPr>
            <p:extLst>
              <p:ext uri="{D42A27DB-BD31-4B8C-83A1-F6EECF244321}">
                <p14:modId xmlns:p14="http://schemas.microsoft.com/office/powerpoint/2010/main" val="2667400094"/>
              </p:ext>
            </p:extLst>
          </p:nvPr>
        </p:nvGraphicFramePr>
        <p:xfrm>
          <a:off x="6891889" y="1360186"/>
          <a:ext cx="1986477" cy="2966530"/>
        </p:xfrm>
        <a:graphic>
          <a:graphicData uri="http://schemas.openxmlformats.org/drawingml/2006/table">
            <a:tbl>
              <a:tblPr bandRow="1">
                <a:tableStyleId>{F5AB1C69-6EDB-4FF4-983F-18BD219EF322}</a:tableStyleId>
              </a:tblPr>
              <a:tblGrid>
                <a:gridCol w="662159">
                  <a:extLst>
                    <a:ext uri="{9D8B030D-6E8A-4147-A177-3AD203B41FA5}">
                      <a16:colId xmlns:a16="http://schemas.microsoft.com/office/drawing/2014/main" val="3245140277"/>
                    </a:ext>
                  </a:extLst>
                </a:gridCol>
                <a:gridCol w="662159">
                  <a:extLst>
                    <a:ext uri="{9D8B030D-6E8A-4147-A177-3AD203B41FA5}">
                      <a16:colId xmlns:a16="http://schemas.microsoft.com/office/drawing/2014/main" val="541514395"/>
                    </a:ext>
                  </a:extLst>
                </a:gridCol>
                <a:gridCol w="662159">
                  <a:extLst>
                    <a:ext uri="{9D8B030D-6E8A-4147-A177-3AD203B41FA5}">
                      <a16:colId xmlns:a16="http://schemas.microsoft.com/office/drawing/2014/main" val="4265561383"/>
                    </a:ext>
                  </a:extLst>
                </a:gridCol>
              </a:tblGrid>
              <a:tr h="357784">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202860"/>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934963"/>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179574"/>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930197"/>
                  </a:ext>
                </a:extLst>
              </a:tr>
              <a:tr h="370840">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7764467"/>
                  </a:ext>
                </a:extLst>
              </a:tr>
              <a:tr h="370840">
                <a:tc>
                  <a:txBody>
                    <a:bodyPr/>
                    <a:lstStyle/>
                    <a:p>
                      <a:pPr algn="ctr"/>
                      <a:r>
                        <a:rPr lang="fi-FI"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1070925"/>
                  </a:ext>
                </a:extLst>
              </a:tr>
              <a:tr h="370840">
                <a:tc>
                  <a:txBody>
                    <a:bodyPr/>
                    <a:lstStyle/>
                    <a:p>
                      <a:pPr algn="ctr"/>
                      <a:r>
                        <a:rPr lang="fi-FI"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855110"/>
                  </a:ext>
                </a:extLst>
              </a:tr>
              <a:tr h="370840">
                <a:tc>
                  <a:txBody>
                    <a:bodyPr/>
                    <a:lstStyle/>
                    <a:p>
                      <a:pPr algn="ctr"/>
                      <a:r>
                        <a:rPr lang="fi-FI"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7707638"/>
                  </a:ext>
                </a:extLst>
              </a:tr>
            </a:tbl>
          </a:graphicData>
        </a:graphic>
      </p:graphicFrame>
      <p:sp>
        <p:nvSpPr>
          <p:cNvPr id="2" name="Title 1"/>
          <p:cNvSpPr>
            <a:spLocks noGrp="1"/>
          </p:cNvSpPr>
          <p:nvPr>
            <p:ph type="title"/>
          </p:nvPr>
        </p:nvSpPr>
        <p:spPr/>
        <p:txBody>
          <a:bodyPr/>
          <a:lstStyle/>
          <a:p>
            <a:r>
              <a:rPr lang="fi-FI" dirty="0"/>
              <a:t>Line Extraction from Accumulator Array</a:t>
            </a:r>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14</a:t>
            </a:fld>
            <a:endParaRPr lang="en-US" altLang="ja-JP"/>
          </a:p>
        </p:txBody>
      </p:sp>
      <p:sp>
        <p:nvSpPr>
          <p:cNvPr id="6" name="Rectangle 5"/>
          <p:cNvSpPr/>
          <p:nvPr/>
        </p:nvSpPr>
        <p:spPr>
          <a:xfrm>
            <a:off x="1468471" y="1289854"/>
            <a:ext cx="1247190" cy="4160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Find Peak</a:t>
            </a:r>
          </a:p>
        </p:txBody>
      </p:sp>
      <mc:AlternateContent xmlns:mc="http://schemas.openxmlformats.org/markup-compatibility/2006" xmlns:a14="http://schemas.microsoft.com/office/drawing/2010/main">
        <mc:Choice Requires="a14">
          <p:sp>
            <p:nvSpPr>
              <p:cNvPr id="7" name="Rectangle 6"/>
              <p:cNvSpPr/>
              <p:nvPr/>
            </p:nvSpPr>
            <p:spPr>
              <a:xfrm>
                <a:off x="1147215" y="3148832"/>
                <a:ext cx="1856097" cy="816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Get </a:t>
                </a:r>
                <a14:m>
                  <m:oMath xmlns:m="http://schemas.openxmlformats.org/officeDocument/2006/math">
                    <m:sSub>
                      <m:sSubPr>
                        <m:ctrlPr>
                          <a:rPr kumimoji="1" lang="fi-FI" sz="1600" b="0" i="1" smtClean="0">
                            <a:solidFill>
                              <a:schemeClr val="tx1"/>
                            </a:solidFill>
                            <a:latin typeface="Cambria Math" panose="02040503050406030204" pitchFamily="18" charset="0"/>
                          </a:rPr>
                        </m:ctrlPr>
                      </m:sSubPr>
                      <m:e>
                        <m:r>
                          <a:rPr kumimoji="1" lang="fi-FI" sz="1600" b="0" i="1" smtClean="0">
                            <a:solidFill>
                              <a:schemeClr val="tx1"/>
                            </a:solidFill>
                            <a:latin typeface="Cambria Math" panose="02040503050406030204" pitchFamily="18" charset="0"/>
                          </a:rPr>
                          <m:t>𝑀</m:t>
                        </m:r>
                      </m:e>
                      <m:sub>
                        <m:r>
                          <a:rPr kumimoji="1" lang="fi-FI" sz="1600" b="0" i="1" smtClean="0">
                            <a:solidFill>
                              <a:schemeClr val="tx1"/>
                            </a:solidFill>
                            <a:latin typeface="Cambria Math" panose="02040503050406030204" pitchFamily="18" charset="0"/>
                          </a:rPr>
                          <m:t>𝑛</m:t>
                        </m:r>
                      </m:sub>
                    </m:sSub>
                  </m:oMath>
                </a14:m>
                <a:r>
                  <a:rPr kumimoji="1" lang="fi-FI" sz="1600" dirty="0">
                    <a:solidFill>
                      <a:schemeClr val="tx1"/>
                    </a:solidFill>
                  </a:rPr>
                  <a:t> neigbhors of the peak</a:t>
                </a:r>
              </a:p>
            </p:txBody>
          </p:sp>
        </mc:Choice>
        <mc:Fallback xmlns="">
          <p:sp>
            <p:nvSpPr>
              <p:cNvPr id="7" name="Rectangle 6"/>
              <p:cNvSpPr>
                <a:spLocks noRot="1" noChangeAspect="1" noMove="1" noResize="1" noEditPoints="1" noAdjustHandles="1" noChangeArrowheads="1" noChangeShapeType="1" noTextEdit="1"/>
              </p:cNvSpPr>
              <p:nvPr/>
            </p:nvSpPr>
            <p:spPr>
              <a:xfrm>
                <a:off x="1147215" y="3148832"/>
                <a:ext cx="1856097" cy="816218"/>
              </a:xfrm>
              <a:prstGeom prst="rect">
                <a:avLst/>
              </a:prstGeom>
              <a:blipFill>
                <a:blip r:embed="rId2"/>
                <a:stretch>
                  <a:fillRect r="-2913"/>
                </a:stretch>
              </a:blipFill>
              <a:ln>
                <a:solidFill>
                  <a:schemeClr val="tx1"/>
                </a:solidFill>
              </a:ln>
            </p:spPr>
            <p:txBody>
              <a:bodyPr/>
              <a:lstStyle/>
              <a:p>
                <a:r>
                  <a:rPr lang="fi-FI">
                    <a:noFill/>
                  </a:rPr>
                  <a:t> </a:t>
                </a:r>
              </a:p>
            </p:txBody>
          </p:sp>
        </mc:Fallback>
      </mc:AlternateContent>
      <p:sp>
        <p:nvSpPr>
          <p:cNvPr id="8" name="Rectangle 7"/>
          <p:cNvSpPr/>
          <p:nvPr/>
        </p:nvSpPr>
        <p:spPr>
          <a:xfrm>
            <a:off x="772937" y="5474914"/>
            <a:ext cx="2604654" cy="50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Assign corresponding components to a new line</a:t>
            </a:r>
          </a:p>
        </p:txBody>
      </p:sp>
      <p:sp>
        <p:nvSpPr>
          <p:cNvPr id="10" name="Diamond 9"/>
          <p:cNvSpPr/>
          <p:nvPr/>
        </p:nvSpPr>
        <p:spPr>
          <a:xfrm>
            <a:off x="870848" y="4207103"/>
            <a:ext cx="2408831" cy="90851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200" dirty="0">
                <a:solidFill>
                  <a:schemeClr val="tx1"/>
                </a:solidFill>
              </a:rPr>
              <a:t>Half of a components centroids are in area</a:t>
            </a:r>
          </a:p>
        </p:txBody>
      </p:sp>
      <p:cxnSp>
        <p:nvCxnSpPr>
          <p:cNvPr id="12" name="Straight Arrow Connector 11"/>
          <p:cNvCxnSpPr>
            <a:stCxn id="30" idx="2"/>
            <a:endCxn id="48" idx="0"/>
          </p:cNvCxnSpPr>
          <p:nvPr/>
        </p:nvCxnSpPr>
        <p:spPr>
          <a:xfrm flipH="1">
            <a:off x="2075264" y="1707887"/>
            <a:ext cx="16803" cy="291657"/>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75264" y="3973802"/>
            <a:ext cx="0" cy="233301"/>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75264" y="5115622"/>
            <a:ext cx="0" cy="29000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659908" y="4269841"/>
            <a:ext cx="1784300" cy="7900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Remove values from accumulator Array</a:t>
            </a:r>
          </a:p>
        </p:txBody>
      </p:sp>
      <p:cxnSp>
        <p:nvCxnSpPr>
          <p:cNvPr id="37" name="Straight Arrow Connector 36"/>
          <p:cNvCxnSpPr>
            <a:stCxn id="10" idx="3"/>
            <a:endCxn id="34" idx="1"/>
          </p:cNvCxnSpPr>
          <p:nvPr/>
        </p:nvCxnSpPr>
        <p:spPr>
          <a:xfrm>
            <a:off x="3279679" y="4661363"/>
            <a:ext cx="380229" cy="351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4" idx="0"/>
            <a:endCxn id="6" idx="3"/>
          </p:cNvCxnSpPr>
          <p:nvPr/>
        </p:nvCxnSpPr>
        <p:spPr>
          <a:xfrm rot="16200000" flipV="1">
            <a:off x="2247891" y="1965673"/>
            <a:ext cx="2771939" cy="1836397"/>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214507" y="4252367"/>
            <a:ext cx="445956" cy="338554"/>
          </a:xfrm>
          <a:prstGeom prst="rect">
            <a:avLst/>
          </a:prstGeom>
          <a:noFill/>
        </p:spPr>
        <p:txBody>
          <a:bodyPr wrap="none" rtlCol="0">
            <a:spAutoFit/>
          </a:bodyPr>
          <a:lstStyle/>
          <a:p>
            <a:r>
              <a:rPr kumimoji="1" lang="fi-FI" sz="1600" dirty="0"/>
              <a:t>No</a:t>
            </a:r>
          </a:p>
        </p:txBody>
      </p:sp>
      <p:sp>
        <p:nvSpPr>
          <p:cNvPr id="43" name="TextBox 42"/>
          <p:cNvSpPr txBox="1"/>
          <p:nvPr/>
        </p:nvSpPr>
        <p:spPr>
          <a:xfrm>
            <a:off x="1461952" y="5030343"/>
            <a:ext cx="518475" cy="338554"/>
          </a:xfrm>
          <a:prstGeom prst="rect">
            <a:avLst/>
          </a:prstGeom>
          <a:noFill/>
        </p:spPr>
        <p:txBody>
          <a:bodyPr wrap="none" rtlCol="0">
            <a:spAutoFit/>
          </a:bodyPr>
          <a:lstStyle/>
          <a:p>
            <a:r>
              <a:rPr kumimoji="1" lang="fi-FI" sz="1600" dirty="0"/>
              <a:t>Yes</a:t>
            </a:r>
          </a:p>
        </p:txBody>
      </p:sp>
      <p:cxnSp>
        <p:nvCxnSpPr>
          <p:cNvPr id="44" name="Elbow Connector 43"/>
          <p:cNvCxnSpPr>
            <a:stCxn id="8" idx="3"/>
            <a:endCxn id="34" idx="2"/>
          </p:cNvCxnSpPr>
          <p:nvPr/>
        </p:nvCxnSpPr>
        <p:spPr>
          <a:xfrm flipV="1">
            <a:off x="3377591" y="5059914"/>
            <a:ext cx="1174467" cy="666434"/>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Diamond 47"/>
              <p:cNvSpPr/>
              <p:nvPr/>
            </p:nvSpPr>
            <p:spPr>
              <a:xfrm>
                <a:off x="870848" y="1999544"/>
                <a:ext cx="2408831" cy="90851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200" dirty="0">
                    <a:solidFill>
                      <a:schemeClr val="tx1"/>
                    </a:solidFill>
                  </a:rPr>
                  <a:t>Peak value above threshold </a:t>
                </a:r>
                <a14:m>
                  <m:oMath xmlns:m="http://schemas.openxmlformats.org/officeDocument/2006/math">
                    <m:sSub>
                      <m:sSubPr>
                        <m:ctrlPr>
                          <a:rPr kumimoji="1" lang="fi-FI" sz="1200" i="1" smtClean="0">
                            <a:solidFill>
                              <a:schemeClr val="tx1"/>
                            </a:solidFill>
                            <a:latin typeface="Cambria Math" panose="02040503050406030204" pitchFamily="18" charset="0"/>
                          </a:rPr>
                        </m:ctrlPr>
                      </m:sSubPr>
                      <m:e>
                        <m:r>
                          <a:rPr kumimoji="1" lang="fi-FI" sz="1200" b="0" i="1" smtClean="0">
                            <a:solidFill>
                              <a:schemeClr val="tx1"/>
                            </a:solidFill>
                            <a:latin typeface="Cambria Math" panose="02040503050406030204" pitchFamily="18" charset="0"/>
                          </a:rPr>
                          <m:t>𝑛</m:t>
                        </m:r>
                      </m:e>
                      <m:sub>
                        <m:r>
                          <a:rPr kumimoji="1" lang="fi-FI" sz="1200" b="0" i="1" smtClean="0">
                            <a:solidFill>
                              <a:schemeClr val="tx1"/>
                            </a:solidFill>
                            <a:latin typeface="Cambria Math" panose="02040503050406030204" pitchFamily="18" charset="0"/>
                          </a:rPr>
                          <m:t>1</m:t>
                        </m:r>
                      </m:sub>
                    </m:sSub>
                  </m:oMath>
                </a14:m>
                <a:endParaRPr kumimoji="1" lang="fi-FI" sz="1200" dirty="0">
                  <a:solidFill>
                    <a:schemeClr val="tx1"/>
                  </a:solidFill>
                </a:endParaRPr>
              </a:p>
            </p:txBody>
          </p:sp>
        </mc:Choice>
        <mc:Fallback xmlns="">
          <p:sp>
            <p:nvSpPr>
              <p:cNvPr id="48" name="Diamond 47"/>
              <p:cNvSpPr>
                <a:spLocks noRot="1" noChangeAspect="1" noMove="1" noResize="1" noEditPoints="1" noAdjustHandles="1" noChangeArrowheads="1" noChangeShapeType="1" noTextEdit="1"/>
              </p:cNvSpPr>
              <p:nvPr/>
            </p:nvSpPr>
            <p:spPr>
              <a:xfrm>
                <a:off x="870848" y="1999544"/>
                <a:ext cx="2408831" cy="908519"/>
              </a:xfrm>
              <a:prstGeom prst="diamond">
                <a:avLst/>
              </a:prstGeom>
              <a:blipFill>
                <a:blip r:embed="rId3"/>
                <a:stretch>
                  <a:fillRect/>
                </a:stretch>
              </a:blipFill>
              <a:ln>
                <a:solidFill>
                  <a:schemeClr val="tx1"/>
                </a:solidFill>
              </a:ln>
            </p:spPr>
            <p:txBody>
              <a:bodyPr/>
              <a:lstStyle/>
              <a:p>
                <a:r>
                  <a:rPr lang="fi-FI">
                    <a:noFill/>
                  </a:rPr>
                  <a:t> </a:t>
                </a:r>
              </a:p>
            </p:txBody>
          </p:sp>
        </mc:Fallback>
      </mc:AlternateContent>
      <p:cxnSp>
        <p:nvCxnSpPr>
          <p:cNvPr id="55" name="Straight Arrow Connector 54"/>
          <p:cNvCxnSpPr/>
          <p:nvPr/>
        </p:nvCxnSpPr>
        <p:spPr>
          <a:xfrm>
            <a:off x="2075264" y="2908063"/>
            <a:ext cx="0" cy="240768"/>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435737" y="2792554"/>
            <a:ext cx="518475" cy="338554"/>
          </a:xfrm>
          <a:prstGeom prst="rect">
            <a:avLst/>
          </a:prstGeom>
          <a:noFill/>
        </p:spPr>
        <p:txBody>
          <a:bodyPr wrap="none" rtlCol="0">
            <a:spAutoFit/>
          </a:bodyPr>
          <a:lstStyle/>
          <a:p>
            <a:r>
              <a:rPr kumimoji="1" lang="fi-FI" sz="1600" dirty="0"/>
              <a:t>Yes</a:t>
            </a:r>
          </a:p>
        </p:txBody>
      </p:sp>
      <p:sp>
        <p:nvSpPr>
          <p:cNvPr id="59" name="TextBox 58"/>
          <p:cNvSpPr txBox="1"/>
          <p:nvPr/>
        </p:nvSpPr>
        <p:spPr>
          <a:xfrm>
            <a:off x="562807" y="1990820"/>
            <a:ext cx="445956" cy="338554"/>
          </a:xfrm>
          <a:prstGeom prst="rect">
            <a:avLst/>
          </a:prstGeom>
          <a:noFill/>
        </p:spPr>
        <p:txBody>
          <a:bodyPr wrap="none" rtlCol="0">
            <a:spAutoFit/>
          </a:bodyPr>
          <a:lstStyle/>
          <a:p>
            <a:r>
              <a:rPr kumimoji="1" lang="fi-FI" sz="1600" dirty="0"/>
              <a:t>No</a:t>
            </a:r>
          </a:p>
        </p:txBody>
      </p:sp>
      <p:sp>
        <p:nvSpPr>
          <p:cNvPr id="63" name="Rectangle 62"/>
          <p:cNvSpPr/>
          <p:nvPr/>
        </p:nvSpPr>
        <p:spPr>
          <a:xfrm>
            <a:off x="295183" y="2734317"/>
            <a:ext cx="738912" cy="4359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dirty="0">
                <a:solidFill>
                  <a:schemeClr val="tx1"/>
                </a:solidFill>
              </a:rPr>
              <a:t>Done</a:t>
            </a:r>
          </a:p>
        </p:txBody>
      </p:sp>
      <mc:AlternateContent xmlns:mc="http://schemas.openxmlformats.org/markup-compatibility/2006" xmlns:a14="http://schemas.microsoft.com/office/drawing/2010/main">
        <mc:Choice Requires="a14">
          <p:sp>
            <p:nvSpPr>
              <p:cNvPr id="72" name="TextBox 71"/>
              <p:cNvSpPr txBox="1"/>
              <p:nvPr/>
            </p:nvSpPr>
            <p:spPr>
              <a:xfrm>
                <a:off x="569548" y="6356088"/>
                <a:ext cx="2794326" cy="516873"/>
              </a:xfrm>
              <a:prstGeom prst="rect">
                <a:avLst/>
              </a:prstGeom>
              <a:noFill/>
            </p:spPr>
            <p:txBody>
              <a:bodyPr wrap="square" lIns="0" tIns="0" rIns="0" bIns="0" rtlCol="0">
                <a:spAutoFit/>
              </a:bodyPr>
              <a:lstStyle/>
              <a:p>
                <a14:m>
                  <m:oMath xmlns:m="http://schemas.openxmlformats.org/officeDocument/2006/math">
                    <m:sSub>
                      <m:sSubPr>
                        <m:ctrlPr>
                          <a:rPr kumimoji="1" lang="fi-FI" i="1" smtClean="0">
                            <a:latin typeface="Cambria Math" panose="02040503050406030204" pitchFamily="18" charset="0"/>
                          </a:rPr>
                        </m:ctrlPr>
                      </m:sSubPr>
                      <m:e>
                        <m:r>
                          <a:rPr kumimoji="1" lang="fi-FI" b="0" i="1" smtClean="0">
                            <a:latin typeface="Cambria Math" panose="02040503050406030204" pitchFamily="18" charset="0"/>
                          </a:rPr>
                          <m:t>𝑛</m:t>
                        </m:r>
                      </m:e>
                      <m:sub>
                        <m:r>
                          <a:rPr kumimoji="1" lang="fi-FI" b="0" i="1" smtClean="0">
                            <a:latin typeface="Cambria Math" panose="02040503050406030204" pitchFamily="18" charset="0"/>
                          </a:rPr>
                          <m:t>1</m:t>
                        </m:r>
                      </m:sub>
                    </m:sSub>
                  </m:oMath>
                </a14:m>
                <a:r>
                  <a:rPr kumimoji="1" lang="fi-FI" sz="1600" dirty="0">
                    <a:latin typeface="+mj-lt"/>
                  </a:rPr>
                  <a:t> Defines the minimum peak of Hough accumulator Array</a:t>
                </a:r>
              </a:p>
            </p:txBody>
          </p:sp>
        </mc:Choice>
        <mc:Fallback xmlns="">
          <p:sp>
            <p:nvSpPr>
              <p:cNvPr id="72" name="TextBox 71"/>
              <p:cNvSpPr txBox="1">
                <a:spLocks noRot="1" noChangeAspect="1" noMove="1" noResize="1" noEditPoints="1" noAdjustHandles="1" noChangeArrowheads="1" noChangeShapeType="1" noTextEdit="1"/>
              </p:cNvSpPr>
              <p:nvPr/>
            </p:nvSpPr>
            <p:spPr>
              <a:xfrm>
                <a:off x="569548" y="6356088"/>
                <a:ext cx="2794326" cy="516873"/>
              </a:xfrm>
              <a:prstGeom prst="rect">
                <a:avLst/>
              </a:prstGeom>
              <a:blipFill>
                <a:blip r:embed="rId4"/>
                <a:stretch>
                  <a:fillRect l="-4357" t="-8333" r="-2832" b="-23810"/>
                </a:stretch>
              </a:blipFill>
            </p:spPr>
            <p:txBody>
              <a:bodyPr/>
              <a:lstStyle/>
              <a:p>
                <a:r>
                  <a:rPr lang="fi-FI">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3953826" y="6290381"/>
                <a:ext cx="2904929" cy="793102"/>
              </a:xfrm>
              <a:prstGeom prst="rect">
                <a:avLst/>
              </a:prstGeom>
              <a:noFill/>
            </p:spPr>
            <p:txBody>
              <a:bodyPr wrap="square" lIns="0" tIns="0" rIns="0" bIns="0" rtlCol="0">
                <a:spAutoFit/>
              </a:bodyPr>
              <a:lstStyle/>
              <a:p>
                <a14:m>
                  <m:oMath xmlns:m="http://schemas.openxmlformats.org/officeDocument/2006/math">
                    <m:sSub>
                      <m:sSubPr>
                        <m:ctrlPr>
                          <a:rPr kumimoji="1" lang="fi-FI" i="1" smtClean="0">
                            <a:latin typeface="Cambria Math" panose="02040503050406030204" pitchFamily="18" charset="0"/>
                          </a:rPr>
                        </m:ctrlPr>
                      </m:sSubPr>
                      <m:e>
                        <m:r>
                          <a:rPr kumimoji="1" lang="fi-FI" b="0" i="1" smtClean="0">
                            <a:latin typeface="Cambria Math" panose="02040503050406030204" pitchFamily="18" charset="0"/>
                          </a:rPr>
                          <m:t>𝑀</m:t>
                        </m:r>
                      </m:e>
                      <m:sub>
                        <m:r>
                          <a:rPr kumimoji="1" lang="fi-FI" b="0" i="1" smtClean="0">
                            <a:latin typeface="Cambria Math" panose="02040503050406030204" pitchFamily="18" charset="0"/>
                          </a:rPr>
                          <m:t>𝑛</m:t>
                        </m:r>
                      </m:sub>
                    </m:sSub>
                  </m:oMath>
                </a14:m>
                <a:r>
                  <a:rPr kumimoji="1" lang="fi-FI" sz="1600" dirty="0">
                    <a:latin typeface="+mj-lt"/>
                  </a:rPr>
                  <a:t> How many neighboring components in </a:t>
                </a:r>
                <a14:m>
                  <m:oMath xmlns:m="http://schemas.openxmlformats.org/officeDocument/2006/math">
                    <m:r>
                      <a:rPr kumimoji="1" lang="fi-FI" sz="1600" i="1" smtClean="0">
                        <a:latin typeface="Cambria Math" panose="02040503050406030204" pitchFamily="18" charset="0"/>
                        <a:ea typeface="Cambria Math" panose="02040503050406030204" pitchFamily="18" charset="0"/>
                      </a:rPr>
                      <m:t>𝜌</m:t>
                    </m:r>
                    <m:r>
                      <a:rPr kumimoji="1" lang="fi-FI" sz="1600" b="0" i="1" smtClean="0">
                        <a:latin typeface="Cambria Math" panose="02040503050406030204" pitchFamily="18" charset="0"/>
                        <a:ea typeface="Cambria Math" panose="02040503050406030204" pitchFamily="18" charset="0"/>
                      </a:rPr>
                      <m:t> </m:t>
                    </m:r>
                  </m:oMath>
                </a14:m>
                <a:r>
                  <a:rPr kumimoji="1" lang="fi-FI" sz="1600" dirty="0">
                    <a:latin typeface="+mj-lt"/>
                  </a:rPr>
                  <a:t>direction are assigned to same line.</a:t>
                </a:r>
              </a:p>
            </p:txBody>
          </p:sp>
        </mc:Choice>
        <mc:Fallback xmlns="">
          <p:sp>
            <p:nvSpPr>
              <p:cNvPr id="73" name="TextBox 72"/>
              <p:cNvSpPr txBox="1">
                <a:spLocks noRot="1" noChangeAspect="1" noMove="1" noResize="1" noEditPoints="1" noAdjustHandles="1" noChangeArrowheads="1" noChangeShapeType="1" noTextEdit="1"/>
              </p:cNvSpPr>
              <p:nvPr/>
            </p:nvSpPr>
            <p:spPr>
              <a:xfrm>
                <a:off x="3953826" y="6290381"/>
                <a:ext cx="2904929" cy="793102"/>
              </a:xfrm>
              <a:prstGeom prst="rect">
                <a:avLst/>
              </a:prstGeom>
              <a:blipFill>
                <a:blip r:embed="rId5"/>
                <a:stretch>
                  <a:fillRect l="-4412" t="-5385" b="-10769"/>
                </a:stretch>
              </a:blipFill>
            </p:spPr>
            <p:txBody>
              <a:bodyPr/>
              <a:lstStyle/>
              <a:p>
                <a:r>
                  <a:rPr lang="fi-FI">
                    <a:noFill/>
                  </a:rPr>
                  <a:t> </a:t>
                </a:r>
              </a:p>
            </p:txBody>
          </p:sp>
        </mc:Fallback>
      </mc:AlternateContent>
      <p:cxnSp>
        <p:nvCxnSpPr>
          <p:cNvPr id="29" name="Elbow Connector 28"/>
          <p:cNvCxnSpPr>
            <a:stCxn id="48" idx="1"/>
            <a:endCxn id="63" idx="0"/>
          </p:cNvCxnSpPr>
          <p:nvPr/>
        </p:nvCxnSpPr>
        <p:spPr>
          <a:xfrm rot="10800000" flipV="1">
            <a:off x="664640" y="2453803"/>
            <a:ext cx="206209" cy="280513"/>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469527" y="1287917"/>
            <a:ext cx="1245079" cy="41997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graphicFrame>
        <p:nvGraphicFramePr>
          <p:cNvPr id="65" name="Table 64"/>
          <p:cNvGraphicFramePr>
            <a:graphicFrameLocks noGrp="1"/>
          </p:cNvGraphicFramePr>
          <p:nvPr>
            <p:extLst>
              <p:ext uri="{D42A27DB-BD31-4B8C-83A1-F6EECF244321}">
                <p14:modId xmlns:p14="http://schemas.microsoft.com/office/powerpoint/2010/main" val="2324576360"/>
              </p:ext>
            </p:extLst>
          </p:nvPr>
        </p:nvGraphicFramePr>
        <p:xfrm>
          <a:off x="6891889" y="1360186"/>
          <a:ext cx="1986477" cy="2966530"/>
        </p:xfrm>
        <a:graphic>
          <a:graphicData uri="http://schemas.openxmlformats.org/drawingml/2006/table">
            <a:tbl>
              <a:tblPr bandRow="1">
                <a:tableStyleId>{F5AB1C69-6EDB-4FF4-983F-18BD219EF322}</a:tableStyleId>
              </a:tblPr>
              <a:tblGrid>
                <a:gridCol w="662159">
                  <a:extLst>
                    <a:ext uri="{9D8B030D-6E8A-4147-A177-3AD203B41FA5}">
                      <a16:colId xmlns:a16="http://schemas.microsoft.com/office/drawing/2014/main" val="3245140277"/>
                    </a:ext>
                  </a:extLst>
                </a:gridCol>
                <a:gridCol w="662159">
                  <a:extLst>
                    <a:ext uri="{9D8B030D-6E8A-4147-A177-3AD203B41FA5}">
                      <a16:colId xmlns:a16="http://schemas.microsoft.com/office/drawing/2014/main" val="541514395"/>
                    </a:ext>
                  </a:extLst>
                </a:gridCol>
                <a:gridCol w="662159">
                  <a:extLst>
                    <a:ext uri="{9D8B030D-6E8A-4147-A177-3AD203B41FA5}">
                      <a16:colId xmlns:a16="http://schemas.microsoft.com/office/drawing/2014/main" val="4265561383"/>
                    </a:ext>
                  </a:extLst>
                </a:gridCol>
              </a:tblGrid>
              <a:tr h="357784">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202860"/>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934963"/>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179574"/>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930197"/>
                  </a:ext>
                </a:extLst>
              </a:tr>
              <a:tr h="370840">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7764467"/>
                  </a:ext>
                </a:extLst>
              </a:tr>
              <a:tr h="370840">
                <a:tc>
                  <a:txBody>
                    <a:bodyPr/>
                    <a:lstStyle/>
                    <a:p>
                      <a:pPr algn="ctr"/>
                      <a:r>
                        <a:rPr lang="fi-FI"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1070925"/>
                  </a:ext>
                </a:extLst>
              </a:tr>
              <a:tr h="370840">
                <a:tc>
                  <a:txBody>
                    <a:bodyPr/>
                    <a:lstStyle/>
                    <a:p>
                      <a:pPr algn="ctr"/>
                      <a:r>
                        <a:rPr lang="fi-FI"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855110"/>
                  </a:ext>
                </a:extLst>
              </a:tr>
              <a:tr h="370840">
                <a:tc>
                  <a:txBody>
                    <a:bodyPr/>
                    <a:lstStyle/>
                    <a:p>
                      <a:pPr algn="ctr"/>
                      <a:r>
                        <a:rPr lang="fi-FI"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7707638"/>
                  </a:ext>
                </a:extLst>
              </a:tr>
            </a:tbl>
          </a:graphicData>
        </a:graphic>
      </p:graphicFrame>
      <mc:AlternateContent xmlns:mc="http://schemas.openxmlformats.org/markup-compatibility/2006" xmlns:a14="http://schemas.microsoft.com/office/drawing/2010/main">
        <mc:Choice Requires="a14">
          <p:sp>
            <p:nvSpPr>
              <p:cNvPr id="62" name="TextBox 61"/>
              <p:cNvSpPr txBox="1"/>
              <p:nvPr/>
            </p:nvSpPr>
            <p:spPr>
              <a:xfrm>
                <a:off x="6274184" y="2483312"/>
                <a:ext cx="619978" cy="338554"/>
              </a:xfrm>
              <a:prstGeom prst="rect">
                <a:avLst/>
              </a:prstGeom>
              <a:noFill/>
            </p:spPr>
            <p:txBody>
              <a:bodyPr wrap="none" rtlCol="0">
                <a:spAutoFit/>
              </a:bodyPr>
              <a:lstStyle/>
              <a:p>
                <a14:m>
                  <m:oMath xmlns:m="http://schemas.openxmlformats.org/officeDocument/2006/math">
                    <m:r>
                      <a:rPr kumimoji="1" lang="fi-FI" sz="1600" i="1" smtClean="0">
                        <a:latin typeface="Cambria Math" panose="02040503050406030204" pitchFamily="18" charset="0"/>
                        <a:ea typeface="Cambria Math" panose="02040503050406030204" pitchFamily="18" charset="0"/>
                      </a:rPr>
                      <m:t>𝜌</m:t>
                    </m:r>
                    <m:r>
                      <a:rPr kumimoji="1" lang="fi-FI" sz="1600" b="0" i="1" smtClean="0">
                        <a:latin typeface="Cambria Math" panose="02040503050406030204" pitchFamily="18" charset="0"/>
                        <a:ea typeface="Cambria Math" panose="02040503050406030204" pitchFamily="18" charset="0"/>
                      </a:rPr>
                      <m:t> </m:t>
                    </m:r>
                  </m:oMath>
                </a14:m>
                <a:r>
                  <a:rPr kumimoji="1" lang="fi-FI" sz="1600" dirty="0"/>
                  <a:t>bin</a:t>
                </a:r>
              </a:p>
            </p:txBody>
          </p:sp>
        </mc:Choice>
        <mc:Fallback xmlns="">
          <p:sp>
            <p:nvSpPr>
              <p:cNvPr id="62" name="TextBox 61"/>
              <p:cNvSpPr txBox="1">
                <a:spLocks noRot="1" noChangeAspect="1" noMove="1" noResize="1" noEditPoints="1" noAdjustHandles="1" noChangeArrowheads="1" noChangeShapeType="1" noTextEdit="1"/>
              </p:cNvSpPr>
              <p:nvPr/>
            </p:nvSpPr>
            <p:spPr>
              <a:xfrm>
                <a:off x="6274184" y="2483312"/>
                <a:ext cx="619978" cy="338554"/>
              </a:xfrm>
              <a:prstGeom prst="rect">
                <a:avLst/>
              </a:prstGeom>
              <a:blipFill>
                <a:blip r:embed="rId6"/>
                <a:stretch>
                  <a:fillRect t="-5357" r="-2941" b="-21429"/>
                </a:stretch>
              </a:blipFill>
            </p:spPr>
            <p:txBody>
              <a:bodyPr/>
              <a:lstStyle/>
              <a:p>
                <a:r>
                  <a:rPr lang="fi-FI">
                    <a:noFill/>
                  </a:rPr>
                  <a:t> </a:t>
                </a:r>
              </a:p>
            </p:txBody>
          </p:sp>
        </mc:Fallback>
      </mc:AlternateContent>
      <p:sp>
        <p:nvSpPr>
          <p:cNvPr id="68" name="TextBox 67"/>
          <p:cNvSpPr txBox="1"/>
          <p:nvPr/>
        </p:nvSpPr>
        <p:spPr>
          <a:xfrm>
            <a:off x="7032564" y="979239"/>
            <a:ext cx="1850186" cy="338554"/>
          </a:xfrm>
          <a:prstGeom prst="rect">
            <a:avLst/>
          </a:prstGeom>
          <a:noFill/>
        </p:spPr>
        <p:txBody>
          <a:bodyPr wrap="none" rtlCol="0">
            <a:spAutoFit/>
          </a:bodyPr>
          <a:lstStyle/>
          <a:p>
            <a:r>
              <a:rPr kumimoji="1" lang="fi-FI" sz="1600" dirty="0"/>
              <a:t>Accumulator array</a:t>
            </a:r>
          </a:p>
        </p:txBody>
      </p:sp>
      <mc:AlternateContent xmlns:mc="http://schemas.openxmlformats.org/markup-compatibility/2006" xmlns:a14="http://schemas.microsoft.com/office/drawing/2010/main">
        <mc:Choice Requires="a14">
          <p:sp>
            <p:nvSpPr>
              <p:cNvPr id="69" name="TextBox 68"/>
              <p:cNvSpPr txBox="1"/>
              <p:nvPr/>
            </p:nvSpPr>
            <p:spPr>
              <a:xfrm>
                <a:off x="7576144" y="4330671"/>
                <a:ext cx="626734" cy="338554"/>
              </a:xfrm>
              <a:prstGeom prst="rect">
                <a:avLst/>
              </a:prstGeom>
              <a:noFill/>
            </p:spPr>
            <p:txBody>
              <a:bodyPr wrap="square" rtlCol="0">
                <a:spAutoFit/>
              </a:bodyPr>
              <a:lstStyle/>
              <a:p>
                <a14:m>
                  <m:oMath xmlns:m="http://schemas.openxmlformats.org/officeDocument/2006/math">
                    <m:r>
                      <a:rPr kumimoji="1" lang="fi-FI" sz="1600" i="1" smtClean="0">
                        <a:latin typeface="Cambria Math" panose="02040503050406030204" pitchFamily="18" charset="0"/>
                        <a:ea typeface="Cambria Math" panose="02040503050406030204" pitchFamily="18" charset="0"/>
                      </a:rPr>
                      <m:t>𝜃</m:t>
                    </m:r>
                    <m:r>
                      <a:rPr kumimoji="1" lang="fi-FI" sz="1600" b="0" i="1" smtClean="0">
                        <a:latin typeface="Cambria Math" panose="02040503050406030204" pitchFamily="18" charset="0"/>
                        <a:ea typeface="Cambria Math" panose="02040503050406030204" pitchFamily="18" charset="0"/>
                      </a:rPr>
                      <m:t> </m:t>
                    </m:r>
                  </m:oMath>
                </a14:m>
                <a:r>
                  <a:rPr kumimoji="1" lang="fi-FI" sz="1600" dirty="0"/>
                  <a:t>bin</a:t>
                </a:r>
              </a:p>
            </p:txBody>
          </p:sp>
        </mc:Choice>
        <mc:Fallback xmlns="">
          <p:sp>
            <p:nvSpPr>
              <p:cNvPr id="69" name="TextBox 68"/>
              <p:cNvSpPr txBox="1">
                <a:spLocks noRot="1" noChangeAspect="1" noMove="1" noResize="1" noEditPoints="1" noAdjustHandles="1" noChangeArrowheads="1" noChangeShapeType="1" noTextEdit="1"/>
              </p:cNvSpPr>
              <p:nvPr/>
            </p:nvSpPr>
            <p:spPr>
              <a:xfrm>
                <a:off x="7576144" y="4330671"/>
                <a:ext cx="626734" cy="338554"/>
              </a:xfrm>
              <a:prstGeom prst="rect">
                <a:avLst/>
              </a:prstGeom>
              <a:blipFill>
                <a:blip r:embed="rId7"/>
                <a:stretch>
                  <a:fillRect t="-5357" r="-1942" b="-21429"/>
                </a:stretch>
              </a:blipFill>
            </p:spPr>
            <p:txBody>
              <a:bodyPr/>
              <a:lstStyle/>
              <a:p>
                <a:r>
                  <a:rPr lang="fi-FI">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4099510710"/>
              </p:ext>
            </p:extLst>
          </p:nvPr>
        </p:nvGraphicFramePr>
        <p:xfrm>
          <a:off x="6891889" y="1360186"/>
          <a:ext cx="1986477" cy="2966530"/>
        </p:xfrm>
        <a:graphic>
          <a:graphicData uri="http://schemas.openxmlformats.org/drawingml/2006/table">
            <a:tbl>
              <a:tblPr bandRow="1">
                <a:tableStyleId>{F5AB1C69-6EDB-4FF4-983F-18BD219EF322}</a:tableStyleId>
              </a:tblPr>
              <a:tblGrid>
                <a:gridCol w="662159">
                  <a:extLst>
                    <a:ext uri="{9D8B030D-6E8A-4147-A177-3AD203B41FA5}">
                      <a16:colId xmlns:a16="http://schemas.microsoft.com/office/drawing/2014/main" val="3245140277"/>
                    </a:ext>
                  </a:extLst>
                </a:gridCol>
                <a:gridCol w="662159">
                  <a:extLst>
                    <a:ext uri="{9D8B030D-6E8A-4147-A177-3AD203B41FA5}">
                      <a16:colId xmlns:a16="http://schemas.microsoft.com/office/drawing/2014/main" val="541514395"/>
                    </a:ext>
                  </a:extLst>
                </a:gridCol>
                <a:gridCol w="662159">
                  <a:extLst>
                    <a:ext uri="{9D8B030D-6E8A-4147-A177-3AD203B41FA5}">
                      <a16:colId xmlns:a16="http://schemas.microsoft.com/office/drawing/2014/main" val="4265561383"/>
                    </a:ext>
                  </a:extLst>
                </a:gridCol>
              </a:tblGrid>
              <a:tr h="357784">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fi-FI"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202860"/>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fi-FI"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934963"/>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179574"/>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930197"/>
                  </a:ext>
                </a:extLst>
              </a:tr>
              <a:tr h="370840">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fi-FI"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7764467"/>
                  </a:ext>
                </a:extLst>
              </a:tr>
              <a:tr h="370840">
                <a:tc>
                  <a:txBody>
                    <a:bodyPr/>
                    <a:lstStyle/>
                    <a:p>
                      <a:pPr algn="ctr"/>
                      <a:r>
                        <a:rPr lang="fi-FI"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1070925"/>
                  </a:ext>
                </a:extLst>
              </a:tr>
              <a:tr h="370840">
                <a:tc>
                  <a:txBody>
                    <a:bodyPr/>
                    <a:lstStyle/>
                    <a:p>
                      <a:pPr algn="ctr"/>
                      <a:r>
                        <a:rPr lang="fi-FI"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fi-FI"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855110"/>
                  </a:ext>
                </a:extLst>
              </a:tr>
              <a:tr h="370840">
                <a:tc>
                  <a:txBody>
                    <a:bodyPr/>
                    <a:lstStyle/>
                    <a:p>
                      <a:pPr algn="ctr"/>
                      <a:r>
                        <a:rPr lang="fi-FI"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7707638"/>
                  </a:ext>
                </a:extLst>
              </a:tr>
            </a:tbl>
          </a:graphicData>
        </a:graphic>
      </p:graphicFrame>
      <p:sp>
        <p:nvSpPr>
          <p:cNvPr id="71" name="Rectangle 70"/>
          <p:cNvSpPr/>
          <p:nvPr/>
        </p:nvSpPr>
        <p:spPr>
          <a:xfrm>
            <a:off x="1147215" y="3157584"/>
            <a:ext cx="1856097" cy="80746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mc:AlternateContent xmlns:mc="http://schemas.openxmlformats.org/markup-compatibility/2006" xmlns:a14="http://schemas.microsoft.com/office/drawing/2010/main">
        <mc:Choice Requires="a14">
          <p:sp>
            <p:nvSpPr>
              <p:cNvPr id="67" name="Rectangle 66"/>
              <p:cNvSpPr/>
              <p:nvPr/>
            </p:nvSpPr>
            <p:spPr>
              <a:xfrm>
                <a:off x="8995564" y="2410659"/>
                <a:ext cx="9834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fi-FI" i="1" smtClean="0">
                              <a:latin typeface="Cambria Math" panose="02040503050406030204" pitchFamily="18" charset="0"/>
                            </a:rPr>
                          </m:ctrlPr>
                        </m:sSubPr>
                        <m:e>
                          <m:r>
                            <a:rPr kumimoji="1" lang="fi-FI" i="1">
                              <a:latin typeface="Cambria Math" panose="02040503050406030204" pitchFamily="18" charset="0"/>
                            </a:rPr>
                            <m:t>𝑀</m:t>
                          </m:r>
                        </m:e>
                        <m:sub>
                          <m:r>
                            <a:rPr kumimoji="1" lang="fi-FI" i="1">
                              <a:latin typeface="Cambria Math" panose="02040503050406030204" pitchFamily="18" charset="0"/>
                            </a:rPr>
                            <m:t>𝑛</m:t>
                          </m:r>
                        </m:sub>
                      </m:sSub>
                      <m:r>
                        <a:rPr kumimoji="1" lang="fi-FI" b="0" i="0" smtClean="0">
                          <a:latin typeface="Cambria Math" panose="02040503050406030204" pitchFamily="18" charset="0"/>
                        </a:rPr>
                        <m:t>=3</m:t>
                      </m:r>
                    </m:oMath>
                  </m:oMathPara>
                </a14:m>
                <a:endParaRPr lang="fi-FI" dirty="0"/>
              </a:p>
            </p:txBody>
          </p:sp>
        </mc:Choice>
        <mc:Fallback xmlns="">
          <p:sp>
            <p:nvSpPr>
              <p:cNvPr id="67" name="Rectangle 66"/>
              <p:cNvSpPr>
                <a:spLocks noRot="1" noChangeAspect="1" noMove="1" noResize="1" noEditPoints="1" noAdjustHandles="1" noChangeArrowheads="1" noChangeShapeType="1" noTextEdit="1"/>
              </p:cNvSpPr>
              <p:nvPr/>
            </p:nvSpPr>
            <p:spPr>
              <a:xfrm>
                <a:off x="8995564" y="2410659"/>
                <a:ext cx="983474" cy="369332"/>
              </a:xfrm>
              <a:prstGeom prst="rect">
                <a:avLst/>
              </a:prstGeom>
              <a:blipFill>
                <a:blip r:embed="rId8"/>
                <a:stretch>
                  <a:fillRect/>
                </a:stretch>
              </a:blipFill>
            </p:spPr>
            <p:txBody>
              <a:bodyPr/>
              <a:lstStyle/>
              <a:p>
                <a:r>
                  <a:rPr lang="fi-FI">
                    <a:noFill/>
                  </a:rPr>
                  <a:t> </a:t>
                </a:r>
              </a:p>
            </p:txBody>
          </p:sp>
        </mc:Fallback>
      </mc:AlternateContent>
      <p:graphicFrame>
        <p:nvGraphicFramePr>
          <p:cNvPr id="74" name="Table 73"/>
          <p:cNvGraphicFramePr>
            <a:graphicFrameLocks noGrp="1"/>
          </p:cNvGraphicFramePr>
          <p:nvPr>
            <p:extLst>
              <p:ext uri="{D42A27DB-BD31-4B8C-83A1-F6EECF244321}">
                <p14:modId xmlns:p14="http://schemas.microsoft.com/office/powerpoint/2010/main" val="357497567"/>
              </p:ext>
            </p:extLst>
          </p:nvPr>
        </p:nvGraphicFramePr>
        <p:xfrm>
          <a:off x="6891889" y="1360186"/>
          <a:ext cx="1986477" cy="2966530"/>
        </p:xfrm>
        <a:graphic>
          <a:graphicData uri="http://schemas.openxmlformats.org/drawingml/2006/table">
            <a:tbl>
              <a:tblPr bandRow="1">
                <a:tableStyleId>{F5AB1C69-6EDB-4FF4-983F-18BD219EF322}</a:tableStyleId>
              </a:tblPr>
              <a:tblGrid>
                <a:gridCol w="662159">
                  <a:extLst>
                    <a:ext uri="{9D8B030D-6E8A-4147-A177-3AD203B41FA5}">
                      <a16:colId xmlns:a16="http://schemas.microsoft.com/office/drawing/2014/main" val="3245140277"/>
                    </a:ext>
                  </a:extLst>
                </a:gridCol>
                <a:gridCol w="662159">
                  <a:extLst>
                    <a:ext uri="{9D8B030D-6E8A-4147-A177-3AD203B41FA5}">
                      <a16:colId xmlns:a16="http://schemas.microsoft.com/office/drawing/2014/main" val="541514395"/>
                    </a:ext>
                  </a:extLst>
                </a:gridCol>
                <a:gridCol w="662159">
                  <a:extLst>
                    <a:ext uri="{9D8B030D-6E8A-4147-A177-3AD203B41FA5}">
                      <a16:colId xmlns:a16="http://schemas.microsoft.com/office/drawing/2014/main" val="4265561383"/>
                    </a:ext>
                  </a:extLst>
                </a:gridCol>
              </a:tblGrid>
              <a:tr h="357784">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2202860"/>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5934963"/>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8179574"/>
                  </a:ext>
                </a:extLst>
              </a:tr>
              <a:tr h="370840">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0930197"/>
                  </a:ext>
                </a:extLst>
              </a:tr>
              <a:tr h="370840">
                <a:tc>
                  <a:txBody>
                    <a:bodyPr/>
                    <a:lstStyle/>
                    <a:p>
                      <a:pPr algn="ctr"/>
                      <a:r>
                        <a:rPr lang="fi-FI"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7764467"/>
                  </a:ext>
                </a:extLst>
              </a:tr>
              <a:tr h="370840">
                <a:tc>
                  <a:txBody>
                    <a:bodyPr/>
                    <a:lstStyle/>
                    <a:p>
                      <a:pPr algn="ctr"/>
                      <a:r>
                        <a:rPr lang="fi-FI"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1070925"/>
                  </a:ext>
                </a:extLst>
              </a:tr>
              <a:tr h="370840">
                <a:tc>
                  <a:txBody>
                    <a:bodyPr/>
                    <a:lstStyle/>
                    <a:p>
                      <a:pPr algn="ctr"/>
                      <a:r>
                        <a:rPr lang="fi-FI"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3855110"/>
                  </a:ext>
                </a:extLst>
              </a:tr>
              <a:tr h="370840">
                <a:tc>
                  <a:txBody>
                    <a:bodyPr/>
                    <a:lstStyle/>
                    <a:p>
                      <a:pPr algn="ctr"/>
                      <a:r>
                        <a:rPr lang="fi-FI"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i-FI"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7707638"/>
                  </a:ext>
                </a:extLst>
              </a:tr>
            </a:tbl>
          </a:graphicData>
        </a:graphic>
      </p:graphicFrame>
      <p:sp>
        <p:nvSpPr>
          <p:cNvPr id="75" name="Rectangle 74"/>
          <p:cNvSpPr/>
          <p:nvPr/>
        </p:nvSpPr>
        <p:spPr>
          <a:xfrm>
            <a:off x="3659355" y="4269841"/>
            <a:ext cx="1784854" cy="7944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spTree>
    <p:extLst>
      <p:ext uri="{BB962C8B-B14F-4D97-AF65-F5344CB8AC3E}">
        <p14:creationId xmlns:p14="http://schemas.microsoft.com/office/powerpoint/2010/main" val="415634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71" grpId="0" animBg="1"/>
      <p:bldP spid="71" grpId="1" animBg="1"/>
      <p:bldP spid="67" grpId="0"/>
      <p:bldP spid="7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Subset 2 &amp; 3</a:t>
            </a:r>
          </a:p>
        </p:txBody>
      </p:sp>
      <p:sp>
        <p:nvSpPr>
          <p:cNvPr id="3" name="Content Placeholder 2"/>
          <p:cNvSpPr>
            <a:spLocks noGrp="1"/>
          </p:cNvSpPr>
          <p:nvPr>
            <p:ph sz="half" idx="1"/>
          </p:nvPr>
        </p:nvSpPr>
        <p:spPr/>
        <p:txBody>
          <a:bodyPr/>
          <a:lstStyle/>
          <a:p>
            <a:r>
              <a:rPr lang="fi-FI" sz="2400" dirty="0"/>
              <a:t>Subset 3 objects are assigned to closest line if they are less than average distance from it.</a:t>
            </a:r>
          </a:p>
          <a:p>
            <a:r>
              <a:rPr lang="fi-FI" sz="2400" dirty="0"/>
              <a:t>Splitting procedure is executed for Subset 2.</a:t>
            </a:r>
          </a:p>
          <a:p>
            <a:pPr lvl="1"/>
            <a:r>
              <a:rPr lang="fi-FI" sz="2000" dirty="0"/>
              <a:t>If two or more lines intersect Subset 2 component it can be splitted.</a:t>
            </a:r>
          </a:p>
          <a:p>
            <a:pPr lvl="1"/>
            <a:r>
              <a:rPr lang="fi-FI" sz="2000" dirty="0"/>
              <a:t>Splitting is done in the objects sekeletons intersection points above intersecting lines except the hightest line.</a:t>
            </a:r>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15</a:t>
            </a:fld>
            <a:endParaRPr lang="en-US" altLang="ja-JP"/>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185" y="1414196"/>
            <a:ext cx="3552381" cy="4076190"/>
          </a:xfrm>
          <a:prstGeom prst="rect">
            <a:avLst/>
          </a:prstGeom>
        </p:spPr>
      </p:pic>
      <p:sp>
        <p:nvSpPr>
          <p:cNvPr id="8" name="Content Placeholder 2"/>
          <p:cNvSpPr>
            <a:spLocks noGrp="1"/>
          </p:cNvSpPr>
          <p:nvPr>
            <p:ph sz="half" idx="1"/>
          </p:nvPr>
        </p:nvSpPr>
        <p:spPr>
          <a:xfrm>
            <a:off x="5471371" y="5508020"/>
            <a:ext cx="4458738" cy="1194999"/>
          </a:xfrm>
        </p:spPr>
        <p:txBody>
          <a:bodyPr/>
          <a:lstStyle/>
          <a:p>
            <a:pPr marL="0" indent="0">
              <a:buNone/>
            </a:pPr>
            <a:r>
              <a:rPr lang="fi-FI" sz="1800" dirty="0"/>
              <a:t>a: Subset 2 component</a:t>
            </a:r>
          </a:p>
          <a:p>
            <a:pPr marL="0" indent="0">
              <a:buNone/>
            </a:pPr>
            <a:r>
              <a:rPr lang="fi-FI" sz="1800" dirty="0"/>
              <a:t>b: Skeleton image of the component</a:t>
            </a:r>
          </a:p>
          <a:p>
            <a:pPr marL="0" indent="0">
              <a:buNone/>
            </a:pPr>
            <a:r>
              <a:rPr lang="fi-FI" sz="1800" dirty="0"/>
              <a:t>c: Succesfully splitted component</a:t>
            </a:r>
          </a:p>
        </p:txBody>
      </p:sp>
    </p:spTree>
    <p:extLst>
      <p:ext uri="{BB962C8B-B14F-4D97-AF65-F5344CB8AC3E}">
        <p14:creationId xmlns:p14="http://schemas.microsoft.com/office/powerpoint/2010/main" val="79566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i-FI" dirty="0"/>
              <a:t>Additional Constraints and Techniques</a:t>
            </a:r>
          </a:p>
        </p:txBody>
      </p:sp>
      <p:sp>
        <p:nvSpPr>
          <p:cNvPr id="8" name="Content Placeholder 7"/>
          <p:cNvSpPr>
            <a:spLocks noGrp="1"/>
          </p:cNvSpPr>
          <p:nvPr>
            <p:ph idx="1"/>
          </p:nvPr>
        </p:nvSpPr>
        <p:spPr/>
        <p:txBody>
          <a:bodyPr/>
          <a:lstStyle/>
          <a:p>
            <a:r>
              <a:rPr lang="fi-FI" dirty="0"/>
              <a:t>Components that weren’t assined to any line must be assinged to the nearest line if they are close to it.</a:t>
            </a:r>
          </a:p>
          <a:p>
            <a:r>
              <a:rPr lang="fi-FI" dirty="0"/>
              <a:t>If a lines has only small amount of block centroids and its skew is larger than threshold, the line is discarded.</a:t>
            </a:r>
          </a:p>
          <a:p>
            <a:r>
              <a:rPr lang="fi-FI" dirty="0"/>
              <a:t>Word detection was proposed in the article by Louloudis et.al. but it was not implemented due to lack of time.</a:t>
            </a:r>
          </a:p>
        </p:txBody>
      </p:sp>
      <p:sp>
        <p:nvSpPr>
          <p:cNvPr id="5" name="Footer Placeholder 4"/>
          <p:cNvSpPr>
            <a:spLocks noGrp="1"/>
          </p:cNvSpPr>
          <p:nvPr>
            <p:ph type="ftr" sz="quarter" idx="10"/>
          </p:nvPr>
        </p:nvSpPr>
        <p:spPr/>
        <p:txBody>
          <a:bodyPr/>
          <a:lstStyle/>
          <a:p>
            <a:r>
              <a:rPr lang="ja-JP" altLang="en-US"/>
              <a:t>研究室ゼミ</a:t>
            </a:r>
            <a:endParaRPr lang="en-US" altLang="ja-JP"/>
          </a:p>
        </p:txBody>
      </p:sp>
      <p:sp>
        <p:nvSpPr>
          <p:cNvPr id="6" name="Slide Number Placeholder 5"/>
          <p:cNvSpPr>
            <a:spLocks noGrp="1"/>
          </p:cNvSpPr>
          <p:nvPr>
            <p:ph type="sldNum" sz="quarter" idx="11"/>
          </p:nvPr>
        </p:nvSpPr>
        <p:spPr/>
        <p:txBody>
          <a:bodyPr/>
          <a:lstStyle/>
          <a:p>
            <a:fld id="{3822643B-6949-49E6-9CB4-343131C550B7}" type="slidenum">
              <a:rPr lang="en-US" altLang="ja-JP" smtClean="0"/>
              <a:pPr/>
              <a:t>16</a:t>
            </a:fld>
            <a:endParaRPr lang="en-US" altLang="ja-JP"/>
          </a:p>
        </p:txBody>
      </p:sp>
    </p:spTree>
    <p:extLst>
      <p:ext uri="{BB962C8B-B14F-4D97-AF65-F5344CB8AC3E}">
        <p14:creationId xmlns:p14="http://schemas.microsoft.com/office/powerpoint/2010/main" val="1892619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277560" y="190800"/>
            <a:ext cx="9432720" cy="572040"/>
          </a:xfrm>
          <a:prstGeom prst="rect">
            <a:avLst/>
          </a:prstGeom>
          <a:noFill/>
          <a:ln>
            <a:noFill/>
          </a:ln>
        </p:spPr>
        <p:txBody>
          <a:bodyPr lIns="0" tIns="0" rIns="0" bIns="0" anchor="ctr"/>
          <a:lstStyle/>
          <a:p>
            <a:r>
              <a:rPr lang="ja-JP" sz="3309" b="0" strike="noStrike" spc="-1">
                <a:solidFill>
                  <a:srgbClr val="000000"/>
                </a:solidFill>
                <a:uFill>
                  <a:solidFill>
                    <a:srgbClr val="FFFFFF"/>
                  </a:solidFill>
                </a:uFill>
                <a:latin typeface="Arial"/>
              </a:rPr>
              <a:t>Output</a:t>
            </a:r>
          </a:p>
        </p:txBody>
      </p:sp>
      <p:sp>
        <p:nvSpPr>
          <p:cNvPr id="142" name="TextShape 2"/>
          <p:cNvSpPr txBox="1"/>
          <p:nvPr/>
        </p:nvSpPr>
        <p:spPr>
          <a:xfrm>
            <a:off x="3913879" y="3450998"/>
            <a:ext cx="2251880" cy="237960"/>
          </a:xfrm>
          <a:prstGeom prst="rect">
            <a:avLst/>
          </a:prstGeom>
          <a:noFill/>
          <a:ln>
            <a:noFill/>
          </a:ln>
        </p:spPr>
        <p:txBody>
          <a:bodyPr lIns="0" tIns="0" rIns="0" bIns="0"/>
          <a:lstStyle/>
          <a:p>
            <a:r>
              <a:rPr lang="fi-FI" altLang="ja-JP" sz="1600" spc="-1" dirty="0">
                <a:solidFill>
                  <a:srgbClr val="000000"/>
                </a:solidFill>
                <a:uFill>
                  <a:solidFill>
                    <a:srgbClr val="FFFFFF"/>
                  </a:solidFill>
                </a:uFill>
                <a:latin typeface="Arial"/>
              </a:rPr>
              <a:t>Succesful line detection</a:t>
            </a:r>
            <a:endParaRPr lang="ja-JP" sz="1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783" y="3971920"/>
            <a:ext cx="5964073" cy="2388959"/>
          </a:xfrm>
          <a:prstGeom prst="rect">
            <a:avLst/>
          </a:prstGeom>
        </p:spPr>
      </p:pic>
      <p:pic>
        <p:nvPicPr>
          <p:cNvPr id="5" name="Picture 4"/>
          <p:cNvPicPr/>
          <p:nvPr/>
        </p:nvPicPr>
        <p:blipFill rotWithShape="1">
          <a:blip r:embed="rId3"/>
          <a:srcRect l="12883" t="7533" r="9674" b="26419"/>
          <a:stretch/>
        </p:blipFill>
        <p:spPr>
          <a:xfrm>
            <a:off x="2835646" y="1069040"/>
            <a:ext cx="4408346" cy="2315606"/>
          </a:xfrm>
          <a:prstGeom prst="rect">
            <a:avLst/>
          </a:prstGeom>
          <a:ln>
            <a:noFill/>
          </a:ln>
        </p:spPr>
      </p:pic>
      <p:sp>
        <p:nvSpPr>
          <p:cNvPr id="7" name="TextShape 2"/>
          <p:cNvSpPr txBox="1"/>
          <p:nvPr/>
        </p:nvSpPr>
        <p:spPr>
          <a:xfrm>
            <a:off x="2586776" y="6447450"/>
            <a:ext cx="4906086" cy="414759"/>
          </a:xfrm>
          <a:prstGeom prst="rect">
            <a:avLst/>
          </a:prstGeom>
          <a:noFill/>
          <a:ln>
            <a:noFill/>
          </a:ln>
        </p:spPr>
        <p:txBody>
          <a:bodyPr lIns="0" tIns="0" rIns="0" bIns="0"/>
          <a:lstStyle/>
          <a:p>
            <a:r>
              <a:rPr lang="fi-FI" altLang="ja-JP" sz="1600" spc="-1" dirty="0">
                <a:solidFill>
                  <a:srgbClr val="000000"/>
                </a:solidFill>
                <a:uFill>
                  <a:solidFill>
                    <a:srgbClr val="FFFFFF"/>
                  </a:solidFill>
                </a:uFill>
                <a:latin typeface="Arial"/>
              </a:rPr>
              <a:t>Line detection which shows some remaining problems</a:t>
            </a:r>
            <a:endParaRPr lang="ja-JP" sz="1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i-FI" dirty="0"/>
              <a:t>Evaluation</a:t>
            </a:r>
          </a:p>
        </p:txBody>
      </p:sp>
      <p:sp>
        <p:nvSpPr>
          <p:cNvPr id="8" name="Content Placeholder 7"/>
          <p:cNvSpPr>
            <a:spLocks noGrp="1"/>
          </p:cNvSpPr>
          <p:nvPr>
            <p:ph idx="1"/>
          </p:nvPr>
        </p:nvSpPr>
        <p:spPr/>
        <p:txBody>
          <a:bodyPr/>
          <a:lstStyle/>
          <a:p>
            <a:r>
              <a:rPr lang="fi-FI" dirty="0"/>
              <a:t>Current method depends on multiple parameter values.</a:t>
            </a:r>
          </a:p>
          <a:p>
            <a:r>
              <a:rPr lang="fi-FI" dirty="0"/>
              <a:t>Their effect was studied and optimal values were chosen according to these test results.</a:t>
            </a:r>
          </a:p>
          <a:p>
            <a:r>
              <a:rPr lang="fi-FI" dirty="0"/>
              <a:t>Word detection was not implemented at this point.</a:t>
            </a:r>
          </a:p>
          <a:p>
            <a:r>
              <a:rPr lang="fi-FI" dirty="0"/>
              <a:t>Only the number of lines could be used as a metric to measure the current implementations accuracy.</a:t>
            </a:r>
          </a:p>
          <a:p>
            <a:r>
              <a:rPr lang="fi-FI" dirty="0"/>
              <a:t>The IAM Handwriting Database provided the image files and metadata suitable for these tests.</a:t>
            </a:r>
          </a:p>
        </p:txBody>
      </p:sp>
      <p:sp>
        <p:nvSpPr>
          <p:cNvPr id="5" name="Footer Placeholder 4"/>
          <p:cNvSpPr>
            <a:spLocks noGrp="1"/>
          </p:cNvSpPr>
          <p:nvPr>
            <p:ph type="ftr" sz="quarter" idx="10"/>
          </p:nvPr>
        </p:nvSpPr>
        <p:spPr/>
        <p:txBody>
          <a:bodyPr/>
          <a:lstStyle/>
          <a:p>
            <a:r>
              <a:rPr lang="ja-JP" altLang="en-US"/>
              <a:t>研究室ゼミ</a:t>
            </a:r>
            <a:endParaRPr lang="en-US" altLang="ja-JP"/>
          </a:p>
        </p:txBody>
      </p:sp>
      <p:sp>
        <p:nvSpPr>
          <p:cNvPr id="6" name="Slide Number Placeholder 5"/>
          <p:cNvSpPr>
            <a:spLocks noGrp="1"/>
          </p:cNvSpPr>
          <p:nvPr>
            <p:ph type="sldNum" sz="quarter" idx="11"/>
          </p:nvPr>
        </p:nvSpPr>
        <p:spPr/>
        <p:txBody>
          <a:bodyPr/>
          <a:lstStyle/>
          <a:p>
            <a:fld id="{3822643B-6949-49E6-9CB4-343131C550B7}" type="slidenum">
              <a:rPr lang="en-US" altLang="ja-JP" smtClean="0"/>
              <a:pPr/>
              <a:t>18</a:t>
            </a:fld>
            <a:endParaRPr lang="en-US" altLang="ja-JP"/>
          </a:p>
        </p:txBody>
      </p:sp>
    </p:spTree>
    <p:extLst>
      <p:ext uri="{BB962C8B-B14F-4D97-AF65-F5344CB8AC3E}">
        <p14:creationId xmlns:p14="http://schemas.microsoft.com/office/powerpoint/2010/main" val="52472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Evaluation Procedure</a:t>
            </a:r>
          </a:p>
        </p:txBody>
      </p:sp>
      <mc:AlternateContent xmlns:mc="http://schemas.openxmlformats.org/markup-compatibility/2006" xmlns:a14="http://schemas.microsoft.com/office/drawing/2010/main">
        <mc:Choice Requires="a14">
          <p:sp>
            <p:nvSpPr>
              <p:cNvPr id="125" name="Content Placeholder 124"/>
              <p:cNvSpPr>
                <a:spLocks noGrp="1"/>
              </p:cNvSpPr>
              <p:nvPr>
                <p:ph sz="half" idx="1"/>
              </p:nvPr>
            </p:nvSpPr>
            <p:spPr/>
            <p:txBody>
              <a:bodyPr/>
              <a:lstStyle/>
              <a:p>
                <a:r>
                  <a:rPr lang="fi-FI" sz="2000" dirty="0"/>
                  <a:t>Two nested loops:</a:t>
                </a:r>
              </a:p>
              <a:p>
                <a:pPr lvl="1"/>
                <a:r>
                  <a:rPr lang="fi-FI" sz="1400" dirty="0"/>
                  <a:t>Outer iterates through parameter values (usually 10-20 values) </a:t>
                </a:r>
              </a:p>
              <a:p>
                <a:pPr lvl="1"/>
                <a:r>
                  <a:rPr lang="fi-FI" sz="1400" dirty="0"/>
                  <a:t>Inner iterates through 100 random images from handwriting database.</a:t>
                </a:r>
              </a:p>
              <a:p>
                <a:r>
                  <a:rPr lang="fi-FI" sz="2000" dirty="0"/>
                  <a:t>The average accuracy among these 100 images was calculated and saved </a:t>
                </a:r>
                <a:r>
                  <a:rPr lang="en-US" sz="2000" dirty="0"/>
                  <a:t>to determine the accuracy of one parameter value.</a:t>
                </a:r>
                <a:endParaRPr lang="fi-FI" sz="2000" dirty="0"/>
              </a:p>
              <a:p>
                <a14:m>
                  <m:oMath xmlns:m="http://schemas.openxmlformats.org/officeDocument/2006/math">
                    <m:sSup>
                      <m:sSupPr>
                        <m:ctrlPr>
                          <a:rPr lang="fi-FI" sz="2000" i="1" smtClean="0">
                            <a:latin typeface="Cambria Math" panose="02040503050406030204" pitchFamily="18" charset="0"/>
                          </a:rPr>
                        </m:ctrlPr>
                      </m:sSupPr>
                      <m:e>
                        <m:r>
                          <a:rPr lang="fi-FI" sz="2000" b="0" i="1" smtClean="0">
                            <a:latin typeface="Cambria Math" panose="02040503050406030204" pitchFamily="18" charset="0"/>
                          </a:rPr>
                          <m:t>𝐼</m:t>
                        </m:r>
                      </m:e>
                      <m:sup>
                        <m:r>
                          <a:rPr lang="fi-FI" sz="2000" b="0" i="1" smtClean="0">
                            <a:latin typeface="Cambria Math" panose="02040503050406030204" pitchFamily="18" charset="0"/>
                          </a:rPr>
                          <m:t>𝑃</m:t>
                        </m:r>
                      </m:sup>
                    </m:sSup>
                  </m:oMath>
                </a14:m>
                <a:r>
                  <a:rPr lang="fi-FI" sz="2000" dirty="0"/>
                  <a:t> iterations was needed for each tested parameter. I is the number of images and P is the number of parameters.</a:t>
                </a:r>
              </a:p>
              <a:p>
                <a:r>
                  <a:rPr lang="fi-FI" sz="2000" dirty="0"/>
                  <a:t>Accuracy was calculated for each image with formula:</a:t>
                </a:r>
              </a:p>
              <a:p>
                <a:pPr marL="465247" lvl="1" indent="0">
                  <a:buNone/>
                </a:pPr>
                <a14:m>
                  <m:oMathPara xmlns:m="http://schemas.openxmlformats.org/officeDocument/2006/math">
                    <m:oMathParaPr>
                      <m:jc m:val="centerGroup"/>
                    </m:oMathParaPr>
                    <m:oMath xmlns:m="http://schemas.openxmlformats.org/officeDocument/2006/math">
                      <m:r>
                        <a:rPr lang="fi-FI" sz="1400" b="0" i="1" smtClean="0">
                          <a:latin typeface="Cambria Math" panose="02040503050406030204" pitchFamily="18" charset="0"/>
                        </a:rPr>
                        <m:t>𝐴</m:t>
                      </m:r>
                      <m:r>
                        <a:rPr lang="fi-FI" sz="1400" b="0" i="1" smtClean="0">
                          <a:latin typeface="Cambria Math" panose="02040503050406030204" pitchFamily="18" charset="0"/>
                        </a:rPr>
                        <m:t>=1−</m:t>
                      </m:r>
                      <m:f>
                        <m:fPr>
                          <m:ctrlPr>
                            <a:rPr lang="fi-FI" sz="1400" b="0" i="1" smtClean="0">
                              <a:latin typeface="Cambria Math" panose="02040503050406030204" pitchFamily="18" charset="0"/>
                            </a:rPr>
                          </m:ctrlPr>
                        </m:fPr>
                        <m:num>
                          <m:d>
                            <m:dPr>
                              <m:begChr m:val="|"/>
                              <m:endChr m:val="|"/>
                              <m:ctrlPr>
                                <a:rPr lang="fi-FI" sz="1400" b="0" i="1" smtClean="0">
                                  <a:latin typeface="Cambria Math" panose="02040503050406030204" pitchFamily="18" charset="0"/>
                                </a:rPr>
                              </m:ctrlPr>
                            </m:dPr>
                            <m:e>
                              <m:sSub>
                                <m:sSubPr>
                                  <m:ctrlPr>
                                    <a:rPr lang="fi-FI" sz="1400" i="1">
                                      <a:latin typeface="Cambria Math" panose="02040503050406030204" pitchFamily="18" charset="0"/>
                                    </a:rPr>
                                  </m:ctrlPr>
                                </m:sSubPr>
                                <m:e>
                                  <m:r>
                                    <a:rPr lang="fi-FI" sz="1400" i="1">
                                      <a:latin typeface="Cambria Math" panose="02040503050406030204" pitchFamily="18" charset="0"/>
                                    </a:rPr>
                                    <m:t>𝐿</m:t>
                                  </m:r>
                                </m:e>
                                <m:sub>
                                  <m:r>
                                    <a:rPr lang="fi-FI" sz="1400" i="1">
                                      <a:latin typeface="Cambria Math" panose="02040503050406030204" pitchFamily="18" charset="0"/>
                                    </a:rPr>
                                    <m:t>𝑟</m:t>
                                  </m:r>
                                </m:sub>
                              </m:sSub>
                              <m:r>
                                <a:rPr lang="fi-FI" sz="1400" i="1">
                                  <a:latin typeface="Cambria Math" panose="02040503050406030204" pitchFamily="18" charset="0"/>
                                </a:rPr>
                                <m:t>−</m:t>
                              </m:r>
                              <m:sSub>
                                <m:sSubPr>
                                  <m:ctrlPr>
                                    <a:rPr lang="fi-FI" sz="1400" i="1">
                                      <a:latin typeface="Cambria Math" panose="02040503050406030204" pitchFamily="18" charset="0"/>
                                    </a:rPr>
                                  </m:ctrlPr>
                                </m:sSubPr>
                                <m:e>
                                  <m:r>
                                    <a:rPr lang="fi-FI" sz="1400" i="1">
                                      <a:latin typeface="Cambria Math" panose="02040503050406030204" pitchFamily="18" charset="0"/>
                                    </a:rPr>
                                    <m:t>𝐿</m:t>
                                  </m:r>
                                </m:e>
                                <m:sub>
                                  <m:r>
                                    <a:rPr lang="fi-FI" sz="1400" i="1">
                                      <a:latin typeface="Cambria Math" panose="02040503050406030204" pitchFamily="18" charset="0"/>
                                    </a:rPr>
                                    <m:t>𝑑</m:t>
                                  </m:r>
                                </m:sub>
                              </m:sSub>
                            </m:e>
                          </m:d>
                        </m:num>
                        <m:den>
                          <m:sSub>
                            <m:sSubPr>
                              <m:ctrlPr>
                                <a:rPr lang="fi-FI" sz="1400" b="0" i="1" smtClean="0">
                                  <a:latin typeface="Cambria Math" panose="02040503050406030204" pitchFamily="18" charset="0"/>
                                </a:rPr>
                              </m:ctrlPr>
                            </m:sSubPr>
                            <m:e>
                              <m:r>
                                <a:rPr lang="fi-FI" sz="1400" b="0" i="1" smtClean="0">
                                  <a:latin typeface="Cambria Math" panose="02040503050406030204" pitchFamily="18" charset="0"/>
                                </a:rPr>
                                <m:t>𝐿</m:t>
                              </m:r>
                            </m:e>
                            <m:sub>
                              <m:r>
                                <a:rPr lang="fi-FI" sz="1400" b="0" i="1" smtClean="0">
                                  <a:latin typeface="Cambria Math" panose="02040503050406030204" pitchFamily="18" charset="0"/>
                                </a:rPr>
                                <m:t>𝑟</m:t>
                              </m:r>
                            </m:sub>
                          </m:sSub>
                        </m:den>
                      </m:f>
                    </m:oMath>
                  </m:oMathPara>
                </a14:m>
                <a:endParaRPr lang="fi-FI" sz="1400" dirty="0"/>
              </a:p>
              <a:p>
                <a:pPr marL="465247" lvl="1" indent="0">
                  <a:buNone/>
                </a:pPr>
                <a:r>
                  <a:rPr lang="fi-FI" sz="1800" dirty="0"/>
                  <a:t>Where </a:t>
                </a:r>
                <a14:m>
                  <m:oMath xmlns:m="http://schemas.openxmlformats.org/officeDocument/2006/math">
                    <m:sSub>
                      <m:sSubPr>
                        <m:ctrlPr>
                          <a:rPr lang="fi-FI" sz="1800" i="1">
                            <a:latin typeface="Cambria Math" panose="02040503050406030204" pitchFamily="18" charset="0"/>
                          </a:rPr>
                        </m:ctrlPr>
                      </m:sSubPr>
                      <m:e>
                        <m:r>
                          <a:rPr lang="fi-FI" sz="1800" i="1">
                            <a:latin typeface="Cambria Math" panose="02040503050406030204" pitchFamily="18" charset="0"/>
                          </a:rPr>
                          <m:t>𝐿</m:t>
                        </m:r>
                      </m:e>
                      <m:sub>
                        <m:r>
                          <a:rPr lang="fi-FI" sz="1800" i="1">
                            <a:latin typeface="Cambria Math" panose="02040503050406030204" pitchFamily="18" charset="0"/>
                          </a:rPr>
                          <m:t>𝑟</m:t>
                        </m:r>
                      </m:sub>
                    </m:sSub>
                  </m:oMath>
                </a14:m>
                <a:r>
                  <a:rPr lang="fi-FI" sz="1800" dirty="0"/>
                  <a:t> is the number of real lines and </a:t>
                </a:r>
                <a14:m>
                  <m:oMath xmlns:m="http://schemas.openxmlformats.org/officeDocument/2006/math">
                    <m:sSub>
                      <m:sSubPr>
                        <m:ctrlPr>
                          <a:rPr lang="fi-FI" sz="1800" i="1">
                            <a:latin typeface="Cambria Math" panose="02040503050406030204" pitchFamily="18" charset="0"/>
                          </a:rPr>
                        </m:ctrlPr>
                      </m:sSubPr>
                      <m:e>
                        <m:r>
                          <a:rPr lang="fi-FI" sz="1800" i="1">
                            <a:latin typeface="Cambria Math" panose="02040503050406030204" pitchFamily="18" charset="0"/>
                          </a:rPr>
                          <m:t>𝐿</m:t>
                        </m:r>
                      </m:e>
                      <m:sub>
                        <m:r>
                          <a:rPr lang="fi-FI" sz="1800" i="1">
                            <a:latin typeface="Cambria Math" panose="02040503050406030204" pitchFamily="18" charset="0"/>
                          </a:rPr>
                          <m:t>𝑑</m:t>
                        </m:r>
                      </m:sub>
                    </m:sSub>
                  </m:oMath>
                </a14:m>
                <a:r>
                  <a:rPr lang="fi-FI" sz="1800" dirty="0"/>
                  <a:t> is the number of detected lines.</a:t>
                </a:r>
              </a:p>
            </p:txBody>
          </p:sp>
        </mc:Choice>
        <mc:Fallback xmlns="">
          <p:sp>
            <p:nvSpPr>
              <p:cNvPr id="125" name="Content Placeholder 124"/>
              <p:cNvSpPr>
                <a:spLocks noGrp="1" noRot="1" noChangeAspect="1" noMove="1" noResize="1" noEditPoints="1" noAdjustHandles="1" noChangeArrowheads="1" noChangeShapeType="1" noTextEdit="1"/>
              </p:cNvSpPr>
              <p:nvPr>
                <p:ph sz="half" idx="1"/>
              </p:nvPr>
            </p:nvSpPr>
            <p:spPr>
              <a:blipFill>
                <a:blip r:embed="rId2"/>
                <a:stretch>
                  <a:fillRect t="-409" b="-614"/>
                </a:stretch>
              </a:blipFill>
            </p:spPr>
            <p:txBody>
              <a:bodyPr/>
              <a:lstStyle/>
              <a:p>
                <a:r>
                  <a:rPr lang="fi-FI">
                    <a:noFill/>
                  </a:rPr>
                  <a:t> </a:t>
                </a:r>
              </a:p>
            </p:txBody>
          </p:sp>
        </mc:Fallback>
      </mc:AlternateContent>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19</a:t>
            </a:fld>
            <a:endParaRPr lang="en-US" altLang="ja-JP"/>
          </a:p>
        </p:txBody>
      </p:sp>
      <p:sp>
        <p:nvSpPr>
          <p:cNvPr id="6" name="Rectangle 5"/>
          <p:cNvSpPr/>
          <p:nvPr/>
        </p:nvSpPr>
        <p:spPr>
          <a:xfrm>
            <a:off x="6864556" y="1424599"/>
            <a:ext cx="1883392" cy="600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Choose first parameter value</a:t>
            </a:r>
          </a:p>
        </p:txBody>
      </p:sp>
      <p:sp>
        <p:nvSpPr>
          <p:cNvPr id="7" name="Rectangle 6"/>
          <p:cNvSpPr/>
          <p:nvPr/>
        </p:nvSpPr>
        <p:spPr>
          <a:xfrm>
            <a:off x="6864556" y="2390778"/>
            <a:ext cx="1883392" cy="600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Choose first image</a:t>
            </a:r>
          </a:p>
        </p:txBody>
      </p:sp>
      <p:sp>
        <p:nvSpPr>
          <p:cNvPr id="8" name="Rectangle 7"/>
          <p:cNvSpPr/>
          <p:nvPr/>
        </p:nvSpPr>
        <p:spPr>
          <a:xfrm>
            <a:off x="6789356" y="3302366"/>
            <a:ext cx="2033793" cy="8254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Run pre-processing and layout analysis</a:t>
            </a:r>
          </a:p>
        </p:txBody>
      </p:sp>
      <p:sp>
        <p:nvSpPr>
          <p:cNvPr id="19" name="Rectangle 18"/>
          <p:cNvSpPr/>
          <p:nvPr/>
        </p:nvSpPr>
        <p:spPr>
          <a:xfrm>
            <a:off x="6904890" y="4438924"/>
            <a:ext cx="1802724" cy="6682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Save number of detected lines</a:t>
            </a:r>
          </a:p>
        </p:txBody>
      </p:sp>
      <p:sp>
        <p:nvSpPr>
          <p:cNvPr id="23" name="Rectangle 22"/>
          <p:cNvSpPr/>
          <p:nvPr/>
        </p:nvSpPr>
        <p:spPr>
          <a:xfrm>
            <a:off x="8983222" y="3391942"/>
            <a:ext cx="1009632" cy="6682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Change image</a:t>
            </a:r>
          </a:p>
        </p:txBody>
      </p:sp>
      <p:cxnSp>
        <p:nvCxnSpPr>
          <p:cNvPr id="36" name="Straight Arrow Connector 35"/>
          <p:cNvCxnSpPr>
            <a:stCxn id="19" idx="2"/>
            <a:endCxn id="69" idx="0"/>
          </p:cNvCxnSpPr>
          <p:nvPr/>
        </p:nvCxnSpPr>
        <p:spPr>
          <a:xfrm>
            <a:off x="7806252" y="5107154"/>
            <a:ext cx="0" cy="311087"/>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2"/>
            <a:endCxn id="7" idx="0"/>
          </p:cNvCxnSpPr>
          <p:nvPr/>
        </p:nvCxnSpPr>
        <p:spPr>
          <a:xfrm>
            <a:off x="7806252" y="2025100"/>
            <a:ext cx="0" cy="365678"/>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7" idx="2"/>
            <a:endCxn id="8" idx="0"/>
          </p:cNvCxnSpPr>
          <p:nvPr/>
        </p:nvCxnSpPr>
        <p:spPr>
          <a:xfrm>
            <a:off x="7806252" y="2991279"/>
            <a:ext cx="1" cy="311087"/>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3" idx="0"/>
            <a:endCxn id="8" idx="0"/>
          </p:cNvCxnSpPr>
          <p:nvPr/>
        </p:nvCxnSpPr>
        <p:spPr>
          <a:xfrm rot="16200000" flipV="1">
            <a:off x="8602358" y="2506261"/>
            <a:ext cx="89576" cy="1681785"/>
          </a:xfrm>
          <a:prstGeom prst="bentConnector3">
            <a:avLst>
              <a:gd name="adj1" fmla="val 35520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8" idx="2"/>
            <a:endCxn id="19" idx="0"/>
          </p:cNvCxnSpPr>
          <p:nvPr/>
        </p:nvCxnSpPr>
        <p:spPr>
          <a:xfrm flipH="1">
            <a:off x="7806252" y="4127837"/>
            <a:ext cx="1" cy="311087"/>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9" name="Diamond 68"/>
          <p:cNvSpPr/>
          <p:nvPr/>
        </p:nvSpPr>
        <p:spPr>
          <a:xfrm>
            <a:off x="7137348" y="5418241"/>
            <a:ext cx="1337808" cy="65509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000" dirty="0">
                <a:solidFill>
                  <a:schemeClr val="tx1"/>
                </a:solidFill>
              </a:rPr>
              <a:t>Images left</a:t>
            </a:r>
          </a:p>
        </p:txBody>
      </p:sp>
      <p:cxnSp>
        <p:nvCxnSpPr>
          <p:cNvPr id="78" name="Elbow Connector 77"/>
          <p:cNvCxnSpPr>
            <a:stCxn id="69" idx="2"/>
            <a:endCxn id="23" idx="2"/>
          </p:cNvCxnSpPr>
          <p:nvPr/>
        </p:nvCxnSpPr>
        <p:spPr>
          <a:xfrm rot="5400000" flipH="1" flipV="1">
            <a:off x="7640564" y="4225860"/>
            <a:ext cx="2013161" cy="1681786"/>
          </a:xfrm>
          <a:prstGeom prst="bentConnector3">
            <a:avLst>
              <a:gd name="adj1" fmla="val -11355"/>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22898" y="5902408"/>
            <a:ext cx="477567" cy="307777"/>
          </a:xfrm>
          <a:prstGeom prst="rect">
            <a:avLst/>
          </a:prstGeom>
          <a:noFill/>
        </p:spPr>
        <p:txBody>
          <a:bodyPr wrap="none" rtlCol="0">
            <a:spAutoFit/>
          </a:bodyPr>
          <a:lstStyle/>
          <a:p>
            <a:r>
              <a:rPr kumimoji="1" lang="fi-FI" sz="1400" dirty="0"/>
              <a:t>Yes</a:t>
            </a:r>
          </a:p>
        </p:txBody>
      </p:sp>
      <p:sp>
        <p:nvSpPr>
          <p:cNvPr id="85" name="TextBox 84"/>
          <p:cNvSpPr txBox="1"/>
          <p:nvPr/>
        </p:nvSpPr>
        <p:spPr>
          <a:xfrm>
            <a:off x="6624794" y="5910743"/>
            <a:ext cx="413896" cy="307777"/>
          </a:xfrm>
          <a:prstGeom prst="rect">
            <a:avLst/>
          </a:prstGeom>
          <a:noFill/>
        </p:spPr>
        <p:txBody>
          <a:bodyPr wrap="none" rtlCol="0">
            <a:spAutoFit/>
          </a:bodyPr>
          <a:lstStyle/>
          <a:p>
            <a:r>
              <a:rPr kumimoji="1" lang="fi-FI" sz="1400" dirty="0"/>
              <a:t>No</a:t>
            </a:r>
          </a:p>
        </p:txBody>
      </p:sp>
      <p:cxnSp>
        <p:nvCxnSpPr>
          <p:cNvPr id="86" name="Elbow Connector 85"/>
          <p:cNvCxnSpPr>
            <a:stCxn id="69" idx="2"/>
            <a:endCxn id="133" idx="2"/>
          </p:cNvCxnSpPr>
          <p:nvPr/>
        </p:nvCxnSpPr>
        <p:spPr>
          <a:xfrm rot="5400000" flipH="1">
            <a:off x="6800663" y="5067745"/>
            <a:ext cx="202523" cy="1808654"/>
          </a:xfrm>
          <a:prstGeom prst="bentConnector3">
            <a:avLst>
              <a:gd name="adj1" fmla="val -112876"/>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328695" y="2294284"/>
            <a:ext cx="1337806" cy="852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Change Parameter value</a:t>
            </a:r>
          </a:p>
        </p:txBody>
      </p:sp>
      <p:cxnSp>
        <p:nvCxnSpPr>
          <p:cNvPr id="91" name="Elbow Connector 90"/>
          <p:cNvCxnSpPr>
            <a:stCxn id="87" idx="0"/>
            <a:endCxn id="7" idx="0"/>
          </p:cNvCxnSpPr>
          <p:nvPr/>
        </p:nvCxnSpPr>
        <p:spPr>
          <a:xfrm rot="16200000" flipH="1">
            <a:off x="6853678" y="1438204"/>
            <a:ext cx="96494" cy="1808654"/>
          </a:xfrm>
          <a:prstGeom prst="bentConnector3">
            <a:avLst>
              <a:gd name="adj1" fmla="val -152045"/>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328695" y="5018272"/>
            <a:ext cx="1337806" cy="852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Calculate average accuracy</a:t>
            </a:r>
          </a:p>
        </p:txBody>
      </p:sp>
      <p:cxnSp>
        <p:nvCxnSpPr>
          <p:cNvPr id="139" name="Straight Arrow Connector 138"/>
          <p:cNvCxnSpPr>
            <a:stCxn id="133" idx="0"/>
            <a:endCxn id="148" idx="2"/>
          </p:cNvCxnSpPr>
          <p:nvPr/>
        </p:nvCxnSpPr>
        <p:spPr>
          <a:xfrm flipV="1">
            <a:off x="5997598" y="4410093"/>
            <a:ext cx="1" cy="608179"/>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48" name="Diamond 147"/>
          <p:cNvSpPr/>
          <p:nvPr/>
        </p:nvSpPr>
        <p:spPr>
          <a:xfrm>
            <a:off x="5375892" y="3755001"/>
            <a:ext cx="1243413" cy="65509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000" dirty="0">
                <a:solidFill>
                  <a:schemeClr val="tx1"/>
                </a:solidFill>
              </a:rPr>
              <a:t>Param. left</a:t>
            </a:r>
          </a:p>
        </p:txBody>
      </p:sp>
      <p:cxnSp>
        <p:nvCxnSpPr>
          <p:cNvPr id="149" name="Straight Arrow Connector 148"/>
          <p:cNvCxnSpPr>
            <a:stCxn id="148" idx="0"/>
            <a:endCxn id="87" idx="2"/>
          </p:cNvCxnSpPr>
          <p:nvPr/>
        </p:nvCxnSpPr>
        <p:spPr>
          <a:xfrm flipH="1" flipV="1">
            <a:off x="5997598" y="3146822"/>
            <a:ext cx="1" cy="608179"/>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5413451" y="3362945"/>
            <a:ext cx="477567" cy="307777"/>
          </a:xfrm>
          <a:prstGeom prst="rect">
            <a:avLst/>
          </a:prstGeom>
          <a:noFill/>
        </p:spPr>
        <p:txBody>
          <a:bodyPr wrap="none" rtlCol="0">
            <a:spAutoFit/>
          </a:bodyPr>
          <a:lstStyle/>
          <a:p>
            <a:r>
              <a:rPr kumimoji="1" lang="fi-FI" sz="1400" dirty="0"/>
              <a:t>Yes</a:t>
            </a:r>
          </a:p>
        </p:txBody>
      </p:sp>
      <p:sp>
        <p:nvSpPr>
          <p:cNvPr id="156" name="TextBox 155"/>
          <p:cNvSpPr txBox="1"/>
          <p:nvPr/>
        </p:nvSpPr>
        <p:spPr>
          <a:xfrm>
            <a:off x="5025767" y="3726057"/>
            <a:ext cx="413896" cy="307777"/>
          </a:xfrm>
          <a:prstGeom prst="rect">
            <a:avLst/>
          </a:prstGeom>
          <a:noFill/>
        </p:spPr>
        <p:txBody>
          <a:bodyPr wrap="none" rtlCol="0">
            <a:spAutoFit/>
          </a:bodyPr>
          <a:lstStyle/>
          <a:p>
            <a:r>
              <a:rPr kumimoji="1" lang="fi-FI" sz="1400" dirty="0"/>
              <a:t>No</a:t>
            </a:r>
          </a:p>
        </p:txBody>
      </p:sp>
      <p:cxnSp>
        <p:nvCxnSpPr>
          <p:cNvPr id="157" name="Elbow Connector 156"/>
          <p:cNvCxnSpPr>
            <a:stCxn id="148" idx="1"/>
            <a:endCxn id="163" idx="0"/>
          </p:cNvCxnSpPr>
          <p:nvPr/>
        </p:nvCxnSpPr>
        <p:spPr>
          <a:xfrm rot="10800000" flipV="1">
            <a:off x="5231988" y="4082546"/>
            <a:ext cx="143905" cy="321493"/>
          </a:xfrm>
          <a:prstGeom prst="bentConnector2">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4863853" y="4404040"/>
            <a:ext cx="736267" cy="4342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sz="1600" dirty="0">
                <a:solidFill>
                  <a:schemeClr val="tx1"/>
                </a:solidFill>
              </a:rPr>
              <a:t>Done</a:t>
            </a:r>
            <a:endParaRPr kumimoji="1" lang="fi-FI" sz="1400" dirty="0">
              <a:solidFill>
                <a:schemeClr val="tx1"/>
              </a:solidFill>
            </a:endParaRPr>
          </a:p>
        </p:txBody>
      </p:sp>
    </p:spTree>
    <p:extLst>
      <p:ext uri="{BB962C8B-B14F-4D97-AF65-F5344CB8AC3E}">
        <p14:creationId xmlns:p14="http://schemas.microsoft.com/office/powerpoint/2010/main" val="349231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アウトライン</a:t>
            </a:r>
            <a:endParaRPr lang="fi-FI" dirty="0"/>
          </a:p>
        </p:txBody>
      </p:sp>
      <p:sp>
        <p:nvSpPr>
          <p:cNvPr id="3" name="Content Placeholder 2"/>
          <p:cNvSpPr>
            <a:spLocks noGrp="1"/>
          </p:cNvSpPr>
          <p:nvPr>
            <p:ph idx="1"/>
          </p:nvPr>
        </p:nvSpPr>
        <p:spPr/>
        <p:txBody>
          <a:bodyPr/>
          <a:lstStyle/>
          <a:p>
            <a:r>
              <a:rPr lang="ja-JP" altLang="en-US" dirty="0"/>
              <a:t>オフライン手書き文字認識について</a:t>
            </a:r>
            <a:endParaRPr lang="fi-FI" dirty="0"/>
          </a:p>
          <a:p>
            <a:r>
              <a:rPr lang="ja-JP" altLang="en-US" dirty="0"/>
              <a:t>ブロックベースハフ変換マッピング</a:t>
            </a:r>
            <a:endParaRPr lang="fi-FI" dirty="0"/>
          </a:p>
          <a:p>
            <a:pPr lvl="1"/>
            <a:r>
              <a:rPr lang="ja-JP" altLang="en-US" dirty="0"/>
              <a:t>部分集合</a:t>
            </a:r>
            <a:endParaRPr lang="fi-FI" dirty="0"/>
          </a:p>
          <a:p>
            <a:pPr lvl="1"/>
            <a:r>
              <a:rPr lang="ja-JP" altLang="en-US" dirty="0"/>
              <a:t>ハフ変換マッピング</a:t>
            </a:r>
            <a:endParaRPr lang="fi-FI" dirty="0"/>
          </a:p>
          <a:p>
            <a:pPr lvl="1"/>
            <a:r>
              <a:rPr lang="ja-JP" altLang="en-US" dirty="0"/>
              <a:t>部分集合</a:t>
            </a:r>
            <a:r>
              <a:rPr lang="fi-FI" dirty="0"/>
              <a:t> 2 &amp; 3</a:t>
            </a:r>
          </a:p>
          <a:p>
            <a:pPr lvl="1"/>
            <a:r>
              <a:rPr lang="ja-JP" altLang="en-US" dirty="0"/>
              <a:t>追加の制約と手法について</a:t>
            </a:r>
            <a:endParaRPr lang="fi-FI" dirty="0"/>
          </a:p>
          <a:p>
            <a:r>
              <a:rPr lang="ja-JP" altLang="en-US" dirty="0"/>
              <a:t>実験</a:t>
            </a:r>
            <a:endParaRPr lang="fi-FI" dirty="0"/>
          </a:p>
          <a:p>
            <a:r>
              <a:rPr lang="ja-JP" altLang="en-US" dirty="0"/>
              <a:t>実験の結果</a:t>
            </a:r>
            <a:endParaRPr lang="en-US" altLang="ja-JP" dirty="0"/>
          </a:p>
          <a:p>
            <a:r>
              <a:rPr lang="ja-JP" altLang="en-US" dirty="0"/>
              <a:t>まとめ</a:t>
            </a:r>
            <a:endParaRPr lang="fi-FI" dirty="0"/>
          </a:p>
          <a:p>
            <a:pPr marL="0" indent="0">
              <a:buNone/>
            </a:pPr>
            <a:endParaRPr lang="fi-FI" dirty="0"/>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2</a:t>
            </a:fld>
            <a:endParaRPr lang="en-US" altLang="ja-JP"/>
          </a:p>
        </p:txBody>
      </p:sp>
    </p:spTree>
    <p:extLst>
      <p:ext uri="{BB962C8B-B14F-4D97-AF65-F5344CB8AC3E}">
        <p14:creationId xmlns:p14="http://schemas.microsoft.com/office/powerpoint/2010/main" val="588992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i-FI" dirty="0"/>
              <a:t>Tests</a:t>
            </a:r>
          </a:p>
        </p:txBody>
      </p:sp>
      <p:sp>
        <p:nvSpPr>
          <p:cNvPr id="8" name="Content Placeholder 7"/>
          <p:cNvSpPr>
            <a:spLocks noGrp="1"/>
          </p:cNvSpPr>
          <p:nvPr>
            <p:ph idx="1"/>
          </p:nvPr>
        </p:nvSpPr>
        <p:spPr/>
        <p:txBody>
          <a:bodyPr/>
          <a:lstStyle/>
          <a:p>
            <a:r>
              <a:rPr lang="fi-FI" dirty="0"/>
              <a:t>All parameters were tested for IAM Handwriting database in mind.</a:t>
            </a:r>
          </a:p>
          <a:p>
            <a:r>
              <a:rPr lang="fi-FI" dirty="0"/>
              <a:t>Parameters from pre-processing and layout analysis methods were evaluated.</a:t>
            </a:r>
          </a:p>
          <a:p>
            <a:r>
              <a:rPr lang="fi-FI" dirty="0"/>
              <a:t>Best parameters were chosen according to tests.</a:t>
            </a:r>
          </a:p>
          <a:p>
            <a:r>
              <a:rPr lang="fi-FI" dirty="0"/>
              <a:t>If test didn’t show a noticeably better parameter value the parameter was chosen by visually inspecting the output or according to corresponding scientific article.</a:t>
            </a:r>
          </a:p>
        </p:txBody>
      </p:sp>
      <p:sp>
        <p:nvSpPr>
          <p:cNvPr id="5" name="Footer Placeholder 4"/>
          <p:cNvSpPr>
            <a:spLocks noGrp="1"/>
          </p:cNvSpPr>
          <p:nvPr>
            <p:ph type="ftr" sz="quarter" idx="10"/>
          </p:nvPr>
        </p:nvSpPr>
        <p:spPr/>
        <p:txBody>
          <a:bodyPr/>
          <a:lstStyle/>
          <a:p>
            <a:r>
              <a:rPr lang="ja-JP" altLang="en-US"/>
              <a:t>研究室ゼミ</a:t>
            </a:r>
            <a:endParaRPr lang="en-US" altLang="ja-JP"/>
          </a:p>
        </p:txBody>
      </p:sp>
      <p:sp>
        <p:nvSpPr>
          <p:cNvPr id="6" name="Slide Number Placeholder 5"/>
          <p:cNvSpPr>
            <a:spLocks noGrp="1"/>
          </p:cNvSpPr>
          <p:nvPr>
            <p:ph type="sldNum" sz="quarter" idx="11"/>
          </p:nvPr>
        </p:nvSpPr>
        <p:spPr/>
        <p:txBody>
          <a:bodyPr/>
          <a:lstStyle/>
          <a:p>
            <a:fld id="{3822643B-6949-49E6-9CB4-343131C550B7}" type="slidenum">
              <a:rPr lang="en-US" altLang="ja-JP" smtClean="0"/>
              <a:pPr/>
              <a:t>20</a:t>
            </a:fld>
            <a:endParaRPr lang="en-US" altLang="ja-JP"/>
          </a:p>
        </p:txBody>
      </p:sp>
    </p:spTree>
    <p:extLst>
      <p:ext uri="{BB962C8B-B14F-4D97-AF65-F5344CB8AC3E}">
        <p14:creationId xmlns:p14="http://schemas.microsoft.com/office/powerpoint/2010/main" val="3085797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i-FI" dirty="0"/>
              <a:t>Result Samples</a:t>
            </a:r>
          </a:p>
        </p:txBody>
      </p:sp>
      <p:sp>
        <p:nvSpPr>
          <p:cNvPr id="6" name="Slide Number Placeholder 5"/>
          <p:cNvSpPr>
            <a:spLocks noGrp="1"/>
          </p:cNvSpPr>
          <p:nvPr>
            <p:ph type="sldNum" sz="quarter" idx="11"/>
          </p:nvPr>
        </p:nvSpPr>
        <p:spPr/>
        <p:txBody>
          <a:bodyPr/>
          <a:lstStyle/>
          <a:p>
            <a:fld id="{3822643B-6949-49E6-9CB4-343131C550B7}" type="slidenum">
              <a:rPr lang="en-US" altLang="ja-JP" smtClean="0"/>
              <a:pPr/>
              <a:t>21</a:t>
            </a:fld>
            <a:endParaRPr lang="en-US" altLang="ja-JP"/>
          </a:p>
        </p:txBody>
      </p:sp>
      <p:sp>
        <p:nvSpPr>
          <p:cNvPr id="5" name="Footer Placeholder 4"/>
          <p:cNvSpPr>
            <a:spLocks noGrp="1"/>
          </p:cNvSpPr>
          <p:nvPr>
            <p:ph type="ftr" sz="quarter" idx="10"/>
          </p:nvPr>
        </p:nvSpPr>
        <p:spPr/>
        <p:txBody>
          <a:bodyPr/>
          <a:lstStyle/>
          <a:p>
            <a:r>
              <a:rPr lang="ja-JP" altLang="en-US"/>
              <a:t>研究室ゼミ</a:t>
            </a:r>
            <a:endParaRPr lang="en-US" altLang="ja-JP"/>
          </a:p>
        </p:txBody>
      </p:sp>
      <mc:AlternateContent xmlns:mc="http://schemas.openxmlformats.org/markup-compatibility/2006" xmlns:a14="http://schemas.microsoft.com/office/drawing/2010/main">
        <mc:Choice Requires="a14">
          <p:sp>
            <p:nvSpPr>
              <p:cNvPr id="14" name="Content Placeholder 13"/>
              <p:cNvSpPr>
                <a:spLocks noGrp="1"/>
              </p:cNvSpPr>
              <p:nvPr>
                <p:ph sz="half" idx="2"/>
              </p:nvPr>
            </p:nvSpPr>
            <p:spPr>
              <a:xfrm>
                <a:off x="504031" y="5176276"/>
                <a:ext cx="9072563" cy="1586854"/>
              </a:xfrm>
            </p:spPr>
            <p:txBody>
              <a:bodyPr/>
              <a:lstStyle/>
              <a:p>
                <a:r>
                  <a:rPr lang="fi-FI" sz="1800" dirty="0"/>
                  <a:t>These two parameters had the most effect on the line detection accuracy.</a:t>
                </a:r>
              </a:p>
              <a:p>
                <a14:m>
                  <m:oMath xmlns:m="http://schemas.openxmlformats.org/officeDocument/2006/math">
                    <m:sSub>
                      <m:sSubPr>
                        <m:ctrlPr>
                          <a:rPr lang="fi-FI" sz="1800" i="1" smtClean="0">
                            <a:latin typeface="Cambria Math" panose="02040503050406030204" pitchFamily="18" charset="0"/>
                          </a:rPr>
                        </m:ctrlPr>
                      </m:sSubPr>
                      <m:e>
                        <m:r>
                          <a:rPr lang="fi-FI" sz="1800" b="0" i="1" smtClean="0">
                            <a:latin typeface="Cambria Math" panose="02040503050406030204" pitchFamily="18" charset="0"/>
                          </a:rPr>
                          <m:t>𝑛</m:t>
                        </m:r>
                      </m:e>
                      <m:sub>
                        <m:r>
                          <a:rPr lang="fi-FI" sz="1800" b="0" i="1" smtClean="0">
                            <a:latin typeface="Cambria Math" panose="02040503050406030204" pitchFamily="18" charset="0"/>
                          </a:rPr>
                          <m:t>1 </m:t>
                        </m:r>
                      </m:sub>
                    </m:sSub>
                  </m:oMath>
                </a14:m>
                <a:r>
                  <a:rPr lang="fi-FI" sz="1800" dirty="0"/>
                  <a:t>parameter defines the minimum peak value from Hough accumulator array.</a:t>
                </a:r>
              </a:p>
              <a:p>
                <a:r>
                  <a:rPr lang="fi-FI" sz="1800" dirty="0"/>
                  <a:t>Voter margin </a:t>
                </a:r>
                <a14:m>
                  <m:oMath xmlns:m="http://schemas.openxmlformats.org/officeDocument/2006/math">
                    <m:sSub>
                      <m:sSubPr>
                        <m:ctrlPr>
                          <a:rPr lang="fi-FI" sz="1800" i="1">
                            <a:latin typeface="Cambria Math" panose="02040503050406030204" pitchFamily="18" charset="0"/>
                          </a:rPr>
                        </m:ctrlPr>
                      </m:sSubPr>
                      <m:e>
                        <m:r>
                          <a:rPr lang="fi-FI" sz="1800" i="1">
                            <a:latin typeface="Cambria Math" panose="02040503050406030204" pitchFamily="18" charset="0"/>
                          </a:rPr>
                          <m:t>𝑀</m:t>
                        </m:r>
                      </m:e>
                      <m:sub>
                        <m:r>
                          <a:rPr lang="fi-FI" sz="1800" i="1">
                            <a:latin typeface="Cambria Math" panose="02040503050406030204" pitchFamily="18" charset="0"/>
                          </a:rPr>
                          <m:t>𝑛</m:t>
                        </m:r>
                      </m:sub>
                    </m:sSub>
                  </m:oMath>
                </a14:m>
                <a:r>
                  <a:rPr lang="fi-FI" sz="1800" dirty="0"/>
                  <a:t> determines How many neighboring components in </a:t>
                </a:r>
                <a14:m>
                  <m:oMath xmlns:m="http://schemas.openxmlformats.org/officeDocument/2006/math">
                    <m:r>
                      <a:rPr lang="fi-FI" sz="1800" i="1">
                        <a:latin typeface="Cambria Math" panose="02040503050406030204" pitchFamily="18" charset="0"/>
                        <a:ea typeface="Cambria Math" panose="02040503050406030204" pitchFamily="18" charset="0"/>
                      </a:rPr>
                      <m:t>𝜌</m:t>
                    </m:r>
                    <m:r>
                      <a:rPr lang="fi-FI" sz="1800" i="1">
                        <a:latin typeface="Cambria Math" panose="02040503050406030204" pitchFamily="18" charset="0"/>
                        <a:ea typeface="Cambria Math" panose="02040503050406030204" pitchFamily="18" charset="0"/>
                      </a:rPr>
                      <m:t> </m:t>
                    </m:r>
                  </m:oMath>
                </a14:m>
                <a:r>
                  <a:rPr lang="fi-FI" sz="1800" dirty="0"/>
                  <a:t>direction are assigned to same line.</a:t>
                </a:r>
              </a:p>
              <a:p>
                <a:r>
                  <a:rPr lang="fi-FI" sz="1800" dirty="0"/>
                  <a:t>Often results weren’t this prominent. More precise tests are needed.</a:t>
                </a:r>
              </a:p>
            </p:txBody>
          </p:sp>
        </mc:Choice>
        <mc:Fallback xmlns="">
          <p:sp>
            <p:nvSpPr>
              <p:cNvPr id="14" name="Content Placeholder 13"/>
              <p:cNvSpPr>
                <a:spLocks noGrp="1" noRot="1" noChangeAspect="1" noMove="1" noResize="1" noEditPoints="1" noAdjustHandles="1" noChangeArrowheads="1" noChangeShapeType="1" noTextEdit="1"/>
              </p:cNvSpPr>
              <p:nvPr>
                <p:ph sz="half" idx="2"/>
              </p:nvPr>
            </p:nvSpPr>
            <p:spPr>
              <a:xfrm>
                <a:off x="504031" y="5176276"/>
                <a:ext cx="9072563" cy="1586854"/>
              </a:xfrm>
              <a:blipFill>
                <a:blip r:embed="rId2"/>
                <a:stretch>
                  <a:fillRect t="-1923" b="-8846"/>
                </a:stretch>
              </a:blipFill>
            </p:spPr>
            <p:txBody>
              <a:bodyPr/>
              <a:lstStyle/>
              <a:p>
                <a:r>
                  <a:rPr lang="fi-FI">
                    <a:noFill/>
                  </a:rPr>
                  <a:t> </a:t>
                </a:r>
              </a:p>
            </p:txBody>
          </p:sp>
        </mc:Fallback>
      </mc:AlternateContent>
      <p:pic>
        <p:nvPicPr>
          <p:cNvPr id="17" name="Content Placeholder 1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503238" y="1512293"/>
            <a:ext cx="4459287" cy="3344465"/>
          </a:xfrm>
        </p:spPr>
      </p:pic>
      <p:pic>
        <p:nvPicPr>
          <p:cNvPr id="16" name="Content Placeholder 15"/>
          <p:cNvPicPr>
            <a:picLocks noGrp="1" noChangeAspect="1"/>
          </p:cNvPicPr>
          <p:nvPr>
            <p:ph sz="quarter" idx="12"/>
          </p:nvPr>
        </p:nvPicPr>
        <p:blipFill>
          <a:blip r:embed="rId4">
            <a:extLst>
              <a:ext uri="{28A0092B-C50C-407E-A947-70E740481C1C}">
                <a14:useLocalDpi xmlns:a14="http://schemas.microsoft.com/office/drawing/2010/main" val="0"/>
              </a:ext>
            </a:extLst>
          </a:blip>
          <a:stretch>
            <a:fillRect/>
          </a:stretch>
        </p:blipFill>
        <p:spPr>
          <a:xfrm>
            <a:off x="5118100" y="1512292"/>
            <a:ext cx="4459288" cy="3344466"/>
          </a:xfrm>
        </p:spPr>
      </p:pic>
    </p:spTree>
    <p:extLst>
      <p:ext uri="{BB962C8B-B14F-4D97-AF65-F5344CB8AC3E}">
        <p14:creationId xmlns:p14="http://schemas.microsoft.com/office/powerpoint/2010/main" val="1952645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i-FI" altLang="ja-JP" dirty="0"/>
              <a:t>Conclusions</a:t>
            </a:r>
            <a:endParaRPr lang="fi-FI" dirty="0"/>
          </a:p>
        </p:txBody>
      </p:sp>
      <p:sp>
        <p:nvSpPr>
          <p:cNvPr id="8" name="Content Placeholder 7"/>
          <p:cNvSpPr>
            <a:spLocks noGrp="1"/>
          </p:cNvSpPr>
          <p:nvPr>
            <p:ph idx="1"/>
          </p:nvPr>
        </p:nvSpPr>
        <p:spPr/>
        <p:txBody>
          <a:bodyPr/>
          <a:lstStyle/>
          <a:p>
            <a:r>
              <a:rPr lang="fi-FI" dirty="0"/>
              <a:t>The method gained around 97 % accuracy regarding number of lines.</a:t>
            </a:r>
          </a:p>
          <a:p>
            <a:r>
              <a:rPr lang="fi-FI" dirty="0"/>
              <a:t>Many parameter values didn’t have prominent effect on the amount of lines.</a:t>
            </a:r>
          </a:p>
          <a:p>
            <a:r>
              <a:rPr lang="fi-FI" dirty="0"/>
              <a:t>Remaining problems:</a:t>
            </a:r>
          </a:p>
          <a:p>
            <a:pPr lvl="1"/>
            <a:r>
              <a:rPr lang="fi-FI" dirty="0"/>
              <a:t>Line number can be right even if some components are assigned to wrong lines.</a:t>
            </a:r>
          </a:p>
          <a:p>
            <a:pPr lvl="1"/>
            <a:r>
              <a:rPr lang="fi-FI" dirty="0"/>
              <a:t>Given method can only detect single column text.</a:t>
            </a:r>
          </a:p>
          <a:p>
            <a:pPr lvl="1"/>
            <a:r>
              <a:rPr lang="fi-FI" dirty="0"/>
              <a:t>Word detection would provide more accurate tests and results.</a:t>
            </a:r>
          </a:p>
        </p:txBody>
      </p:sp>
      <p:sp>
        <p:nvSpPr>
          <p:cNvPr id="5" name="Footer Placeholder 4"/>
          <p:cNvSpPr>
            <a:spLocks noGrp="1"/>
          </p:cNvSpPr>
          <p:nvPr>
            <p:ph type="ftr" sz="quarter" idx="10"/>
          </p:nvPr>
        </p:nvSpPr>
        <p:spPr/>
        <p:txBody>
          <a:bodyPr/>
          <a:lstStyle/>
          <a:p>
            <a:r>
              <a:rPr lang="ja-JP" altLang="en-US"/>
              <a:t>研究室ゼミ</a:t>
            </a:r>
            <a:endParaRPr lang="en-US" altLang="ja-JP"/>
          </a:p>
        </p:txBody>
      </p:sp>
      <p:sp>
        <p:nvSpPr>
          <p:cNvPr id="6" name="Slide Number Placeholder 5"/>
          <p:cNvSpPr>
            <a:spLocks noGrp="1"/>
          </p:cNvSpPr>
          <p:nvPr>
            <p:ph type="sldNum" sz="quarter" idx="11"/>
          </p:nvPr>
        </p:nvSpPr>
        <p:spPr/>
        <p:txBody>
          <a:bodyPr/>
          <a:lstStyle/>
          <a:p>
            <a:fld id="{3822643B-6949-49E6-9CB4-343131C550B7}" type="slidenum">
              <a:rPr lang="en-US" altLang="ja-JP" smtClean="0"/>
              <a:pPr/>
              <a:t>22</a:t>
            </a:fld>
            <a:endParaRPr lang="en-US" altLang="ja-JP"/>
          </a:p>
        </p:txBody>
      </p:sp>
    </p:spTree>
    <p:extLst>
      <p:ext uri="{BB962C8B-B14F-4D97-AF65-F5344CB8AC3E}">
        <p14:creationId xmlns:p14="http://schemas.microsoft.com/office/powerpoint/2010/main" val="1724806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i-FI" dirty="0"/>
              <a:t>Summary</a:t>
            </a:r>
          </a:p>
        </p:txBody>
      </p:sp>
      <p:sp>
        <p:nvSpPr>
          <p:cNvPr id="9" name="Content Placeholder 8"/>
          <p:cNvSpPr>
            <a:spLocks noGrp="1"/>
          </p:cNvSpPr>
          <p:nvPr>
            <p:ph idx="1"/>
          </p:nvPr>
        </p:nvSpPr>
        <p:spPr/>
        <p:txBody>
          <a:bodyPr/>
          <a:lstStyle/>
          <a:p>
            <a:r>
              <a:rPr lang="fi-FI" dirty="0"/>
              <a:t>Block based Hough transform mapping promised good performance when segmentating handwritten lines.</a:t>
            </a:r>
          </a:p>
          <a:p>
            <a:r>
              <a:rPr lang="fi-FI" dirty="0"/>
              <a:t>Implementation for the algorithm was completed to detect lines.</a:t>
            </a:r>
          </a:p>
          <a:p>
            <a:r>
              <a:rPr lang="fi-FI" dirty="0"/>
              <a:t>When tested, the method achieved 97% accuracy in regard of number of lines.</a:t>
            </a:r>
          </a:p>
          <a:p>
            <a:r>
              <a:rPr lang="fi-FI" dirty="0"/>
              <a:t>Implementation of the word detection feature and more accurate tests are needed.</a:t>
            </a:r>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3" name="Slide Number Placeholder 2"/>
          <p:cNvSpPr>
            <a:spLocks noGrp="1"/>
          </p:cNvSpPr>
          <p:nvPr>
            <p:ph type="sldNum" sz="quarter" idx="11"/>
          </p:nvPr>
        </p:nvSpPr>
        <p:spPr/>
        <p:txBody>
          <a:bodyPr/>
          <a:lstStyle/>
          <a:p>
            <a:fld id="{87D0AC98-BE4D-4AA9-9598-A155CF901337}" type="slidenum">
              <a:rPr lang="en-US" altLang="ja-JP" smtClean="0"/>
              <a:pPr/>
              <a:t>23</a:t>
            </a:fld>
            <a:endParaRPr lang="en-US" altLang="ja-JP"/>
          </a:p>
        </p:txBody>
      </p:sp>
    </p:spTree>
    <p:extLst>
      <p:ext uri="{BB962C8B-B14F-4D97-AF65-F5344CB8AC3E}">
        <p14:creationId xmlns:p14="http://schemas.microsoft.com/office/powerpoint/2010/main" val="1966171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277863" y="211461"/>
            <a:ext cx="9433882" cy="530786"/>
          </a:xfrm>
        </p:spPr>
        <p:txBody>
          <a:bodyPr/>
          <a:lstStyle/>
          <a:p>
            <a:r>
              <a:rPr lang="fi-FI" dirty="0" err="1">
                <a:latin typeface="Arial" charset="0"/>
              </a:rPr>
              <a:t>Questions</a:t>
            </a:r>
            <a:r>
              <a:rPr lang="fi-FI" dirty="0">
                <a:latin typeface="Arial" charset="0"/>
              </a:rPr>
              <a:t> and </a:t>
            </a:r>
            <a:r>
              <a:rPr lang="fi-FI" dirty="0" err="1">
                <a:latin typeface="Arial" charset="0"/>
              </a:rPr>
              <a:t>Answers</a:t>
            </a:r>
            <a:endParaRPr lang="fi-FI" dirty="0">
              <a:latin typeface="Arial" charset="0"/>
            </a:endParaRPr>
          </a:p>
        </p:txBody>
      </p:sp>
      <p:sp>
        <p:nvSpPr>
          <p:cNvPr id="3" name="Sisällön paikkamerkki 2"/>
          <p:cNvSpPr>
            <a:spLocks noGrp="1"/>
          </p:cNvSpPr>
          <p:nvPr>
            <p:ph idx="1"/>
          </p:nvPr>
        </p:nvSpPr>
        <p:spPr/>
        <p:txBody>
          <a:bodyPr/>
          <a:lstStyle/>
          <a:p>
            <a:pPr marL="0" indent="0">
              <a:buNone/>
            </a:pPr>
            <a:r>
              <a:rPr lang="fi-FI" sz="1800" dirty="0">
                <a:latin typeface="Arial" charset="0"/>
              </a:rPr>
              <a:t>Presentation </a:t>
            </a:r>
            <a:r>
              <a:rPr lang="fi-FI" sz="1800" dirty="0" err="1">
                <a:latin typeface="Arial" charset="0"/>
              </a:rPr>
              <a:t>time</a:t>
            </a:r>
            <a:r>
              <a:rPr lang="fi-FI" sz="1800" dirty="0">
                <a:latin typeface="Arial" charset="0"/>
              </a:rPr>
              <a:t>: 19.20</a:t>
            </a:r>
            <a:br>
              <a:rPr lang="fi-FI" dirty="0">
                <a:latin typeface="Arial" charset="0"/>
              </a:rPr>
            </a:br>
            <a:r>
              <a:rPr lang="fi-FI" sz="1800" dirty="0" err="1">
                <a:latin typeface="Arial" charset="0"/>
              </a:rPr>
              <a:t>Question</a:t>
            </a:r>
            <a:r>
              <a:rPr lang="fi-FI" sz="1800" dirty="0">
                <a:latin typeface="Arial" charset="0"/>
              </a:rPr>
              <a:t> </a:t>
            </a:r>
            <a:r>
              <a:rPr lang="fi-FI" sz="1800" dirty="0" err="1">
                <a:latin typeface="Arial" charset="0"/>
              </a:rPr>
              <a:t>time</a:t>
            </a:r>
            <a:r>
              <a:rPr lang="fi-FI" sz="1800" dirty="0">
                <a:latin typeface="Arial" charset="0"/>
              </a:rPr>
              <a:t>: 18.58</a:t>
            </a:r>
          </a:p>
          <a:p>
            <a:pPr marL="0" indent="0">
              <a:buNone/>
            </a:pPr>
            <a:br>
              <a:rPr lang="fi-FI" dirty="0">
                <a:latin typeface="Arial" charset="0"/>
              </a:rPr>
            </a:br>
            <a:r>
              <a:rPr lang="fi-FI" sz="1800" b="1" dirty="0" err="1">
                <a:latin typeface="Arial" charset="0"/>
              </a:rPr>
              <a:t>Kenya</a:t>
            </a:r>
            <a:r>
              <a:rPr lang="fi-FI" sz="1800" b="1" dirty="0">
                <a:latin typeface="Arial" charset="0"/>
              </a:rPr>
              <a:t> </a:t>
            </a:r>
            <a:r>
              <a:rPr lang="fi-FI" sz="1800" b="1" dirty="0" err="1">
                <a:latin typeface="Arial" charset="0"/>
              </a:rPr>
              <a:t>Tanaka</a:t>
            </a:r>
            <a:br>
              <a:rPr lang="fi-FI" dirty="0">
                <a:latin typeface="Arial" charset="0"/>
              </a:rPr>
            </a:br>
            <a:r>
              <a:rPr lang="fi-FI" sz="1800" dirty="0">
                <a:latin typeface="Arial" charset="0"/>
              </a:rPr>
              <a:t>P9. Is </a:t>
            </a:r>
            <a:r>
              <a:rPr lang="fi-FI" sz="1800" dirty="0" err="1">
                <a:latin typeface="Arial" charset="0"/>
              </a:rPr>
              <a:t>the</a:t>
            </a:r>
            <a:r>
              <a:rPr lang="en-US" sz="1800" dirty="0">
                <a:latin typeface="Arial" charset="0"/>
              </a:rPr>
              <a:t> 1.5AW correct in the figure? It seems like that it is different from </a:t>
            </a:r>
            <a:r>
              <a:rPr lang="fi-FI" sz="1800" dirty="0" err="1">
                <a:latin typeface="Arial" charset="0"/>
              </a:rPr>
              <a:t>the</a:t>
            </a:r>
            <a:r>
              <a:rPr lang="fi-FI" sz="1800" dirty="0">
                <a:latin typeface="Arial" charset="0"/>
              </a:rPr>
              <a:t> formula. </a:t>
            </a:r>
          </a:p>
          <a:p>
            <a:pPr>
              <a:buFont typeface="Arial" panose="020B0604020202020204" pitchFamily="34" charset="0"/>
              <a:buChar char="•"/>
            </a:pPr>
            <a:r>
              <a:rPr lang="fi-FI" sz="1800" dirty="0" err="1">
                <a:latin typeface="Arial" charset="0"/>
              </a:rPr>
              <a:t>The</a:t>
            </a:r>
            <a:r>
              <a:rPr lang="fi-FI" sz="1800" dirty="0">
                <a:latin typeface="Arial" charset="0"/>
              </a:rPr>
              <a:t> </a:t>
            </a:r>
            <a:r>
              <a:rPr lang="en-US" sz="1800" dirty="0">
                <a:latin typeface="Arial" charset="0"/>
              </a:rPr>
              <a:t>value in the figure is </a:t>
            </a:r>
            <a:r>
              <a:rPr lang="fi-FI" sz="1800" dirty="0" err="1">
                <a:latin typeface="Arial" charset="0"/>
              </a:rPr>
              <a:t>not</a:t>
            </a:r>
            <a:r>
              <a:rPr lang="fi-FI" sz="1800" dirty="0">
                <a:latin typeface="Arial" charset="0"/>
              </a:rPr>
              <a:t> </a:t>
            </a:r>
            <a:r>
              <a:rPr lang="en-US" sz="1800" dirty="0">
                <a:latin typeface="Arial" charset="0"/>
              </a:rPr>
              <a:t>correct</a:t>
            </a:r>
            <a:r>
              <a:rPr lang="fi-FI" sz="1800" dirty="0">
                <a:latin typeface="Arial" charset="0"/>
              </a:rPr>
              <a:t> </a:t>
            </a:r>
            <a:r>
              <a:rPr lang="en-US" sz="1800" dirty="0">
                <a:latin typeface="Arial" charset="0"/>
              </a:rPr>
              <a:t>even tough I </a:t>
            </a:r>
            <a:r>
              <a:rPr lang="en-US" sz="1800" dirty="0" err="1">
                <a:latin typeface="Arial" charset="0"/>
              </a:rPr>
              <a:t>tought</a:t>
            </a:r>
            <a:r>
              <a:rPr lang="en-US" sz="1800" dirty="0">
                <a:latin typeface="Arial" charset="0"/>
              </a:rPr>
              <a:t> that during </a:t>
            </a:r>
            <a:r>
              <a:rPr lang="fi-FI" sz="1800" dirty="0" err="1">
                <a:latin typeface="Arial" charset="0"/>
              </a:rPr>
              <a:t>the</a:t>
            </a:r>
            <a:r>
              <a:rPr lang="fi-FI" sz="1800" dirty="0">
                <a:latin typeface="Arial" charset="0"/>
              </a:rPr>
              <a:t> </a:t>
            </a:r>
            <a:r>
              <a:rPr lang="fi-FI" sz="1800" dirty="0" err="1">
                <a:latin typeface="Arial" charset="0"/>
              </a:rPr>
              <a:t>presentation</a:t>
            </a:r>
            <a:r>
              <a:rPr lang="fi-FI" sz="1800" dirty="0">
                <a:latin typeface="Arial" charset="0"/>
              </a:rPr>
              <a:t>. </a:t>
            </a:r>
            <a:r>
              <a:rPr lang="en-US" sz="1800" dirty="0">
                <a:latin typeface="Arial" charset="0"/>
              </a:rPr>
              <a:t>The formulas were copied from newer paper and the </a:t>
            </a:r>
            <a:r>
              <a:rPr lang="fi-FI" sz="1800" dirty="0" err="1">
                <a:latin typeface="Arial" charset="0"/>
              </a:rPr>
              <a:t>figure</a:t>
            </a:r>
            <a:r>
              <a:rPr lang="fi-FI" sz="1800" dirty="0">
                <a:latin typeface="Arial" charset="0"/>
              </a:rPr>
              <a:t> </a:t>
            </a:r>
            <a:r>
              <a:rPr lang="fi-FI" sz="1800" dirty="0" err="1">
                <a:latin typeface="Arial" charset="0"/>
              </a:rPr>
              <a:t>was</a:t>
            </a:r>
            <a:r>
              <a:rPr lang="en-US" sz="1800" dirty="0">
                <a:latin typeface="Arial" charset="0"/>
              </a:rPr>
              <a:t> done according to a similar figure in older paper by </a:t>
            </a:r>
            <a:r>
              <a:rPr lang="en-US" sz="1800" dirty="0" err="1">
                <a:latin typeface="Arial" charset="0"/>
              </a:rPr>
              <a:t>Louloudis</a:t>
            </a:r>
            <a:r>
              <a:rPr lang="fi-FI" sz="1800" dirty="0">
                <a:latin typeface="Arial" charset="0"/>
              </a:rPr>
              <a:t> et.al. </a:t>
            </a:r>
            <a:r>
              <a:rPr lang="fi-FI" sz="1800" dirty="0" err="1">
                <a:latin typeface="Arial" charset="0"/>
              </a:rPr>
              <a:t>Actually</a:t>
            </a:r>
            <a:r>
              <a:rPr lang="en-US" sz="1800" dirty="0">
                <a:latin typeface="Arial" charset="0"/>
              </a:rPr>
              <a:t> the values I used with processing were the values in formula not</a:t>
            </a:r>
            <a:br>
              <a:rPr lang="fi-FI" dirty="0">
                <a:latin typeface="Arial" charset="0"/>
              </a:rPr>
            </a:br>
            <a:r>
              <a:rPr lang="fi-FI" sz="1800" dirty="0" err="1">
                <a:latin typeface="Arial" charset="0"/>
              </a:rPr>
              <a:t>those</a:t>
            </a:r>
            <a:r>
              <a:rPr lang="fi-FI" sz="1800" dirty="0">
                <a:latin typeface="Arial" charset="0"/>
              </a:rPr>
              <a:t> in </a:t>
            </a:r>
            <a:r>
              <a:rPr lang="fi-FI" sz="1800" dirty="0" err="1">
                <a:latin typeface="Arial" charset="0"/>
              </a:rPr>
              <a:t>the</a:t>
            </a:r>
            <a:r>
              <a:rPr lang="fi-FI" sz="1800" dirty="0">
                <a:latin typeface="Arial" charset="0"/>
              </a:rPr>
              <a:t> </a:t>
            </a:r>
            <a:r>
              <a:rPr lang="fi-FI" sz="1800" dirty="0" err="1">
                <a:latin typeface="Arial" charset="0"/>
              </a:rPr>
              <a:t>figure</a:t>
            </a:r>
            <a:r>
              <a:rPr lang="fi-FI" sz="1800" dirty="0">
                <a:latin typeface="Arial" charset="0"/>
              </a:rPr>
              <a:t>.</a:t>
            </a:r>
            <a:br>
              <a:rPr lang="fi-FI" dirty="0">
                <a:latin typeface="Arial" charset="0"/>
              </a:rPr>
            </a:br>
            <a:endParaRPr lang="fi-FI" dirty="0">
              <a:latin typeface="Arial" charset="0"/>
            </a:endParaRPr>
          </a:p>
          <a:p>
            <a:pPr marL="0" indent="0">
              <a:buNone/>
            </a:pPr>
            <a:r>
              <a:rPr lang="en-US" sz="1800" dirty="0">
                <a:latin typeface="Arial" charset="0"/>
              </a:rPr>
              <a:t>P14. What is the meaning of </a:t>
            </a:r>
            <a:r>
              <a:rPr lang="fi-FI" sz="1800" dirty="0">
                <a:latin typeface="Arial" charset="0"/>
              </a:rPr>
              <a:t>“</a:t>
            </a:r>
            <a:r>
              <a:rPr lang="en-US" sz="1800" dirty="0">
                <a:latin typeface="Arial" charset="0"/>
              </a:rPr>
              <a:t>neighboring</a:t>
            </a:r>
            <a:r>
              <a:rPr lang="fi-FI" sz="1800" dirty="0">
                <a:latin typeface="Arial" charset="0"/>
              </a:rPr>
              <a:t>”? Is it </a:t>
            </a:r>
            <a:r>
              <a:rPr lang="en-US" sz="1800" dirty="0">
                <a:latin typeface="Arial" charset="0"/>
              </a:rPr>
              <a:t>vertical direction?</a:t>
            </a:r>
            <a:endParaRPr lang="fi-FI" dirty="0">
              <a:latin typeface="Arial" charset="0"/>
            </a:endParaRPr>
          </a:p>
          <a:p>
            <a:pPr>
              <a:buFont typeface="Arial" panose="020B0604020202020204" pitchFamily="34" charset="0"/>
              <a:buChar char="•"/>
            </a:pPr>
            <a:r>
              <a:rPr lang="en-US" sz="1800" dirty="0">
                <a:latin typeface="Arial" charset="0"/>
              </a:rPr>
              <a:t>Neighboring is in this case selected in ρ direction which is vertical in</a:t>
            </a:r>
            <a:br>
              <a:rPr lang="fi-FI" dirty="0">
                <a:latin typeface="Arial" charset="0"/>
              </a:rPr>
            </a:br>
            <a:r>
              <a:rPr lang="en-US" sz="1800" dirty="0">
                <a:latin typeface="Arial" charset="0"/>
              </a:rPr>
              <a:t>accumulator array. However in Cartesian space the data points can have a</a:t>
            </a:r>
            <a:br>
              <a:rPr lang="fi-FI" dirty="0">
                <a:latin typeface="Arial" charset="0"/>
              </a:rPr>
            </a:br>
            <a:r>
              <a:rPr lang="en-US" sz="1800" dirty="0">
                <a:latin typeface="Arial" charset="0"/>
              </a:rPr>
              <a:t>constant angle which depends on the θ value, and they might not be exactly</a:t>
            </a:r>
            <a:br>
              <a:rPr lang="fi-FI" dirty="0">
                <a:latin typeface="Arial" charset="0"/>
              </a:rPr>
            </a:br>
            <a:r>
              <a:rPr lang="fi-FI" sz="1800" dirty="0" err="1">
                <a:latin typeface="Arial" charset="0"/>
              </a:rPr>
              <a:t>vertical</a:t>
            </a:r>
            <a:r>
              <a:rPr lang="fi-FI" sz="1800" dirty="0">
                <a:latin typeface="Arial" charset="0"/>
              </a:rPr>
              <a:t>.</a:t>
            </a:r>
            <a:br>
              <a:rPr lang="fi-FI" dirty="0"/>
            </a:br>
            <a:br>
              <a:rPr lang="fi-FI" dirty="0"/>
            </a:br>
            <a:endParaRPr lang="fi-FI" dirty="0"/>
          </a:p>
        </p:txBody>
      </p:sp>
      <p:sp>
        <p:nvSpPr>
          <p:cNvPr id="4" name="Alatunnisteen paikkamerkki 3"/>
          <p:cNvSpPr>
            <a:spLocks noGrp="1"/>
          </p:cNvSpPr>
          <p:nvPr>
            <p:ph type="ftr" sz="quarter" idx="10"/>
          </p:nvPr>
        </p:nvSpPr>
        <p:spPr/>
        <p:txBody>
          <a:bodyPr/>
          <a:lstStyle/>
          <a:p>
            <a:r>
              <a:rPr lang="ja-JP" altLang="en-US"/>
              <a:t>研究室ゼミ</a:t>
            </a:r>
            <a:endParaRPr lang="en-US" altLang="ja-JP"/>
          </a:p>
        </p:txBody>
      </p:sp>
      <p:sp>
        <p:nvSpPr>
          <p:cNvPr id="5" name="Dian numeron paikkamerkki 4"/>
          <p:cNvSpPr>
            <a:spLocks noGrp="1"/>
          </p:cNvSpPr>
          <p:nvPr>
            <p:ph type="sldNum" sz="quarter" idx="11"/>
          </p:nvPr>
        </p:nvSpPr>
        <p:spPr/>
        <p:txBody>
          <a:bodyPr/>
          <a:lstStyle/>
          <a:p>
            <a:fld id="{87D0AC98-BE4D-4AA9-9598-A155CF901337}" type="slidenum">
              <a:rPr lang="en-US" altLang="ja-JP"/>
              <a:pPr/>
              <a:t>24</a:t>
            </a:fld>
            <a:endParaRPr lang="en-US" altLang="ja-JP"/>
          </a:p>
        </p:txBody>
      </p:sp>
    </p:spTree>
    <p:extLst>
      <p:ext uri="{BB962C8B-B14F-4D97-AF65-F5344CB8AC3E}">
        <p14:creationId xmlns:p14="http://schemas.microsoft.com/office/powerpoint/2010/main" val="3819208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Questions</a:t>
            </a:r>
            <a:r>
              <a:rPr lang="fi-FI" dirty="0"/>
              <a:t> and </a:t>
            </a:r>
            <a:r>
              <a:rPr lang="fi-FI" dirty="0" err="1"/>
              <a:t>Answers</a:t>
            </a:r>
            <a:endParaRPr lang="fi-FI" dirty="0"/>
          </a:p>
        </p:txBody>
      </p:sp>
      <p:sp>
        <p:nvSpPr>
          <p:cNvPr id="3" name="Sisällön paikkamerkki 2"/>
          <p:cNvSpPr>
            <a:spLocks noGrp="1"/>
          </p:cNvSpPr>
          <p:nvPr>
            <p:ph idx="1"/>
          </p:nvPr>
        </p:nvSpPr>
        <p:spPr/>
        <p:txBody>
          <a:bodyPr/>
          <a:lstStyle/>
          <a:p>
            <a:pPr marL="0" indent="0">
              <a:buNone/>
            </a:pPr>
            <a:r>
              <a:rPr lang="fi-FI" sz="1800" b="1" dirty="0" err="1">
                <a:latin typeface="Arial" charset="0"/>
              </a:rPr>
              <a:t>Hayato</a:t>
            </a:r>
            <a:r>
              <a:rPr lang="fi-FI" sz="1800" b="1" dirty="0">
                <a:latin typeface="Arial" charset="0"/>
              </a:rPr>
              <a:t> </a:t>
            </a:r>
            <a:r>
              <a:rPr lang="fi-FI" sz="1800" b="1" dirty="0" err="1">
                <a:latin typeface="Arial" charset="0"/>
              </a:rPr>
              <a:t>Iwata</a:t>
            </a:r>
            <a:br>
              <a:rPr lang="fi-FI" dirty="0">
                <a:latin typeface="Arial" charset="0"/>
              </a:rPr>
            </a:br>
            <a:r>
              <a:rPr lang="fi-FI" sz="1800" dirty="0">
                <a:latin typeface="Arial" charset="0"/>
              </a:rPr>
              <a:t>P8. How is </a:t>
            </a:r>
            <a:r>
              <a:rPr lang="fi-FI" sz="1800" dirty="0" err="1">
                <a:latin typeface="Arial" charset="0"/>
              </a:rPr>
              <a:t>the</a:t>
            </a:r>
            <a:r>
              <a:rPr lang="fi-FI" sz="1800" dirty="0">
                <a:latin typeface="Arial" charset="0"/>
              </a:rPr>
              <a:t> </a:t>
            </a:r>
            <a:r>
              <a:rPr lang="fi-FI" sz="1800" dirty="0" err="1">
                <a:latin typeface="Arial" charset="0"/>
              </a:rPr>
              <a:t>time</a:t>
            </a:r>
            <a:r>
              <a:rPr lang="fi-FI" sz="1800" dirty="0">
                <a:latin typeface="Arial" charset="0"/>
              </a:rPr>
              <a:t> of </a:t>
            </a:r>
            <a:r>
              <a:rPr lang="fi-FI" sz="1800" dirty="0" err="1">
                <a:latin typeface="Arial" charset="0"/>
              </a:rPr>
              <a:t>the</a:t>
            </a:r>
            <a:r>
              <a:rPr lang="fi-FI" sz="1800" dirty="0">
                <a:latin typeface="Arial" charset="0"/>
              </a:rPr>
              <a:t> </a:t>
            </a:r>
            <a:r>
              <a:rPr lang="fi-FI" sz="1800" dirty="0" err="1">
                <a:latin typeface="Arial" charset="0"/>
              </a:rPr>
              <a:t>calculation</a:t>
            </a:r>
            <a:r>
              <a:rPr lang="fi-FI" sz="1800" dirty="0">
                <a:latin typeface="Arial" charset="0"/>
              </a:rPr>
              <a:t> of </a:t>
            </a:r>
            <a:r>
              <a:rPr lang="fi-FI" sz="1800" dirty="0" err="1">
                <a:latin typeface="Arial" charset="0"/>
              </a:rPr>
              <a:t>this</a:t>
            </a:r>
            <a:r>
              <a:rPr lang="fi-FI" sz="1800" dirty="0">
                <a:latin typeface="Arial" charset="0"/>
              </a:rPr>
              <a:t> </a:t>
            </a:r>
            <a:r>
              <a:rPr lang="fi-FI" sz="1800" dirty="0" err="1">
                <a:latin typeface="Arial" charset="0"/>
              </a:rPr>
              <a:t>algorithm</a:t>
            </a:r>
            <a:r>
              <a:rPr lang="fi-FI" sz="1800" dirty="0">
                <a:latin typeface="Arial" charset="0"/>
              </a:rPr>
              <a:t> </a:t>
            </a:r>
            <a:r>
              <a:rPr lang="fi-FI" sz="1800" dirty="0" err="1">
                <a:latin typeface="Arial" charset="0"/>
              </a:rPr>
              <a:t>if</a:t>
            </a:r>
            <a:r>
              <a:rPr lang="fi-FI" sz="1800" dirty="0">
                <a:latin typeface="Arial" charset="0"/>
              </a:rPr>
              <a:t> it is </a:t>
            </a:r>
            <a:r>
              <a:rPr lang="fi-FI" sz="1800" dirty="0" err="1">
                <a:latin typeface="Arial" charset="0"/>
              </a:rPr>
              <a:t>compared</a:t>
            </a:r>
            <a:r>
              <a:rPr lang="fi-FI" sz="1800" dirty="0">
                <a:latin typeface="Arial" charset="0"/>
              </a:rPr>
              <a:t> to RLSA?</a:t>
            </a:r>
          </a:p>
          <a:p>
            <a:pPr marL="0" indent="0">
              <a:buNone/>
            </a:pPr>
            <a:r>
              <a:rPr lang="en-US" sz="1800" dirty="0">
                <a:latin typeface="Arial" charset="0"/>
              </a:rPr>
              <a:t>Whole processing for current implementation with Hough transform mapping takes 10-14 seconds depending on the number of objects. RLSA takes around one second.</a:t>
            </a:r>
            <a:endParaRPr lang="fi-FI" sz="1800" dirty="0">
              <a:latin typeface="Arial" charset="0"/>
            </a:endParaRPr>
          </a:p>
          <a:p>
            <a:pPr marL="0" indent="0">
              <a:buNone/>
            </a:pPr>
            <a:br>
              <a:rPr lang="fi-FI" dirty="0">
                <a:latin typeface="Arial" charset="0"/>
              </a:rPr>
            </a:br>
            <a:r>
              <a:rPr lang="en-US" sz="1800" dirty="0">
                <a:latin typeface="Arial" charset="0"/>
              </a:rPr>
              <a:t>P19. How is the line detection accuracy calculated if the both of negative miss detection and positive miss detection happens in same image?</a:t>
            </a:r>
            <a:endParaRPr lang="fi-FI" sz="1800" dirty="0">
              <a:latin typeface="Arial" charset="0"/>
            </a:endParaRPr>
          </a:p>
          <a:p>
            <a:pPr>
              <a:buFont typeface="Arial" panose="020B0604020202020204" pitchFamily="34" charset="0"/>
              <a:buChar char="•"/>
            </a:pPr>
            <a:r>
              <a:rPr lang="en-US" sz="1800" dirty="0">
                <a:latin typeface="Arial" charset="0"/>
              </a:rPr>
              <a:t>(At the time of the </a:t>
            </a:r>
            <a:r>
              <a:rPr lang="en-US" sz="1800" dirty="0" err="1">
                <a:latin typeface="Arial" charset="0"/>
              </a:rPr>
              <a:t>presenation</a:t>
            </a:r>
            <a:r>
              <a:rPr lang="en-US" sz="1800" dirty="0">
                <a:latin typeface="Arial" charset="0"/>
              </a:rPr>
              <a:t> I </a:t>
            </a:r>
            <a:r>
              <a:rPr lang="fi-FI" sz="1800" dirty="0" err="1">
                <a:latin typeface="Arial" charset="0"/>
              </a:rPr>
              <a:t>didn’t</a:t>
            </a:r>
            <a:r>
              <a:rPr lang="fi-FI" sz="1800" dirty="0">
                <a:latin typeface="Arial" charset="0"/>
              </a:rPr>
              <a:t> </a:t>
            </a:r>
            <a:r>
              <a:rPr lang="en-US" sz="1800" dirty="0">
                <a:latin typeface="Arial" charset="0"/>
              </a:rPr>
              <a:t>understand this question correctly) Only the total amount of lines counts. If at the same time both positive and negative misdetection happens the count of lines stays the same as if these misdetections did not happen. I agree that the number of lines is not a good metric to measure the accuracy, and I think that the number of words would be more reliable. However it was the number of lines only metric that could be used at this point.</a:t>
            </a:r>
            <a:endParaRPr lang="fi-FI" sz="1800" dirty="0">
              <a:latin typeface="Arial" charset="0"/>
            </a:endParaRPr>
          </a:p>
        </p:txBody>
      </p:sp>
      <p:sp>
        <p:nvSpPr>
          <p:cNvPr id="4" name="Alatunnisteen paikkamerkki 3"/>
          <p:cNvSpPr>
            <a:spLocks noGrp="1"/>
          </p:cNvSpPr>
          <p:nvPr>
            <p:ph type="ftr" sz="quarter" idx="10"/>
          </p:nvPr>
        </p:nvSpPr>
        <p:spPr/>
        <p:txBody>
          <a:bodyPr/>
          <a:lstStyle/>
          <a:p>
            <a:r>
              <a:rPr lang="ja-JP" altLang="en-US"/>
              <a:t>研究室ゼミ</a:t>
            </a:r>
            <a:endParaRPr lang="en-US" altLang="ja-JP"/>
          </a:p>
        </p:txBody>
      </p:sp>
      <p:sp>
        <p:nvSpPr>
          <p:cNvPr id="5" name="Dian numeron paikkamerkki 4"/>
          <p:cNvSpPr>
            <a:spLocks noGrp="1"/>
          </p:cNvSpPr>
          <p:nvPr>
            <p:ph type="sldNum" sz="quarter" idx="11"/>
          </p:nvPr>
        </p:nvSpPr>
        <p:spPr/>
        <p:txBody>
          <a:bodyPr/>
          <a:lstStyle/>
          <a:p>
            <a:fld id="{87D0AC98-BE4D-4AA9-9598-A155CF901337}" type="slidenum">
              <a:rPr lang="en-US" altLang="ja-JP"/>
              <a:pPr/>
              <a:t>25</a:t>
            </a:fld>
            <a:endParaRPr lang="en-US" altLang="ja-JP"/>
          </a:p>
        </p:txBody>
      </p:sp>
    </p:spTree>
    <p:extLst>
      <p:ext uri="{BB962C8B-B14F-4D97-AF65-F5344CB8AC3E}">
        <p14:creationId xmlns:p14="http://schemas.microsoft.com/office/powerpoint/2010/main" val="1679999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Questions</a:t>
            </a:r>
            <a:r>
              <a:rPr lang="fi-FI" dirty="0"/>
              <a:t> and </a:t>
            </a:r>
            <a:r>
              <a:rPr lang="fi-FI" dirty="0" err="1"/>
              <a:t>Answers</a:t>
            </a:r>
            <a:endParaRPr lang="fi-FI" dirty="0"/>
          </a:p>
        </p:txBody>
      </p:sp>
      <p:sp>
        <p:nvSpPr>
          <p:cNvPr id="3" name="Sisällön paikkamerkki 2"/>
          <p:cNvSpPr>
            <a:spLocks noGrp="1"/>
          </p:cNvSpPr>
          <p:nvPr>
            <p:ph idx="1"/>
          </p:nvPr>
        </p:nvSpPr>
        <p:spPr/>
        <p:txBody>
          <a:bodyPr/>
          <a:lstStyle/>
          <a:p>
            <a:pPr marL="0" indent="0">
              <a:buNone/>
            </a:pPr>
            <a:r>
              <a:rPr lang="fi-FI" sz="1800" b="1" dirty="0" err="1">
                <a:latin typeface="Arial" charset="0"/>
              </a:rPr>
              <a:t>Atsuhiro</a:t>
            </a:r>
            <a:r>
              <a:rPr lang="fi-FI" sz="1800" b="1" dirty="0">
                <a:latin typeface="Arial" charset="0"/>
              </a:rPr>
              <a:t> </a:t>
            </a:r>
            <a:r>
              <a:rPr lang="fi-FI" sz="1800" b="1" dirty="0" err="1">
                <a:latin typeface="Arial" charset="0"/>
              </a:rPr>
              <a:t>Okubo</a:t>
            </a:r>
            <a:br>
              <a:rPr lang="fi-FI" dirty="0">
                <a:latin typeface="Arial" charset="0"/>
              </a:rPr>
            </a:br>
            <a:r>
              <a:rPr lang="en-US" sz="1800" dirty="0">
                <a:latin typeface="Arial" charset="0"/>
              </a:rPr>
              <a:t>P9. According to your slide, subset 1 consists of major character, but the minimum width of the subset one is larger than the average (1.5 AW). Isn`t it strange?</a:t>
            </a:r>
            <a:endParaRPr lang="fi-FI" sz="1800" dirty="0">
              <a:latin typeface="Arial" charset="0"/>
            </a:endParaRPr>
          </a:p>
          <a:p>
            <a:pPr>
              <a:buFont typeface="Arial" panose="020B0604020202020204" pitchFamily="34" charset="0"/>
              <a:buChar char="•"/>
            </a:pPr>
            <a:r>
              <a:rPr lang="en-US" sz="1800" dirty="0">
                <a:latin typeface="Arial" charset="0"/>
              </a:rPr>
              <a:t>These values were gotten from the articles by </a:t>
            </a:r>
            <a:r>
              <a:rPr lang="en-US" sz="1800" dirty="0" err="1">
                <a:latin typeface="Arial" charset="0"/>
              </a:rPr>
              <a:t>Louloudis</a:t>
            </a:r>
            <a:r>
              <a:rPr lang="en-US" sz="1800" dirty="0">
                <a:latin typeface="Arial" charset="0"/>
              </a:rPr>
              <a:t> et.al. And I </a:t>
            </a:r>
            <a:r>
              <a:rPr lang="fi-FI" sz="1800" dirty="0" err="1">
                <a:latin typeface="Arial" charset="0"/>
              </a:rPr>
              <a:t>didn’t</a:t>
            </a:r>
            <a:r>
              <a:rPr lang="fi-FI" sz="1800" dirty="0">
                <a:latin typeface="Arial" charset="0"/>
              </a:rPr>
              <a:t> </a:t>
            </a:r>
            <a:r>
              <a:rPr lang="en-US" sz="1800" dirty="0">
                <a:latin typeface="Arial" charset="0"/>
              </a:rPr>
              <a:t>change them (the used value was actually 0.5AW). I think the motivation with the width constraints is that handwritten words can be quite wide because of cursive handwriting consists usually of many connected characters. Additionally I think the splitting operation works better if there are wide components.</a:t>
            </a:r>
            <a:endParaRPr lang="fi-FI" sz="1800" dirty="0">
              <a:latin typeface="Arial" charset="0"/>
            </a:endParaRPr>
          </a:p>
        </p:txBody>
      </p:sp>
      <p:sp>
        <p:nvSpPr>
          <p:cNvPr id="4" name="Alatunnisteen paikkamerkki 3"/>
          <p:cNvSpPr>
            <a:spLocks noGrp="1"/>
          </p:cNvSpPr>
          <p:nvPr>
            <p:ph type="ftr" sz="quarter" idx="10"/>
          </p:nvPr>
        </p:nvSpPr>
        <p:spPr/>
        <p:txBody>
          <a:bodyPr/>
          <a:lstStyle/>
          <a:p>
            <a:r>
              <a:rPr lang="ja-JP" altLang="en-US"/>
              <a:t>研究室ゼミ</a:t>
            </a:r>
            <a:endParaRPr lang="en-US" altLang="ja-JP"/>
          </a:p>
        </p:txBody>
      </p:sp>
      <p:sp>
        <p:nvSpPr>
          <p:cNvPr id="5" name="Dian numeron paikkamerkki 4"/>
          <p:cNvSpPr>
            <a:spLocks noGrp="1"/>
          </p:cNvSpPr>
          <p:nvPr>
            <p:ph type="sldNum" sz="quarter" idx="11"/>
          </p:nvPr>
        </p:nvSpPr>
        <p:spPr/>
        <p:txBody>
          <a:bodyPr/>
          <a:lstStyle/>
          <a:p>
            <a:fld id="{87D0AC98-BE4D-4AA9-9598-A155CF901337}" type="slidenum">
              <a:rPr lang="en-US" altLang="ja-JP"/>
              <a:pPr/>
              <a:t>26</a:t>
            </a:fld>
            <a:endParaRPr lang="en-US" altLang="ja-JP"/>
          </a:p>
        </p:txBody>
      </p:sp>
    </p:spTree>
    <p:extLst>
      <p:ext uri="{BB962C8B-B14F-4D97-AF65-F5344CB8AC3E}">
        <p14:creationId xmlns:p14="http://schemas.microsoft.com/office/powerpoint/2010/main" val="3043396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Questions</a:t>
            </a:r>
            <a:r>
              <a:rPr lang="fi-FI" dirty="0"/>
              <a:t> and Answers</a:t>
            </a:r>
          </a:p>
        </p:txBody>
      </p:sp>
      <p:sp>
        <p:nvSpPr>
          <p:cNvPr id="3" name="Sisällön paikkamerkki 2"/>
          <p:cNvSpPr>
            <a:spLocks noGrp="1"/>
          </p:cNvSpPr>
          <p:nvPr>
            <p:ph idx="1"/>
          </p:nvPr>
        </p:nvSpPr>
        <p:spPr/>
        <p:txBody>
          <a:bodyPr/>
          <a:lstStyle/>
          <a:p>
            <a:pPr marL="0" indent="0">
              <a:buNone/>
            </a:pPr>
            <a:r>
              <a:rPr lang="fi-FI" sz="1800" b="1" dirty="0" err="1">
                <a:latin typeface="Arial" charset="0"/>
              </a:rPr>
              <a:t>Abe</a:t>
            </a:r>
            <a:r>
              <a:rPr lang="fi-FI" sz="1800" b="1" dirty="0">
                <a:latin typeface="Arial" charset="0"/>
              </a:rPr>
              <a:t> </a:t>
            </a:r>
            <a:r>
              <a:rPr lang="fi-FI" sz="1800" b="1" dirty="0" err="1">
                <a:latin typeface="Arial" charset="0"/>
              </a:rPr>
              <a:t>sensei</a:t>
            </a:r>
            <a:br>
              <a:rPr lang="fi-FI" dirty="0">
                <a:latin typeface="Arial" charset="0"/>
              </a:rPr>
            </a:br>
            <a:r>
              <a:rPr lang="fi-FI" sz="1800" dirty="0" err="1">
                <a:latin typeface="Arial" charset="0"/>
              </a:rPr>
              <a:t>You</a:t>
            </a:r>
            <a:r>
              <a:rPr lang="fi-FI" sz="1800" dirty="0">
                <a:latin typeface="Arial" charset="0"/>
              </a:rPr>
              <a:t> </a:t>
            </a:r>
            <a:r>
              <a:rPr lang="fi-FI" sz="1800" dirty="0" err="1">
                <a:latin typeface="Arial" charset="0"/>
              </a:rPr>
              <a:t>said</a:t>
            </a:r>
            <a:r>
              <a:rPr lang="fi-FI" sz="1800" dirty="0">
                <a:latin typeface="Arial" charset="0"/>
              </a:rPr>
              <a:t> </a:t>
            </a:r>
            <a:r>
              <a:rPr lang="fi-FI" sz="1800" dirty="0" err="1">
                <a:latin typeface="Arial" charset="0"/>
              </a:rPr>
              <a:t>that</a:t>
            </a:r>
            <a:r>
              <a:rPr lang="fi-FI" sz="1800" dirty="0">
                <a:latin typeface="Arial" charset="0"/>
              </a:rPr>
              <a:t> </a:t>
            </a:r>
            <a:r>
              <a:rPr lang="fi-FI" sz="1800" dirty="0" err="1">
                <a:latin typeface="Arial" charset="0"/>
              </a:rPr>
              <a:t>you</a:t>
            </a:r>
            <a:r>
              <a:rPr lang="fi-FI" sz="1800" dirty="0">
                <a:latin typeface="Arial" charset="0"/>
              </a:rPr>
              <a:t> </a:t>
            </a:r>
            <a:r>
              <a:rPr lang="fi-FI" sz="1800" dirty="0" err="1">
                <a:latin typeface="Arial" charset="0"/>
              </a:rPr>
              <a:t>studied</a:t>
            </a:r>
            <a:r>
              <a:rPr lang="fi-FI" sz="1800" dirty="0">
                <a:latin typeface="Arial" charset="0"/>
              </a:rPr>
              <a:t> </a:t>
            </a:r>
            <a:r>
              <a:rPr lang="fi-FI" sz="1800" dirty="0" err="1">
                <a:latin typeface="Arial" charset="0"/>
              </a:rPr>
              <a:t>about</a:t>
            </a:r>
            <a:r>
              <a:rPr lang="fi-FI" sz="1800" dirty="0">
                <a:latin typeface="Arial" charset="0"/>
              </a:rPr>
              <a:t> </a:t>
            </a:r>
            <a:r>
              <a:rPr lang="fi-FI" sz="1800" dirty="0" err="1">
                <a:latin typeface="Arial" charset="0"/>
              </a:rPr>
              <a:t>preprocessing</a:t>
            </a:r>
            <a:r>
              <a:rPr lang="fi-FI" sz="1800" dirty="0">
                <a:latin typeface="Arial" charset="0"/>
              </a:rPr>
              <a:t> and layout </a:t>
            </a:r>
            <a:r>
              <a:rPr lang="fi-FI" sz="1800" dirty="0" err="1">
                <a:latin typeface="Arial" charset="0"/>
              </a:rPr>
              <a:t>analysis</a:t>
            </a:r>
            <a:r>
              <a:rPr lang="fi-FI" sz="1800" dirty="0">
                <a:latin typeface="Arial" charset="0"/>
              </a:rPr>
              <a:t>, </a:t>
            </a:r>
            <a:r>
              <a:rPr lang="fi-FI" sz="1800" dirty="0" err="1">
                <a:latin typeface="Arial" charset="0"/>
              </a:rPr>
              <a:t>but</a:t>
            </a:r>
            <a:r>
              <a:rPr lang="fi-FI" sz="1800" dirty="0">
                <a:latin typeface="Arial" charset="0"/>
              </a:rPr>
              <a:t> </a:t>
            </a:r>
            <a:r>
              <a:rPr lang="fi-FI" sz="1800" dirty="0" err="1">
                <a:latin typeface="Arial" charset="0"/>
              </a:rPr>
              <a:t>you</a:t>
            </a:r>
            <a:r>
              <a:rPr lang="fi-FI" sz="1800" dirty="0">
                <a:latin typeface="Arial" charset="0"/>
              </a:rPr>
              <a:t> </a:t>
            </a:r>
            <a:r>
              <a:rPr lang="fi-FI" sz="1800" dirty="0" err="1">
                <a:latin typeface="Arial" charset="0"/>
              </a:rPr>
              <a:t>talked</a:t>
            </a:r>
            <a:r>
              <a:rPr lang="fi-FI" sz="1800" dirty="0">
                <a:latin typeface="Arial" charset="0"/>
              </a:rPr>
              <a:t> </a:t>
            </a:r>
            <a:r>
              <a:rPr lang="fi-FI" sz="1800" dirty="0" err="1">
                <a:latin typeface="Arial" charset="0"/>
              </a:rPr>
              <a:t>only</a:t>
            </a:r>
            <a:r>
              <a:rPr lang="fi-FI" sz="1800" dirty="0">
                <a:latin typeface="Arial" charset="0"/>
              </a:rPr>
              <a:t> </a:t>
            </a:r>
            <a:r>
              <a:rPr lang="fi-FI" sz="1800" dirty="0" err="1">
                <a:latin typeface="Arial" charset="0"/>
              </a:rPr>
              <a:t>about</a:t>
            </a:r>
            <a:r>
              <a:rPr lang="fi-FI" sz="1800" dirty="0">
                <a:latin typeface="Arial" charset="0"/>
              </a:rPr>
              <a:t> layout </a:t>
            </a:r>
            <a:r>
              <a:rPr lang="fi-FI" sz="1800" dirty="0" err="1">
                <a:latin typeface="Arial" charset="0"/>
              </a:rPr>
              <a:t>analysis</a:t>
            </a:r>
            <a:r>
              <a:rPr lang="fi-FI" sz="1800" dirty="0">
                <a:latin typeface="Arial" charset="0"/>
              </a:rPr>
              <a:t>. </a:t>
            </a:r>
            <a:r>
              <a:rPr lang="fi-FI" sz="1800" dirty="0" err="1">
                <a:latin typeface="Arial" charset="0"/>
              </a:rPr>
              <a:t>Could</a:t>
            </a:r>
            <a:r>
              <a:rPr lang="fi-FI" sz="1800" dirty="0">
                <a:latin typeface="Arial" charset="0"/>
              </a:rPr>
              <a:t> </a:t>
            </a:r>
            <a:r>
              <a:rPr lang="fi-FI" sz="1800" dirty="0" err="1">
                <a:latin typeface="Arial" charset="0"/>
              </a:rPr>
              <a:t>you</a:t>
            </a:r>
            <a:r>
              <a:rPr lang="fi-FI" sz="1800" dirty="0">
                <a:latin typeface="Arial" charset="0"/>
              </a:rPr>
              <a:t> </a:t>
            </a:r>
            <a:r>
              <a:rPr lang="fi-FI" sz="1800" dirty="0" err="1">
                <a:latin typeface="Arial" charset="0"/>
              </a:rPr>
              <a:t>tell</a:t>
            </a:r>
            <a:r>
              <a:rPr lang="fi-FI" sz="1800" dirty="0">
                <a:latin typeface="Arial" charset="0"/>
              </a:rPr>
              <a:t> me </a:t>
            </a:r>
            <a:r>
              <a:rPr lang="fi-FI" sz="1800" dirty="0" err="1">
                <a:latin typeface="Arial" charset="0"/>
              </a:rPr>
              <a:t>about</a:t>
            </a:r>
            <a:r>
              <a:rPr lang="fi-FI" sz="1800" dirty="0">
                <a:latin typeface="Arial" charset="0"/>
              </a:rPr>
              <a:t> </a:t>
            </a:r>
            <a:r>
              <a:rPr lang="fi-FI" sz="1800" dirty="0" err="1">
                <a:latin typeface="Arial" charset="0"/>
              </a:rPr>
              <a:t>preprocessing</a:t>
            </a:r>
            <a:r>
              <a:rPr lang="fi-FI" sz="1800" dirty="0">
                <a:latin typeface="Arial" charset="0"/>
              </a:rPr>
              <a:t>?</a:t>
            </a:r>
          </a:p>
          <a:p>
            <a:pPr>
              <a:buFont typeface="Arial" panose="020B0604020202020204" pitchFamily="34" charset="0"/>
              <a:buChar char="•"/>
            </a:pPr>
            <a:r>
              <a:rPr lang="fi-FI" sz="1800" dirty="0" err="1">
                <a:latin typeface="Arial" charset="0"/>
              </a:rPr>
              <a:t>The</a:t>
            </a:r>
            <a:r>
              <a:rPr lang="fi-FI" sz="1800" dirty="0">
                <a:latin typeface="Arial" charset="0"/>
              </a:rPr>
              <a:t> </a:t>
            </a:r>
            <a:r>
              <a:rPr lang="fi-FI" sz="1800" dirty="0" err="1">
                <a:latin typeface="Arial" charset="0"/>
              </a:rPr>
              <a:t>pre-processing</a:t>
            </a:r>
            <a:r>
              <a:rPr lang="fi-FI" sz="1800" dirty="0">
                <a:latin typeface="Arial" charset="0"/>
              </a:rPr>
              <a:t> </a:t>
            </a:r>
            <a:r>
              <a:rPr lang="fi-FI" sz="1800" dirty="0" err="1">
                <a:latin typeface="Arial" charset="0"/>
              </a:rPr>
              <a:t>was</a:t>
            </a:r>
            <a:r>
              <a:rPr lang="fi-FI" sz="1800" dirty="0">
                <a:latin typeface="Arial" charset="0"/>
              </a:rPr>
              <a:t> </a:t>
            </a:r>
            <a:r>
              <a:rPr lang="fi-FI" sz="1800" dirty="0" err="1">
                <a:latin typeface="Arial" charset="0"/>
              </a:rPr>
              <a:t>earlier</a:t>
            </a:r>
            <a:r>
              <a:rPr lang="fi-FI" sz="1800" dirty="0">
                <a:latin typeface="Arial" charset="0"/>
              </a:rPr>
              <a:t> </a:t>
            </a:r>
            <a:r>
              <a:rPr lang="fi-FI" sz="1800" dirty="0" err="1">
                <a:latin typeface="Arial" charset="0"/>
              </a:rPr>
              <a:t>phase</a:t>
            </a:r>
            <a:r>
              <a:rPr lang="fi-FI" sz="1800" dirty="0">
                <a:latin typeface="Arial" charset="0"/>
              </a:rPr>
              <a:t> of </a:t>
            </a:r>
            <a:r>
              <a:rPr lang="fi-FI" sz="1800" dirty="0" err="1">
                <a:latin typeface="Arial" charset="0"/>
              </a:rPr>
              <a:t>the</a:t>
            </a:r>
            <a:r>
              <a:rPr lang="fi-FI" sz="1800" dirty="0">
                <a:latin typeface="Arial" charset="0"/>
              </a:rPr>
              <a:t> </a:t>
            </a:r>
            <a:r>
              <a:rPr lang="fi-FI" sz="1800" dirty="0" err="1">
                <a:latin typeface="Arial" charset="0"/>
              </a:rPr>
              <a:t>research</a:t>
            </a:r>
            <a:r>
              <a:rPr lang="fi-FI" sz="1800" dirty="0">
                <a:latin typeface="Arial" charset="0"/>
              </a:rPr>
              <a:t> and I </a:t>
            </a:r>
            <a:r>
              <a:rPr lang="fi-FI" sz="1800" dirty="0" err="1">
                <a:latin typeface="Arial" charset="0"/>
              </a:rPr>
              <a:t>discussed</a:t>
            </a:r>
            <a:r>
              <a:rPr lang="fi-FI" sz="1800" dirty="0">
                <a:latin typeface="Arial" charset="0"/>
              </a:rPr>
              <a:t> it in </a:t>
            </a:r>
            <a:r>
              <a:rPr lang="fi-FI" sz="1800" dirty="0" err="1">
                <a:latin typeface="Arial" charset="0"/>
              </a:rPr>
              <a:t>earlier</a:t>
            </a:r>
            <a:r>
              <a:rPr lang="fi-FI" sz="1800" dirty="0">
                <a:latin typeface="Arial" charset="0"/>
              </a:rPr>
              <a:t> </a:t>
            </a:r>
            <a:r>
              <a:rPr lang="fi-FI" sz="1800" dirty="0" err="1">
                <a:latin typeface="Arial" charset="0"/>
              </a:rPr>
              <a:t>seminars</a:t>
            </a:r>
            <a:r>
              <a:rPr lang="fi-FI" sz="1800" dirty="0">
                <a:latin typeface="Arial" charset="0"/>
              </a:rPr>
              <a:t>, </a:t>
            </a:r>
            <a:r>
              <a:rPr lang="fi-FI" sz="1800" dirty="0" err="1">
                <a:latin typeface="Arial" charset="0"/>
              </a:rPr>
              <a:t>so</a:t>
            </a:r>
            <a:r>
              <a:rPr lang="fi-FI" sz="1800" dirty="0">
                <a:latin typeface="Arial" charset="0"/>
              </a:rPr>
              <a:t> I </a:t>
            </a:r>
            <a:r>
              <a:rPr lang="fi-FI" sz="1800" dirty="0" err="1">
                <a:latin typeface="Arial" charset="0"/>
              </a:rPr>
              <a:t>left</a:t>
            </a:r>
            <a:r>
              <a:rPr lang="fi-FI" sz="1800" dirty="0">
                <a:latin typeface="Arial" charset="0"/>
              </a:rPr>
              <a:t> </a:t>
            </a:r>
            <a:r>
              <a:rPr lang="fi-FI" sz="1800" dirty="0" err="1">
                <a:latin typeface="Arial" charset="0"/>
              </a:rPr>
              <a:t>pre-processing</a:t>
            </a:r>
            <a:r>
              <a:rPr lang="fi-FI" sz="1800" dirty="0">
                <a:latin typeface="Arial" charset="0"/>
              </a:rPr>
              <a:t> </a:t>
            </a:r>
            <a:r>
              <a:rPr lang="fi-FI" sz="1800" dirty="0" err="1">
                <a:latin typeface="Arial" charset="0"/>
              </a:rPr>
              <a:t>aspects</a:t>
            </a:r>
            <a:r>
              <a:rPr lang="fi-FI" sz="1800" dirty="0">
                <a:latin typeface="Arial" charset="0"/>
              </a:rPr>
              <a:t> out as I </a:t>
            </a:r>
            <a:r>
              <a:rPr lang="fi-FI" sz="1800" dirty="0" err="1">
                <a:latin typeface="Arial" charset="0"/>
              </a:rPr>
              <a:t>didn’t</a:t>
            </a:r>
            <a:r>
              <a:rPr lang="fi-FI" sz="1800" dirty="0">
                <a:latin typeface="Arial" charset="0"/>
              </a:rPr>
              <a:t> </a:t>
            </a:r>
            <a:r>
              <a:rPr lang="fi-FI" sz="1800" dirty="0" err="1">
                <a:latin typeface="Arial" charset="0"/>
              </a:rPr>
              <a:t>believe</a:t>
            </a:r>
            <a:r>
              <a:rPr lang="fi-FI" sz="1800" dirty="0">
                <a:latin typeface="Arial" charset="0"/>
              </a:rPr>
              <a:t> to </a:t>
            </a:r>
            <a:r>
              <a:rPr lang="fi-FI" sz="1800" dirty="0" err="1">
                <a:latin typeface="Arial" charset="0"/>
              </a:rPr>
              <a:t>have</a:t>
            </a:r>
            <a:r>
              <a:rPr lang="fi-FI" sz="1800" dirty="0">
                <a:latin typeface="Arial" charset="0"/>
              </a:rPr>
              <a:t> </a:t>
            </a:r>
            <a:r>
              <a:rPr lang="fi-FI" sz="1800" dirty="0" err="1">
                <a:latin typeface="Arial" charset="0"/>
              </a:rPr>
              <a:t>the</a:t>
            </a:r>
            <a:r>
              <a:rPr lang="fi-FI" sz="1800" dirty="0">
                <a:latin typeface="Arial" charset="0"/>
              </a:rPr>
              <a:t> </a:t>
            </a:r>
            <a:r>
              <a:rPr lang="fi-FI" sz="1800" dirty="0" err="1">
                <a:latin typeface="Arial" charset="0"/>
              </a:rPr>
              <a:t>time</a:t>
            </a:r>
            <a:r>
              <a:rPr lang="fi-FI" sz="1800" dirty="0">
                <a:latin typeface="Arial" charset="0"/>
              </a:rPr>
              <a:t> to </a:t>
            </a:r>
            <a:r>
              <a:rPr lang="fi-FI" sz="1800" dirty="0" err="1">
                <a:latin typeface="Arial" charset="0"/>
              </a:rPr>
              <a:t>discuss</a:t>
            </a:r>
            <a:r>
              <a:rPr lang="fi-FI" sz="1800" dirty="0">
                <a:latin typeface="Arial" charset="0"/>
              </a:rPr>
              <a:t> </a:t>
            </a:r>
            <a:r>
              <a:rPr lang="fi-FI" sz="1800" dirty="0" err="1">
                <a:latin typeface="Arial" charset="0"/>
              </a:rPr>
              <a:t>them</a:t>
            </a:r>
            <a:r>
              <a:rPr lang="fi-FI" sz="1800" dirty="0">
                <a:latin typeface="Arial" charset="0"/>
              </a:rPr>
              <a:t>. For </a:t>
            </a:r>
            <a:r>
              <a:rPr lang="fi-FI" sz="1800" dirty="0" err="1">
                <a:latin typeface="Arial" charset="0"/>
              </a:rPr>
              <a:t>pre-processing</a:t>
            </a:r>
            <a:r>
              <a:rPr lang="fi-FI" sz="1800" dirty="0">
                <a:latin typeface="Arial" charset="0"/>
              </a:rPr>
              <a:t> it is </a:t>
            </a:r>
            <a:r>
              <a:rPr lang="fi-FI" sz="1800" dirty="0" err="1">
                <a:latin typeface="Arial" charset="0"/>
              </a:rPr>
              <a:t>important</a:t>
            </a:r>
            <a:r>
              <a:rPr lang="fi-FI" sz="1800" dirty="0">
                <a:latin typeface="Arial" charset="0"/>
              </a:rPr>
              <a:t> to </a:t>
            </a:r>
            <a:r>
              <a:rPr lang="fi-FI" sz="1800" dirty="0" err="1">
                <a:latin typeface="Arial" charset="0"/>
              </a:rPr>
              <a:t>enhance</a:t>
            </a:r>
            <a:r>
              <a:rPr lang="fi-FI" sz="1800" dirty="0">
                <a:latin typeface="Arial" charset="0"/>
              </a:rPr>
              <a:t> image </a:t>
            </a:r>
            <a:r>
              <a:rPr lang="fi-FI" sz="1800" dirty="0" err="1">
                <a:latin typeface="Arial" charset="0"/>
              </a:rPr>
              <a:t>quality</a:t>
            </a:r>
            <a:r>
              <a:rPr lang="fi-FI" sz="1800" dirty="0">
                <a:latin typeface="Arial" charset="0"/>
              </a:rPr>
              <a:t> and </a:t>
            </a:r>
            <a:r>
              <a:rPr lang="fi-FI" sz="1800" dirty="0" err="1">
                <a:latin typeface="Arial" charset="0"/>
              </a:rPr>
              <a:t>aquire</a:t>
            </a:r>
            <a:r>
              <a:rPr lang="fi-FI" sz="1800" dirty="0">
                <a:latin typeface="Arial" charset="0"/>
              </a:rPr>
              <a:t> </a:t>
            </a:r>
            <a:r>
              <a:rPr lang="fi-FI" sz="1800" dirty="0" err="1">
                <a:latin typeface="Arial" charset="0"/>
              </a:rPr>
              <a:t>binarized</a:t>
            </a:r>
            <a:r>
              <a:rPr lang="fi-FI" sz="1800" dirty="0">
                <a:latin typeface="Arial" charset="0"/>
              </a:rPr>
              <a:t> image. </a:t>
            </a:r>
            <a:r>
              <a:rPr lang="fi-FI" sz="1800" dirty="0" err="1">
                <a:latin typeface="Arial" charset="0"/>
              </a:rPr>
              <a:t>The</a:t>
            </a:r>
            <a:r>
              <a:rPr lang="fi-FI" sz="1800" dirty="0">
                <a:latin typeface="Arial" charset="0"/>
              </a:rPr>
              <a:t> </a:t>
            </a:r>
            <a:r>
              <a:rPr lang="fi-FI" sz="1800" dirty="0" err="1">
                <a:latin typeface="Arial" charset="0"/>
              </a:rPr>
              <a:t>binarized</a:t>
            </a:r>
            <a:r>
              <a:rPr lang="fi-FI" sz="1800" dirty="0">
                <a:latin typeface="Arial" charset="0"/>
              </a:rPr>
              <a:t> image </a:t>
            </a:r>
            <a:r>
              <a:rPr lang="fi-FI" sz="1800" dirty="0" err="1">
                <a:latin typeface="Arial" charset="0"/>
              </a:rPr>
              <a:t>should</a:t>
            </a:r>
            <a:r>
              <a:rPr lang="fi-FI" sz="1800" dirty="0">
                <a:latin typeface="Arial" charset="0"/>
              </a:rPr>
              <a:t> </a:t>
            </a:r>
            <a:r>
              <a:rPr lang="fi-FI" sz="1800" dirty="0" err="1">
                <a:latin typeface="Arial" charset="0"/>
              </a:rPr>
              <a:t>only</a:t>
            </a:r>
            <a:r>
              <a:rPr lang="fi-FI" sz="1800" dirty="0">
                <a:latin typeface="Arial" charset="0"/>
              </a:rPr>
              <a:t> </a:t>
            </a:r>
            <a:r>
              <a:rPr lang="fi-FI" sz="1800" dirty="0" err="1">
                <a:latin typeface="Arial" charset="0"/>
              </a:rPr>
              <a:t>have</a:t>
            </a:r>
            <a:r>
              <a:rPr lang="fi-FI" sz="1800" dirty="0">
                <a:latin typeface="Arial" charset="0"/>
              </a:rPr>
              <a:t> </a:t>
            </a:r>
            <a:r>
              <a:rPr lang="fi-FI" sz="1800" dirty="0" err="1">
                <a:latin typeface="Arial" charset="0"/>
              </a:rPr>
              <a:t>the</a:t>
            </a:r>
            <a:r>
              <a:rPr lang="fi-FI" sz="1800" dirty="0">
                <a:latin typeface="Arial" charset="0"/>
              </a:rPr>
              <a:t> </a:t>
            </a:r>
            <a:r>
              <a:rPr lang="fi-FI" sz="1800" dirty="0" err="1">
                <a:latin typeface="Arial" charset="0"/>
              </a:rPr>
              <a:t>textual</a:t>
            </a:r>
            <a:r>
              <a:rPr lang="fi-FI" sz="1800" dirty="0">
                <a:latin typeface="Arial" charset="0"/>
              </a:rPr>
              <a:t> data </a:t>
            </a:r>
            <a:r>
              <a:rPr lang="fi-FI" sz="1800" dirty="0" err="1">
                <a:latin typeface="Arial" charset="0"/>
              </a:rPr>
              <a:t>with</a:t>
            </a:r>
            <a:r>
              <a:rPr lang="fi-FI" sz="1800" dirty="0">
                <a:latin typeface="Arial" charset="0"/>
              </a:rPr>
              <a:t> </a:t>
            </a:r>
            <a:r>
              <a:rPr lang="fi-FI" sz="1800" dirty="0" err="1">
                <a:latin typeface="Arial" charset="0"/>
              </a:rPr>
              <a:t>best</a:t>
            </a:r>
            <a:r>
              <a:rPr lang="fi-FI" sz="1800" dirty="0">
                <a:latin typeface="Arial" charset="0"/>
              </a:rPr>
              <a:t> </a:t>
            </a:r>
            <a:r>
              <a:rPr lang="fi-FI" sz="1800" dirty="0" err="1">
                <a:latin typeface="Arial" charset="0"/>
              </a:rPr>
              <a:t>possible</a:t>
            </a:r>
            <a:r>
              <a:rPr lang="fi-FI" sz="1800" dirty="0">
                <a:latin typeface="Arial" charset="0"/>
              </a:rPr>
              <a:t> </a:t>
            </a:r>
            <a:r>
              <a:rPr lang="fi-FI" sz="1800" dirty="0" err="1">
                <a:latin typeface="Arial" charset="0"/>
              </a:rPr>
              <a:t>quality</a:t>
            </a:r>
            <a:r>
              <a:rPr lang="fi-FI" sz="1800" dirty="0">
                <a:latin typeface="Arial" charset="0"/>
              </a:rPr>
              <a:t>. My </a:t>
            </a:r>
            <a:r>
              <a:rPr lang="fi-FI" sz="1800" dirty="0" err="1">
                <a:latin typeface="Arial" charset="0"/>
              </a:rPr>
              <a:t>earlier</a:t>
            </a:r>
            <a:r>
              <a:rPr lang="fi-FI" sz="1800" dirty="0">
                <a:latin typeface="Arial" charset="0"/>
              </a:rPr>
              <a:t> </a:t>
            </a:r>
            <a:r>
              <a:rPr lang="fi-FI" sz="1800" dirty="0" err="1">
                <a:latin typeface="Arial" charset="0"/>
              </a:rPr>
              <a:t>experiments</a:t>
            </a:r>
            <a:r>
              <a:rPr lang="fi-FI" sz="1800" dirty="0">
                <a:latin typeface="Arial" charset="0"/>
              </a:rPr>
              <a:t> </a:t>
            </a:r>
            <a:r>
              <a:rPr lang="fi-FI" sz="1800" dirty="0" err="1">
                <a:latin typeface="Arial" charset="0"/>
              </a:rPr>
              <a:t>showed</a:t>
            </a:r>
            <a:r>
              <a:rPr lang="fi-FI" sz="1800" dirty="0">
                <a:latin typeface="Arial" charset="0"/>
              </a:rPr>
              <a:t> </a:t>
            </a:r>
            <a:r>
              <a:rPr lang="fi-FI" sz="1800" dirty="0" err="1">
                <a:latin typeface="Arial" charset="0"/>
              </a:rPr>
              <a:t>that</a:t>
            </a:r>
            <a:r>
              <a:rPr lang="fi-FI" sz="1800" dirty="0">
                <a:latin typeface="Arial" charset="0"/>
              </a:rPr>
              <a:t> </a:t>
            </a:r>
            <a:r>
              <a:rPr lang="fi-FI" sz="1800" dirty="0" err="1">
                <a:latin typeface="Arial" charset="0"/>
              </a:rPr>
              <a:t>noise</a:t>
            </a:r>
            <a:r>
              <a:rPr lang="fi-FI" sz="1800" dirty="0">
                <a:latin typeface="Arial" charset="0"/>
              </a:rPr>
              <a:t> </a:t>
            </a:r>
            <a:r>
              <a:rPr lang="fi-FI" sz="1800" dirty="0" err="1">
                <a:latin typeface="Arial" charset="0"/>
              </a:rPr>
              <a:t>removal</a:t>
            </a:r>
            <a:r>
              <a:rPr lang="fi-FI" sz="1800" dirty="0">
                <a:latin typeface="Arial" charset="0"/>
              </a:rPr>
              <a:t> </a:t>
            </a:r>
            <a:r>
              <a:rPr lang="fi-FI" sz="1800" dirty="0" err="1">
                <a:latin typeface="Arial" charset="0"/>
              </a:rPr>
              <a:t>with</a:t>
            </a:r>
            <a:r>
              <a:rPr lang="fi-FI" sz="1800" dirty="0">
                <a:latin typeface="Arial" charset="0"/>
              </a:rPr>
              <a:t> </a:t>
            </a:r>
            <a:r>
              <a:rPr lang="fi-FI" sz="1800" dirty="0" err="1">
                <a:latin typeface="Arial" charset="0"/>
              </a:rPr>
              <a:t>adaptive</a:t>
            </a:r>
            <a:r>
              <a:rPr lang="fi-FI" sz="1800" dirty="0">
                <a:latin typeface="Arial" charset="0"/>
              </a:rPr>
              <a:t> </a:t>
            </a:r>
            <a:r>
              <a:rPr lang="fi-FI" sz="1800" dirty="0" err="1">
                <a:latin typeface="Arial" charset="0"/>
              </a:rPr>
              <a:t>Wiener</a:t>
            </a:r>
            <a:r>
              <a:rPr lang="fi-FI" sz="1800" dirty="0">
                <a:latin typeface="Arial" charset="0"/>
              </a:rPr>
              <a:t> </a:t>
            </a:r>
            <a:r>
              <a:rPr lang="fi-FI" sz="1800" dirty="0" err="1">
                <a:latin typeface="Arial" charset="0"/>
              </a:rPr>
              <a:t>filter</a:t>
            </a:r>
            <a:r>
              <a:rPr lang="fi-FI" sz="1800" dirty="0">
                <a:latin typeface="Arial" charset="0"/>
              </a:rPr>
              <a:t> and </a:t>
            </a:r>
            <a:r>
              <a:rPr lang="fi-FI" sz="1800" dirty="0" err="1">
                <a:latin typeface="Arial" charset="0"/>
              </a:rPr>
              <a:t>binarization</a:t>
            </a:r>
            <a:r>
              <a:rPr lang="fi-FI" sz="1800" dirty="0">
                <a:latin typeface="Arial" charset="0"/>
              </a:rPr>
              <a:t> </a:t>
            </a:r>
            <a:r>
              <a:rPr lang="fi-FI" sz="1800" dirty="0" err="1">
                <a:latin typeface="Arial" charset="0"/>
              </a:rPr>
              <a:t>with</a:t>
            </a:r>
            <a:r>
              <a:rPr lang="fi-FI" sz="1800" dirty="0">
                <a:latin typeface="Arial" charset="0"/>
              </a:rPr>
              <a:t> Sauvola </a:t>
            </a:r>
            <a:r>
              <a:rPr lang="fi-FI" sz="1800" dirty="0" err="1">
                <a:latin typeface="Arial" charset="0"/>
              </a:rPr>
              <a:t>algorithm</a:t>
            </a:r>
            <a:r>
              <a:rPr lang="fi-FI" sz="1800" dirty="0">
                <a:latin typeface="Arial" charset="0"/>
              </a:rPr>
              <a:t> </a:t>
            </a:r>
            <a:r>
              <a:rPr lang="fi-FI" sz="1800" dirty="0" err="1">
                <a:latin typeface="Arial" charset="0"/>
              </a:rPr>
              <a:t>works</a:t>
            </a:r>
            <a:r>
              <a:rPr lang="fi-FI" sz="1800" dirty="0">
                <a:latin typeface="Arial" charset="0"/>
              </a:rPr>
              <a:t> </a:t>
            </a:r>
            <a:r>
              <a:rPr lang="fi-FI" sz="1800" dirty="0" err="1">
                <a:latin typeface="Arial" charset="0"/>
              </a:rPr>
              <a:t>well</a:t>
            </a:r>
            <a:r>
              <a:rPr lang="fi-FI" sz="1800" dirty="0">
                <a:latin typeface="Arial" charset="0"/>
              </a:rPr>
              <a:t> for </a:t>
            </a:r>
            <a:r>
              <a:rPr lang="fi-FI" sz="1800" dirty="0" err="1">
                <a:latin typeface="Arial" charset="0"/>
              </a:rPr>
              <a:t>pre-processing</a:t>
            </a:r>
            <a:r>
              <a:rPr lang="fi-FI" sz="1800" dirty="0">
                <a:latin typeface="Arial" charset="0"/>
              </a:rPr>
              <a:t> </a:t>
            </a:r>
            <a:r>
              <a:rPr lang="fi-FI" sz="1800" dirty="0" err="1">
                <a:latin typeface="Arial" charset="0"/>
              </a:rPr>
              <a:t>purposes</a:t>
            </a:r>
            <a:r>
              <a:rPr lang="fi-FI" sz="1800" dirty="0">
                <a:latin typeface="Arial" charset="0"/>
              </a:rPr>
              <a:t>.</a:t>
            </a:r>
          </a:p>
        </p:txBody>
      </p:sp>
      <p:sp>
        <p:nvSpPr>
          <p:cNvPr id="4" name="Alatunnisteen paikkamerkki 3"/>
          <p:cNvSpPr>
            <a:spLocks noGrp="1"/>
          </p:cNvSpPr>
          <p:nvPr>
            <p:ph type="ftr" sz="quarter" idx="10"/>
          </p:nvPr>
        </p:nvSpPr>
        <p:spPr/>
        <p:txBody>
          <a:bodyPr/>
          <a:lstStyle/>
          <a:p>
            <a:r>
              <a:rPr lang="ja-JP" altLang="en-US"/>
              <a:t>研究室ゼミ</a:t>
            </a:r>
            <a:endParaRPr lang="en-US" altLang="ja-JP"/>
          </a:p>
        </p:txBody>
      </p:sp>
      <p:sp>
        <p:nvSpPr>
          <p:cNvPr id="5" name="Dian numeron paikkamerkki 4"/>
          <p:cNvSpPr>
            <a:spLocks noGrp="1"/>
          </p:cNvSpPr>
          <p:nvPr>
            <p:ph type="sldNum" sz="quarter" idx="11"/>
          </p:nvPr>
        </p:nvSpPr>
        <p:spPr/>
        <p:txBody>
          <a:bodyPr/>
          <a:lstStyle/>
          <a:p>
            <a:fld id="{87D0AC98-BE4D-4AA9-9598-A155CF901337}" type="slidenum">
              <a:rPr lang="en-US" altLang="ja-JP"/>
              <a:pPr/>
              <a:t>27</a:t>
            </a:fld>
            <a:endParaRPr lang="en-US" altLang="ja-JP"/>
          </a:p>
        </p:txBody>
      </p:sp>
    </p:spTree>
    <p:extLst>
      <p:ext uri="{BB962C8B-B14F-4D97-AF65-F5344CB8AC3E}">
        <p14:creationId xmlns:p14="http://schemas.microsoft.com/office/powerpoint/2010/main" val="3093834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Questions</a:t>
            </a:r>
            <a:r>
              <a:rPr lang="fi-FI" dirty="0"/>
              <a:t> and </a:t>
            </a:r>
            <a:r>
              <a:rPr lang="fi-FI" dirty="0" err="1"/>
              <a:t>Answers</a:t>
            </a:r>
            <a:endParaRPr lang="fi-FI" dirty="0"/>
          </a:p>
        </p:txBody>
      </p:sp>
      <p:sp>
        <p:nvSpPr>
          <p:cNvPr id="3" name="Sisällön paikkamerkki 2"/>
          <p:cNvSpPr>
            <a:spLocks noGrp="1"/>
          </p:cNvSpPr>
          <p:nvPr>
            <p:ph idx="1"/>
          </p:nvPr>
        </p:nvSpPr>
        <p:spPr/>
        <p:txBody>
          <a:bodyPr/>
          <a:lstStyle/>
          <a:p>
            <a:pPr marL="0" indent="0">
              <a:buNone/>
            </a:pPr>
            <a:r>
              <a:rPr lang="fi-FI" sz="1800" b="1" dirty="0" err="1">
                <a:latin typeface="Arial" charset="0"/>
              </a:rPr>
              <a:t>Kawamata</a:t>
            </a:r>
            <a:r>
              <a:rPr lang="fi-FI" sz="1800" b="1" dirty="0">
                <a:latin typeface="Arial" charset="0"/>
              </a:rPr>
              <a:t> </a:t>
            </a:r>
            <a:r>
              <a:rPr lang="fi-FI" sz="1800" b="1" dirty="0" err="1">
                <a:latin typeface="Arial" charset="0"/>
              </a:rPr>
              <a:t>sensei</a:t>
            </a:r>
            <a:br>
              <a:rPr lang="fi-FI" dirty="0">
                <a:latin typeface="Arial" charset="0"/>
              </a:rPr>
            </a:br>
            <a:r>
              <a:rPr lang="fi-FI" sz="1800" dirty="0" err="1">
                <a:latin typeface="Arial" charset="0"/>
              </a:rPr>
              <a:t>Are</a:t>
            </a:r>
            <a:r>
              <a:rPr lang="fi-FI" sz="1800" dirty="0">
                <a:latin typeface="Arial" charset="0"/>
              </a:rPr>
              <a:t> </a:t>
            </a:r>
            <a:r>
              <a:rPr lang="fi-FI" sz="1800" dirty="0" err="1">
                <a:latin typeface="Arial" charset="0"/>
              </a:rPr>
              <a:t>these</a:t>
            </a:r>
            <a:r>
              <a:rPr lang="fi-FI" sz="1800" dirty="0">
                <a:latin typeface="Arial" charset="0"/>
              </a:rPr>
              <a:t> </a:t>
            </a:r>
            <a:r>
              <a:rPr lang="fi-FI" sz="1800" dirty="0" err="1">
                <a:latin typeface="Arial" charset="0"/>
              </a:rPr>
              <a:t>methods</a:t>
            </a:r>
            <a:r>
              <a:rPr lang="fi-FI" sz="1800" dirty="0">
                <a:latin typeface="Arial" charset="0"/>
              </a:rPr>
              <a:t> </a:t>
            </a:r>
            <a:r>
              <a:rPr lang="fi-FI" sz="1800" dirty="0" err="1">
                <a:latin typeface="Arial" charset="0"/>
              </a:rPr>
              <a:t>your</a:t>
            </a:r>
            <a:r>
              <a:rPr lang="fi-FI" sz="1800" dirty="0">
                <a:latin typeface="Arial" charset="0"/>
              </a:rPr>
              <a:t> </a:t>
            </a:r>
            <a:r>
              <a:rPr lang="fi-FI" sz="1800" dirty="0" err="1">
                <a:latin typeface="Arial" charset="0"/>
              </a:rPr>
              <a:t>original</a:t>
            </a:r>
            <a:r>
              <a:rPr lang="fi-FI" sz="1800" dirty="0">
                <a:latin typeface="Arial" charset="0"/>
              </a:rPr>
              <a:t>?</a:t>
            </a:r>
          </a:p>
          <a:p>
            <a:pPr>
              <a:buFont typeface="Arial" panose="020B0604020202020204" pitchFamily="34" charset="0"/>
              <a:buChar char="•"/>
            </a:pPr>
            <a:r>
              <a:rPr lang="en-US" sz="1800" dirty="0">
                <a:latin typeface="Arial" charset="0"/>
              </a:rPr>
              <a:t>All methods are from the articles describing the block based Hough transform mapping. Only the experiment procedure is original.</a:t>
            </a:r>
            <a:br>
              <a:rPr lang="fi-FI" dirty="0">
                <a:latin typeface="Arial" charset="0"/>
              </a:rPr>
            </a:br>
            <a:r>
              <a:rPr lang="en-US" sz="1800" dirty="0">
                <a:latin typeface="Arial" charset="0"/>
              </a:rPr>
              <a:t>How did you determine the parameters of the subsets?</a:t>
            </a:r>
            <a:br>
              <a:rPr lang="fi-FI" dirty="0">
                <a:latin typeface="Arial" charset="0"/>
              </a:rPr>
            </a:br>
            <a:r>
              <a:rPr lang="en-US" sz="1800" dirty="0">
                <a:latin typeface="Arial" charset="0"/>
              </a:rPr>
              <a:t>Parameters were not defined by me but they were introduced in the aforementioned articles.</a:t>
            </a:r>
            <a:endParaRPr lang="fi-FI" sz="1800" dirty="0">
              <a:latin typeface="Arial" charset="0"/>
            </a:endParaRPr>
          </a:p>
          <a:p>
            <a:pPr marL="0" indent="0">
              <a:buNone/>
            </a:pPr>
            <a:br>
              <a:rPr lang="fi-FI" dirty="0">
                <a:latin typeface="Arial" charset="0"/>
              </a:rPr>
            </a:br>
            <a:r>
              <a:rPr lang="en-US" sz="1800" dirty="0">
                <a:latin typeface="Arial" charset="0"/>
              </a:rPr>
              <a:t>Can you use this method to Kanji text?</a:t>
            </a:r>
            <a:endParaRPr lang="fi-FI" sz="1800" dirty="0">
              <a:latin typeface="Arial" charset="0"/>
            </a:endParaRPr>
          </a:p>
          <a:p>
            <a:pPr>
              <a:buFont typeface="Arial" panose="020B0604020202020204" pitchFamily="34" charset="0"/>
              <a:buChar char="•"/>
            </a:pPr>
            <a:r>
              <a:rPr lang="en-US" sz="1800" dirty="0">
                <a:latin typeface="Arial" charset="0"/>
              </a:rPr>
              <a:t>This method can be applied for any kind of text. However Japanese text might have more separated characters compared to cursive handwriting. In some cases Japanese and Chinese can be written vertically, not horizontally as assumed in this research. I see these problems to be trivial regarding the pre-processing and layout analysis research.</a:t>
            </a:r>
            <a:endParaRPr lang="fi-FI" sz="1800" dirty="0">
              <a:latin typeface="Arial" charset="0"/>
            </a:endParaRPr>
          </a:p>
        </p:txBody>
      </p:sp>
      <p:sp>
        <p:nvSpPr>
          <p:cNvPr id="4" name="Alatunnisteen paikkamerkki 3"/>
          <p:cNvSpPr>
            <a:spLocks noGrp="1"/>
          </p:cNvSpPr>
          <p:nvPr>
            <p:ph type="ftr" sz="quarter" idx="10"/>
          </p:nvPr>
        </p:nvSpPr>
        <p:spPr/>
        <p:txBody>
          <a:bodyPr/>
          <a:lstStyle/>
          <a:p>
            <a:r>
              <a:rPr lang="ja-JP" altLang="en-US"/>
              <a:t>研究室ゼミ</a:t>
            </a:r>
            <a:endParaRPr lang="en-US" altLang="ja-JP"/>
          </a:p>
        </p:txBody>
      </p:sp>
      <p:sp>
        <p:nvSpPr>
          <p:cNvPr id="5" name="Dian numeron paikkamerkki 4"/>
          <p:cNvSpPr>
            <a:spLocks noGrp="1"/>
          </p:cNvSpPr>
          <p:nvPr>
            <p:ph type="sldNum" sz="quarter" idx="11"/>
          </p:nvPr>
        </p:nvSpPr>
        <p:spPr/>
        <p:txBody>
          <a:bodyPr/>
          <a:lstStyle/>
          <a:p>
            <a:fld id="{87D0AC98-BE4D-4AA9-9598-A155CF901337}" type="slidenum">
              <a:rPr lang="en-US" altLang="ja-JP"/>
              <a:pPr/>
              <a:t>28</a:t>
            </a:fld>
            <a:endParaRPr lang="en-US" altLang="ja-JP"/>
          </a:p>
        </p:txBody>
      </p:sp>
    </p:spTree>
    <p:extLst>
      <p:ext uri="{BB962C8B-B14F-4D97-AF65-F5344CB8AC3E}">
        <p14:creationId xmlns:p14="http://schemas.microsoft.com/office/powerpoint/2010/main" val="412291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オフライン手書き文字認識</a:t>
            </a:r>
            <a:endParaRPr lang="fi-FI" dirty="0"/>
          </a:p>
        </p:txBody>
      </p:sp>
      <p:sp>
        <p:nvSpPr>
          <p:cNvPr id="3" name="Content Placeholder 2"/>
          <p:cNvSpPr>
            <a:spLocks noGrp="1"/>
          </p:cNvSpPr>
          <p:nvPr>
            <p:ph idx="1"/>
          </p:nvPr>
        </p:nvSpPr>
        <p:spPr>
          <a:xfrm>
            <a:off x="504031" y="1000958"/>
            <a:ext cx="9072563" cy="1289002"/>
          </a:xfrm>
        </p:spPr>
        <p:txBody>
          <a:bodyPr/>
          <a:lstStyle/>
          <a:p>
            <a:r>
              <a:rPr lang="ja-JP" altLang="en-US" sz="2400" dirty="0"/>
              <a:t>オフライン手書き文字認識とは，手書き文字の画像からコンピュータが識別可能なテキストデータを抽出する処理</a:t>
            </a:r>
            <a:r>
              <a:rPr lang="ja-JP" altLang="en-US" sz="2400"/>
              <a:t>である．</a:t>
            </a:r>
            <a:endParaRPr lang="fi-FI" altLang="ja-JP" sz="2400" dirty="0"/>
          </a:p>
          <a:p>
            <a:pPr marL="0" indent="0">
              <a:buNone/>
            </a:pPr>
            <a:endParaRPr lang="fi-FI" sz="2400" dirty="0"/>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3</a:t>
            </a:fld>
            <a:endParaRPr lang="en-US" altLang="ja-JP"/>
          </a:p>
        </p:txBody>
      </p:sp>
      <p:sp>
        <p:nvSpPr>
          <p:cNvPr id="6" name="CustomShape 3"/>
          <p:cNvSpPr/>
          <p:nvPr/>
        </p:nvSpPr>
        <p:spPr>
          <a:xfrm>
            <a:off x="2983320" y="3364192"/>
            <a:ext cx="2101320" cy="455400"/>
          </a:xfrm>
          <a:prstGeom prst="rect">
            <a:avLst/>
          </a:prstGeom>
          <a:solidFill>
            <a:srgbClr val="FFFFFF"/>
          </a:solidFill>
          <a:ln w="2540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ja-JP" altLang="en-US" sz="1800" b="0" strike="noStrike" spc="-1" dirty="0">
                <a:solidFill>
                  <a:srgbClr val="000000"/>
                </a:solidFill>
                <a:uFill>
                  <a:solidFill>
                    <a:srgbClr val="FFFFFF"/>
                  </a:solidFill>
                </a:uFill>
                <a:latin typeface="Arial"/>
              </a:rPr>
              <a:t>プリプロセッシング</a:t>
            </a:r>
            <a:endParaRPr lang="en-US" sz="1800" b="0" strike="noStrike" spc="-1" dirty="0">
              <a:solidFill>
                <a:srgbClr val="000000"/>
              </a:solidFill>
              <a:uFill>
                <a:solidFill>
                  <a:srgbClr val="FFFFFF"/>
                </a:solidFill>
              </a:uFill>
              <a:latin typeface="Arial"/>
            </a:endParaRPr>
          </a:p>
        </p:txBody>
      </p:sp>
      <p:sp>
        <p:nvSpPr>
          <p:cNvPr id="7" name="CustomShape 4"/>
          <p:cNvSpPr/>
          <p:nvPr/>
        </p:nvSpPr>
        <p:spPr>
          <a:xfrm>
            <a:off x="2983320" y="4095712"/>
            <a:ext cx="2101320" cy="455400"/>
          </a:xfrm>
          <a:prstGeom prst="rect">
            <a:avLst/>
          </a:prstGeom>
          <a:solidFill>
            <a:srgbClr val="FFFFFF"/>
          </a:solidFill>
          <a:ln w="2540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ja-JP" altLang="en-US" sz="1800" b="0" strike="noStrike" spc="-1">
                <a:solidFill>
                  <a:srgbClr val="000000"/>
                </a:solidFill>
                <a:uFill>
                  <a:solidFill>
                    <a:srgbClr val="FFFFFF"/>
                  </a:solidFill>
                </a:uFill>
                <a:latin typeface="Arial"/>
                <a:ea typeface="DejaVu Sans"/>
              </a:rPr>
              <a:t>レイアウト解析</a:t>
            </a:r>
            <a:endParaRPr lang="en-US" sz="1800" b="0" strike="noStrike" spc="-1" dirty="0">
              <a:solidFill>
                <a:srgbClr val="000000"/>
              </a:solidFill>
              <a:uFill>
                <a:solidFill>
                  <a:srgbClr val="FFFFFF"/>
                </a:solidFill>
              </a:uFill>
              <a:latin typeface="Arial"/>
            </a:endParaRPr>
          </a:p>
        </p:txBody>
      </p:sp>
      <p:sp>
        <p:nvSpPr>
          <p:cNvPr id="8" name="CustomShape 5"/>
          <p:cNvSpPr/>
          <p:nvPr/>
        </p:nvSpPr>
        <p:spPr>
          <a:xfrm>
            <a:off x="2983320" y="4827232"/>
            <a:ext cx="2101320" cy="455400"/>
          </a:xfrm>
          <a:prstGeom prst="rect">
            <a:avLst/>
          </a:prstGeom>
          <a:solidFill>
            <a:srgbClr val="FFFFFF"/>
          </a:solidFill>
          <a:ln w="2540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ja-JP" altLang="en-US" sz="1800" b="0" strike="noStrike" spc="-1" dirty="0">
                <a:solidFill>
                  <a:srgbClr val="000000"/>
                </a:solidFill>
                <a:uFill>
                  <a:solidFill>
                    <a:srgbClr val="FFFFFF"/>
                  </a:solidFill>
                </a:uFill>
                <a:latin typeface="Arial"/>
                <a:ea typeface="DejaVu Sans"/>
              </a:rPr>
              <a:t>特徴抽出</a:t>
            </a:r>
            <a:endParaRPr lang="en-US" sz="1800" b="0" strike="noStrike" spc="-1" dirty="0">
              <a:solidFill>
                <a:srgbClr val="000000"/>
              </a:solidFill>
              <a:uFill>
                <a:solidFill>
                  <a:srgbClr val="FFFFFF"/>
                </a:solidFill>
              </a:uFill>
              <a:latin typeface="Arial"/>
            </a:endParaRPr>
          </a:p>
        </p:txBody>
      </p:sp>
      <p:sp>
        <p:nvSpPr>
          <p:cNvPr id="9" name="CustomShape 6"/>
          <p:cNvSpPr/>
          <p:nvPr/>
        </p:nvSpPr>
        <p:spPr>
          <a:xfrm>
            <a:off x="2983320" y="5558752"/>
            <a:ext cx="2101320" cy="455400"/>
          </a:xfrm>
          <a:prstGeom prst="rect">
            <a:avLst/>
          </a:prstGeom>
          <a:solidFill>
            <a:srgbClr val="FFFFFF"/>
          </a:solidFill>
          <a:ln w="2540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ja-JP" altLang="en-US" sz="1800" b="0" strike="noStrike" spc="-1" dirty="0">
                <a:solidFill>
                  <a:srgbClr val="000000"/>
                </a:solidFill>
                <a:uFill>
                  <a:solidFill>
                    <a:srgbClr val="FFFFFF"/>
                  </a:solidFill>
                </a:uFill>
                <a:latin typeface="Arial"/>
                <a:ea typeface="DejaVu Sans"/>
              </a:rPr>
              <a:t>分類</a:t>
            </a:r>
            <a:endParaRPr lang="en-US" sz="1800" b="0" strike="noStrike" spc="-1" dirty="0">
              <a:solidFill>
                <a:srgbClr val="000000"/>
              </a:solidFill>
              <a:uFill>
                <a:solidFill>
                  <a:srgbClr val="FFFFFF"/>
                </a:solidFill>
              </a:uFill>
              <a:latin typeface="Arial"/>
            </a:endParaRPr>
          </a:p>
        </p:txBody>
      </p:sp>
      <p:sp>
        <p:nvSpPr>
          <p:cNvPr id="14" name="CustomShape 11"/>
          <p:cNvSpPr/>
          <p:nvPr/>
        </p:nvSpPr>
        <p:spPr>
          <a:xfrm>
            <a:off x="2461320" y="3312352"/>
            <a:ext cx="342000" cy="1313640"/>
          </a:xfrm>
          <a:custGeom>
            <a:avLst/>
            <a:gdLst/>
            <a:ahLst/>
            <a:cxnLst/>
            <a:rect l="l" t="t" r="r" b="b"/>
            <a:pathLst>
              <a:path w="954" h="3653">
                <a:moveTo>
                  <a:pt x="953" y="0"/>
                </a:moveTo>
                <a:cubicBezTo>
                  <a:pt x="714" y="0"/>
                  <a:pt x="476" y="152"/>
                  <a:pt x="476" y="304"/>
                </a:cubicBezTo>
                <a:lnTo>
                  <a:pt x="476" y="1534"/>
                </a:lnTo>
                <a:cubicBezTo>
                  <a:pt x="476" y="1686"/>
                  <a:pt x="238" y="1839"/>
                  <a:pt x="0" y="1839"/>
                </a:cubicBezTo>
                <a:cubicBezTo>
                  <a:pt x="238" y="1839"/>
                  <a:pt x="476" y="1991"/>
                  <a:pt x="476" y="2143"/>
                </a:cubicBezTo>
                <a:lnTo>
                  <a:pt x="476" y="3347"/>
                </a:lnTo>
                <a:cubicBezTo>
                  <a:pt x="476" y="3499"/>
                  <a:pt x="714" y="3652"/>
                  <a:pt x="953" y="3652"/>
                </a:cubicBezTo>
              </a:path>
            </a:pathLst>
          </a:custGeom>
          <a:noFill/>
          <a:ln w="25400">
            <a:solidFill>
              <a:srgbClr val="C5000B"/>
            </a:solidFill>
            <a:round/>
          </a:ln>
        </p:spPr>
        <p:style>
          <a:lnRef idx="0">
            <a:scrgbClr r="0" g="0" b="0"/>
          </a:lnRef>
          <a:fillRef idx="0">
            <a:scrgbClr r="0" g="0" b="0"/>
          </a:fillRef>
          <a:effectRef idx="0">
            <a:scrgbClr r="0" g="0" b="0"/>
          </a:effectRef>
          <a:fontRef idx="minor"/>
        </p:style>
      </p:sp>
      <p:sp>
        <p:nvSpPr>
          <p:cNvPr id="15" name="CustomShape 12"/>
          <p:cNvSpPr/>
          <p:nvPr/>
        </p:nvSpPr>
        <p:spPr>
          <a:xfrm>
            <a:off x="1044180" y="3779200"/>
            <a:ext cx="1375200" cy="4030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ja-JP" altLang="fi-FI" spc="-1" dirty="0">
                <a:solidFill>
                  <a:srgbClr val="000000"/>
                </a:solidFill>
                <a:uFill>
                  <a:solidFill>
                    <a:srgbClr val="FFFFFF"/>
                  </a:solidFill>
                </a:uFill>
                <a:latin typeface="Arial"/>
              </a:rPr>
              <a:t>研究対象</a:t>
            </a:r>
            <a:endParaRPr lang="fi-FI" altLang="ja-JP" sz="1800" b="0" strike="noStrike" spc="-1" dirty="0">
              <a:solidFill>
                <a:srgbClr val="000000"/>
              </a:solidFill>
              <a:uFill>
                <a:solidFill>
                  <a:srgbClr val="FFFFFF"/>
                </a:solidFill>
              </a:uFill>
              <a:latin typeface="Arial"/>
            </a:endParaRPr>
          </a:p>
        </p:txBody>
      </p:sp>
      <p:pic>
        <p:nvPicPr>
          <p:cNvPr id="16" name="Picture 15"/>
          <p:cNvPicPr/>
          <p:nvPr/>
        </p:nvPicPr>
        <p:blipFill>
          <a:blip r:embed="rId2"/>
          <a:stretch/>
        </p:blipFill>
        <p:spPr>
          <a:xfrm>
            <a:off x="6229620" y="2251972"/>
            <a:ext cx="2006640" cy="1231560"/>
          </a:xfrm>
          <a:prstGeom prst="rect">
            <a:avLst/>
          </a:prstGeom>
          <a:ln>
            <a:solidFill>
              <a:srgbClr val="000000"/>
            </a:solidFill>
          </a:ln>
        </p:spPr>
      </p:pic>
      <p:pic>
        <p:nvPicPr>
          <p:cNvPr id="17" name="Picture 16"/>
          <p:cNvPicPr/>
          <p:nvPr/>
        </p:nvPicPr>
        <p:blipFill>
          <a:blip r:embed="rId3"/>
          <a:srcRect l="6505" t="2490" r="7055" b="6444"/>
          <a:stretch/>
        </p:blipFill>
        <p:spPr>
          <a:xfrm>
            <a:off x="6212520" y="3599272"/>
            <a:ext cx="2040840" cy="1249200"/>
          </a:xfrm>
          <a:prstGeom prst="rect">
            <a:avLst/>
          </a:prstGeom>
          <a:ln>
            <a:noFill/>
          </a:ln>
        </p:spPr>
      </p:pic>
      <p:pic>
        <p:nvPicPr>
          <p:cNvPr id="18" name="Picture 17"/>
          <p:cNvPicPr/>
          <p:nvPr/>
        </p:nvPicPr>
        <p:blipFill>
          <a:blip r:embed="rId4"/>
          <a:srcRect l="12883" t="7534" r="9674" b="10966"/>
          <a:stretch/>
        </p:blipFill>
        <p:spPr>
          <a:xfrm>
            <a:off x="6212520" y="4962592"/>
            <a:ext cx="2040840" cy="1285920"/>
          </a:xfrm>
          <a:prstGeom prst="rect">
            <a:avLst/>
          </a:prstGeom>
          <a:ln>
            <a:noFill/>
          </a:ln>
        </p:spPr>
      </p:pic>
      <p:sp>
        <p:nvSpPr>
          <p:cNvPr id="19" name="CustomShape 13"/>
          <p:cNvSpPr/>
          <p:nvPr/>
        </p:nvSpPr>
        <p:spPr>
          <a:xfrm>
            <a:off x="3402000" y="2642032"/>
            <a:ext cx="1263960" cy="455400"/>
          </a:xfrm>
          <a:prstGeom prst="rect">
            <a:avLst/>
          </a:prstGeom>
          <a:solidFill>
            <a:srgbClr val="FFFFFF"/>
          </a:solidFill>
          <a:ln w="2540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ja-JP" altLang="en-US" sz="1800" b="0" strike="noStrike" spc="-1" dirty="0">
                <a:solidFill>
                  <a:srgbClr val="000000"/>
                </a:solidFill>
                <a:uFill>
                  <a:solidFill>
                    <a:srgbClr val="FFFFFF"/>
                  </a:solidFill>
                </a:uFill>
                <a:latin typeface="Arial"/>
                <a:ea typeface="DejaVu Sans"/>
              </a:rPr>
              <a:t>入力画像</a:t>
            </a:r>
            <a:endParaRPr lang="en-US" sz="1800" b="0" strike="noStrike" spc="-1" dirty="0">
              <a:solidFill>
                <a:srgbClr val="000000"/>
              </a:solidFill>
              <a:uFill>
                <a:solidFill>
                  <a:srgbClr val="FFFFFF"/>
                </a:solidFill>
              </a:uFill>
              <a:latin typeface="Arial"/>
            </a:endParaRPr>
          </a:p>
        </p:txBody>
      </p:sp>
      <p:sp>
        <p:nvSpPr>
          <p:cNvPr id="21" name="CustomShape 15"/>
          <p:cNvSpPr/>
          <p:nvPr/>
        </p:nvSpPr>
        <p:spPr>
          <a:xfrm>
            <a:off x="3061950" y="6272632"/>
            <a:ext cx="1944061" cy="455400"/>
          </a:xfrm>
          <a:prstGeom prst="rect">
            <a:avLst/>
          </a:prstGeom>
          <a:solidFill>
            <a:srgbClr val="FFFFFF"/>
          </a:solidFill>
          <a:ln w="2540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ja-JP" altLang="en-US" sz="1800" b="0" strike="noStrike" spc="-1" dirty="0">
                <a:solidFill>
                  <a:srgbClr val="000000"/>
                </a:solidFill>
                <a:uFill>
                  <a:solidFill>
                    <a:srgbClr val="FFFFFF"/>
                  </a:solidFill>
                </a:uFill>
                <a:latin typeface="Arial"/>
                <a:ea typeface="DejaVu Sans"/>
              </a:rPr>
              <a:t>テキストデータ</a:t>
            </a:r>
            <a:endParaRPr lang="en-US" sz="1800" b="0" strike="noStrike" spc="-1" dirty="0">
              <a:solidFill>
                <a:srgbClr val="000000"/>
              </a:solidFill>
              <a:uFill>
                <a:solidFill>
                  <a:srgbClr val="FFFFFF"/>
                </a:solidFill>
              </a:uFill>
              <a:latin typeface="Arial"/>
            </a:endParaRPr>
          </a:p>
        </p:txBody>
      </p:sp>
      <p:cxnSp>
        <p:nvCxnSpPr>
          <p:cNvPr id="24" name="Elbow Connector 23"/>
          <p:cNvCxnSpPr>
            <a:stCxn id="19" idx="3"/>
            <a:endCxn id="16" idx="1"/>
          </p:cNvCxnSpPr>
          <p:nvPr/>
        </p:nvCxnSpPr>
        <p:spPr>
          <a:xfrm flipV="1">
            <a:off x="4665960" y="2867752"/>
            <a:ext cx="1563660" cy="1980"/>
          </a:xfrm>
          <a:prstGeom prst="bentConnector3">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Elbow Connector 26"/>
          <p:cNvCxnSpPr>
            <a:stCxn id="6" idx="3"/>
            <a:endCxn id="17" idx="1"/>
          </p:cNvCxnSpPr>
          <p:nvPr/>
        </p:nvCxnSpPr>
        <p:spPr>
          <a:xfrm>
            <a:off x="5084640" y="3591892"/>
            <a:ext cx="1127880" cy="631980"/>
          </a:xfrm>
          <a:prstGeom prst="bentConnector3">
            <a:avLst>
              <a:gd name="adj1" fmla="val 56645"/>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Elbow Connector 28"/>
          <p:cNvCxnSpPr>
            <a:stCxn id="7" idx="3"/>
            <a:endCxn id="18" idx="1"/>
          </p:cNvCxnSpPr>
          <p:nvPr/>
        </p:nvCxnSpPr>
        <p:spPr>
          <a:xfrm>
            <a:off x="5084640" y="4323412"/>
            <a:ext cx="1127880" cy="1282140"/>
          </a:xfrm>
          <a:prstGeom prst="bentConnector3">
            <a:avLst>
              <a:gd name="adj1" fmla="val 40697"/>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直線矢印コネクタ 9"/>
          <p:cNvCxnSpPr/>
          <p:nvPr/>
        </p:nvCxnSpPr>
        <p:spPr>
          <a:xfrm>
            <a:off x="4033980" y="3097432"/>
            <a:ext cx="0" cy="26676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9"/>
          <p:cNvCxnSpPr/>
          <p:nvPr/>
        </p:nvCxnSpPr>
        <p:spPr>
          <a:xfrm>
            <a:off x="4033980" y="3819592"/>
            <a:ext cx="0" cy="27612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9"/>
          <p:cNvCxnSpPr/>
          <p:nvPr/>
        </p:nvCxnSpPr>
        <p:spPr>
          <a:xfrm>
            <a:off x="4033980" y="4551112"/>
            <a:ext cx="0" cy="27612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9"/>
          <p:cNvCxnSpPr/>
          <p:nvPr/>
        </p:nvCxnSpPr>
        <p:spPr>
          <a:xfrm>
            <a:off x="4033980" y="5282632"/>
            <a:ext cx="0" cy="27612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9"/>
          <p:cNvCxnSpPr/>
          <p:nvPr/>
        </p:nvCxnSpPr>
        <p:spPr>
          <a:xfrm>
            <a:off x="4033980" y="6014152"/>
            <a:ext cx="1" cy="25848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14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Offline Handwriting Recognition</a:t>
            </a:r>
          </a:p>
        </p:txBody>
      </p:sp>
      <p:sp>
        <p:nvSpPr>
          <p:cNvPr id="3" name="Content Placeholder 2"/>
          <p:cNvSpPr>
            <a:spLocks noGrp="1"/>
          </p:cNvSpPr>
          <p:nvPr>
            <p:ph idx="1"/>
          </p:nvPr>
        </p:nvSpPr>
        <p:spPr/>
        <p:txBody>
          <a:bodyPr/>
          <a:lstStyle/>
          <a:p>
            <a:r>
              <a:rPr lang="fi-FI" altLang="ja-JP" sz="2800" spc="-1" dirty="0">
                <a:solidFill>
                  <a:srgbClr val="000000"/>
                </a:solidFill>
                <a:uFill>
                  <a:solidFill>
                    <a:srgbClr val="FFFFFF"/>
                  </a:solidFill>
                </a:uFill>
                <a:ea typeface="DejaVu Sans"/>
              </a:rPr>
              <a:t>The goal of </a:t>
            </a:r>
            <a:r>
              <a:rPr lang="fi-FI" altLang="ja-JP" sz="2800" i="1" spc="-1" dirty="0">
                <a:solidFill>
                  <a:srgbClr val="000000"/>
                </a:solidFill>
                <a:uFill>
                  <a:solidFill>
                    <a:srgbClr val="FFFFFF"/>
                  </a:solidFill>
                </a:uFill>
                <a:ea typeface="DejaVu Sans"/>
              </a:rPr>
              <a:t>pre-processing</a:t>
            </a:r>
            <a:r>
              <a:rPr lang="ja-JP" altLang="fi-FI" sz="2800" spc="-1" dirty="0">
                <a:solidFill>
                  <a:srgbClr val="000000"/>
                </a:solidFill>
                <a:uFill>
                  <a:solidFill>
                    <a:srgbClr val="FFFFFF"/>
                  </a:solidFill>
                </a:uFill>
                <a:ea typeface="DejaVu Sans"/>
              </a:rPr>
              <a:t> </a:t>
            </a:r>
            <a:r>
              <a:rPr lang="fi-FI" altLang="ja-JP" sz="2800" spc="-1" dirty="0">
                <a:solidFill>
                  <a:srgbClr val="000000"/>
                </a:solidFill>
                <a:uFill>
                  <a:solidFill>
                    <a:srgbClr val="FFFFFF"/>
                  </a:solidFill>
                </a:uFill>
                <a:ea typeface="DejaVu Sans"/>
              </a:rPr>
              <a:t>is to provide high quality binarized image by applying filters and binarization to it.</a:t>
            </a:r>
          </a:p>
          <a:p>
            <a:r>
              <a:rPr lang="fi-FI" altLang="ja-JP" sz="2800" i="1" spc="-1" dirty="0">
                <a:solidFill>
                  <a:srgbClr val="000000"/>
                </a:solidFill>
                <a:uFill>
                  <a:solidFill>
                    <a:srgbClr val="FFFFFF"/>
                  </a:solidFill>
                </a:uFill>
                <a:ea typeface="DejaVu Sans"/>
              </a:rPr>
              <a:t>Layout analysis </a:t>
            </a:r>
            <a:r>
              <a:rPr lang="fi-FI" altLang="ja-JP" sz="2800" spc="-1" dirty="0">
                <a:solidFill>
                  <a:srgbClr val="000000"/>
                </a:solidFill>
                <a:uFill>
                  <a:solidFill>
                    <a:srgbClr val="FFFFFF"/>
                  </a:solidFill>
                </a:uFill>
                <a:ea typeface="DejaVu Sans"/>
              </a:rPr>
              <a:t>aims to locate the text from image excluding images and figures.</a:t>
            </a:r>
          </a:p>
          <a:p>
            <a:r>
              <a:rPr lang="fi-FI" altLang="ja-JP" sz="2800" i="1" spc="-1" dirty="0">
                <a:solidFill>
                  <a:srgbClr val="000000"/>
                </a:solidFill>
                <a:uFill>
                  <a:solidFill>
                    <a:srgbClr val="FFFFFF"/>
                  </a:solidFill>
                </a:uFill>
                <a:ea typeface="DejaVu Sans"/>
              </a:rPr>
              <a:t>Feature extraction</a:t>
            </a:r>
            <a:r>
              <a:rPr lang="ja-JP" altLang="fi-FI" sz="2800" spc="-1" dirty="0">
                <a:solidFill>
                  <a:srgbClr val="000000"/>
                </a:solidFill>
                <a:uFill>
                  <a:solidFill>
                    <a:srgbClr val="FFFFFF"/>
                  </a:solidFill>
                </a:uFill>
                <a:ea typeface="DejaVu Sans"/>
              </a:rPr>
              <a:t> </a:t>
            </a:r>
            <a:r>
              <a:rPr lang="fi-FI" altLang="ja-JP" sz="2800" spc="-1" dirty="0">
                <a:solidFill>
                  <a:srgbClr val="000000"/>
                </a:solidFill>
                <a:uFill>
                  <a:solidFill>
                    <a:srgbClr val="FFFFFF"/>
                  </a:solidFill>
                </a:uFill>
                <a:ea typeface="DejaVu Sans"/>
              </a:rPr>
              <a:t>gathers numerical data of the word or character shape.</a:t>
            </a:r>
          </a:p>
          <a:p>
            <a:r>
              <a:rPr lang="fi-FI" altLang="ja-JP" sz="2800" i="1" spc="-1" dirty="0">
                <a:solidFill>
                  <a:srgbClr val="000000"/>
                </a:solidFill>
                <a:uFill>
                  <a:solidFill>
                    <a:srgbClr val="FFFFFF"/>
                  </a:solidFill>
                </a:uFill>
                <a:ea typeface="DejaVu Sans"/>
              </a:rPr>
              <a:t>Classification</a:t>
            </a:r>
            <a:r>
              <a:rPr lang="ja-JP" altLang="fi-FI" sz="2800" spc="-1" dirty="0">
                <a:solidFill>
                  <a:srgbClr val="000000"/>
                </a:solidFill>
                <a:uFill>
                  <a:solidFill>
                    <a:srgbClr val="FFFFFF"/>
                  </a:solidFill>
                </a:uFill>
                <a:ea typeface="DejaVu Sans"/>
              </a:rPr>
              <a:t> </a:t>
            </a:r>
            <a:r>
              <a:rPr lang="fi-FI" altLang="ja-JP" sz="2800" spc="-1" dirty="0">
                <a:solidFill>
                  <a:srgbClr val="000000"/>
                </a:solidFill>
                <a:uFill>
                  <a:solidFill>
                    <a:srgbClr val="FFFFFF"/>
                  </a:solidFill>
                </a:uFill>
                <a:ea typeface="DejaVu Sans"/>
              </a:rPr>
              <a:t>utilizes feature data and uses machine learning approaches to recognize which word or character current input is.</a:t>
            </a:r>
            <a:endParaRPr lang="ja-JP" altLang="fi-FI" sz="2800" spc="-1" dirty="0">
              <a:solidFill>
                <a:srgbClr val="000000"/>
              </a:solidFill>
              <a:uFill>
                <a:solidFill>
                  <a:srgbClr val="FFFFFF"/>
                </a:solidFill>
              </a:uFill>
            </a:endParaRPr>
          </a:p>
          <a:p>
            <a:pPr marL="0" indent="0">
              <a:buNone/>
            </a:pPr>
            <a:endParaRPr lang="fi-FI" altLang="ja-JP" sz="3200" spc="-1" dirty="0">
              <a:solidFill>
                <a:srgbClr val="000000"/>
              </a:solidFill>
              <a:uFill>
                <a:solidFill>
                  <a:srgbClr val="FFFFFF"/>
                </a:solidFill>
              </a:uFill>
              <a:ea typeface="DejaVu Sans"/>
            </a:endParaRPr>
          </a:p>
          <a:p>
            <a:endParaRPr lang="ja-JP" altLang="fi-FI" sz="3600" spc="-1" dirty="0">
              <a:solidFill>
                <a:srgbClr val="000000"/>
              </a:solidFill>
              <a:uFill>
                <a:solidFill>
                  <a:srgbClr val="FFFFFF"/>
                </a:solidFill>
              </a:uFill>
            </a:endParaRPr>
          </a:p>
          <a:p>
            <a:endParaRPr lang="fi-FI" altLang="ja-JP" sz="3200" spc="-1" dirty="0">
              <a:solidFill>
                <a:srgbClr val="000000"/>
              </a:solidFill>
              <a:uFill>
                <a:solidFill>
                  <a:srgbClr val="FFFFFF"/>
                </a:solidFill>
              </a:uFill>
              <a:ea typeface="DejaVu Sans"/>
            </a:endParaRPr>
          </a:p>
          <a:p>
            <a:endParaRPr lang="ja-JP" altLang="fi-FI" sz="3200" spc="-1" dirty="0">
              <a:solidFill>
                <a:srgbClr val="000000"/>
              </a:solidFill>
              <a:uFill>
                <a:solidFill>
                  <a:srgbClr val="FFFFFF"/>
                </a:solidFill>
              </a:uFill>
            </a:endParaRPr>
          </a:p>
          <a:p>
            <a:endParaRPr lang="ja-JP" altLang="fi-FI" sz="3600" spc="-1" dirty="0">
              <a:solidFill>
                <a:srgbClr val="000000"/>
              </a:solidFill>
              <a:uFill>
                <a:solidFill>
                  <a:srgbClr val="FFFFFF"/>
                </a:solidFill>
              </a:uFill>
            </a:endParaRPr>
          </a:p>
          <a:p>
            <a:endParaRPr lang="fi-FI" dirty="0"/>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4</a:t>
            </a:fld>
            <a:endParaRPr lang="en-US" altLang="ja-JP"/>
          </a:p>
        </p:txBody>
      </p:sp>
    </p:spTree>
    <p:extLst>
      <p:ext uri="{BB962C8B-B14F-4D97-AF65-F5344CB8AC3E}">
        <p14:creationId xmlns:p14="http://schemas.microsoft.com/office/powerpoint/2010/main" val="168874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Review</a:t>
            </a:r>
          </a:p>
        </p:txBody>
      </p:sp>
      <p:sp>
        <p:nvSpPr>
          <p:cNvPr id="3" name="Content Placeholder 2"/>
          <p:cNvSpPr>
            <a:spLocks noGrp="1"/>
          </p:cNvSpPr>
          <p:nvPr>
            <p:ph idx="1"/>
          </p:nvPr>
        </p:nvSpPr>
        <p:spPr/>
        <p:txBody>
          <a:bodyPr/>
          <a:lstStyle/>
          <a:p>
            <a:r>
              <a:rPr lang="en-US" dirty="0"/>
              <a:t>Previously implemented features:</a:t>
            </a:r>
          </a:p>
          <a:p>
            <a:pPr lvl="1"/>
            <a:r>
              <a:rPr lang="en-US" dirty="0"/>
              <a:t>Pre-Processing:</a:t>
            </a:r>
          </a:p>
          <a:p>
            <a:pPr lvl="2"/>
            <a:r>
              <a:rPr lang="en-US" dirty="0"/>
              <a:t>Noise removal</a:t>
            </a:r>
          </a:p>
          <a:p>
            <a:pPr lvl="2"/>
            <a:r>
              <a:rPr lang="en-US" dirty="0" err="1"/>
              <a:t>Binarization</a:t>
            </a:r>
            <a:endParaRPr lang="en-US" dirty="0"/>
          </a:p>
          <a:p>
            <a:pPr lvl="1"/>
            <a:r>
              <a:rPr lang="en-US" dirty="0"/>
              <a:t>Layout analysis</a:t>
            </a:r>
          </a:p>
          <a:p>
            <a:pPr lvl="2"/>
            <a:r>
              <a:rPr lang="en-US" dirty="0"/>
              <a:t>Stroke width analysis</a:t>
            </a:r>
          </a:p>
          <a:p>
            <a:pPr lvl="2"/>
            <a:r>
              <a:rPr lang="en-US" dirty="0"/>
              <a:t>RLSA (Run Length Smearing Algorithm)</a:t>
            </a:r>
          </a:p>
          <a:p>
            <a:r>
              <a:rPr lang="en-US" dirty="0"/>
              <a:t>Current pre-processing methods and stroke width analysis works well.</a:t>
            </a:r>
          </a:p>
          <a:p>
            <a:r>
              <a:rPr lang="en-US" dirty="0"/>
              <a:t>Line detection needed better method than RLSA.</a:t>
            </a:r>
          </a:p>
          <a:p>
            <a:r>
              <a:rPr lang="en-US" dirty="0"/>
              <a:t>Most important problem was to implement a good way to detect handwritten lines even when text lines overlap.</a:t>
            </a:r>
          </a:p>
          <a:p>
            <a:endParaRPr lang="en-US" dirty="0"/>
          </a:p>
          <a:p>
            <a:endParaRPr lang="fi-FI" dirty="0"/>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5</a:t>
            </a:fld>
            <a:endParaRPr lang="en-US" altLang="ja-JP"/>
          </a:p>
        </p:txBody>
      </p:sp>
    </p:spTree>
    <p:extLst>
      <p:ext uri="{BB962C8B-B14F-4D97-AF65-F5344CB8AC3E}">
        <p14:creationId xmlns:p14="http://schemas.microsoft.com/office/powerpoint/2010/main" val="285982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Run Length Smearing Algorithm</a:t>
            </a:r>
          </a:p>
        </p:txBody>
      </p:sp>
      <p:sp>
        <p:nvSpPr>
          <p:cNvPr id="3" name="Content Placeholder 2"/>
          <p:cNvSpPr>
            <a:spLocks noGrp="1"/>
          </p:cNvSpPr>
          <p:nvPr>
            <p:ph idx="1"/>
          </p:nvPr>
        </p:nvSpPr>
        <p:spPr>
          <a:xfrm>
            <a:off x="504031" y="1000958"/>
            <a:ext cx="9072563" cy="1223627"/>
          </a:xfrm>
        </p:spPr>
        <p:txBody>
          <a:bodyPr/>
          <a:lstStyle/>
          <a:p>
            <a:r>
              <a:rPr lang="fi-FI" dirty="0"/>
              <a:t>Zero pixels in between two one pixels are set to one if their distance smaller than chosen threshold</a:t>
            </a:r>
          </a:p>
          <a:p>
            <a:endParaRPr lang="fi-FI" dirty="0"/>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6</a:t>
            </a:fld>
            <a:endParaRPr lang="en-US" altLang="ja-JP"/>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549" y="2483296"/>
            <a:ext cx="6833525" cy="4110933"/>
          </a:xfrm>
          <a:prstGeom prst="rect">
            <a:avLst/>
          </a:prstGeom>
        </p:spPr>
      </p:pic>
    </p:spTree>
    <p:extLst>
      <p:ext uri="{BB962C8B-B14F-4D97-AF65-F5344CB8AC3E}">
        <p14:creationId xmlns:p14="http://schemas.microsoft.com/office/powerpoint/2010/main" val="338658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Problem with RLSA</a:t>
            </a:r>
          </a:p>
        </p:txBody>
      </p:sp>
      <p:sp>
        <p:nvSpPr>
          <p:cNvPr id="3" name="Content Placeholder 2"/>
          <p:cNvSpPr>
            <a:spLocks noGrp="1"/>
          </p:cNvSpPr>
          <p:nvPr>
            <p:ph idx="1"/>
          </p:nvPr>
        </p:nvSpPr>
        <p:spPr>
          <a:xfrm>
            <a:off x="504031" y="1000958"/>
            <a:ext cx="9072563" cy="2574755"/>
          </a:xfrm>
        </p:spPr>
        <p:txBody>
          <a:bodyPr/>
          <a:lstStyle/>
          <a:p>
            <a:r>
              <a:rPr lang="fi-FI" sz="2400" dirty="0"/>
              <a:t>Run Length Smearing Algorithm was wery fast and could detect lines and words if they were completely separated and the handwriting had very clear layout.</a:t>
            </a:r>
          </a:p>
          <a:p>
            <a:r>
              <a:rPr lang="fi-FI" sz="2400" dirty="0"/>
              <a:t>With overlapping lines or lines with skew the RLSA could not detect lines correctly</a:t>
            </a:r>
          </a:p>
          <a:p>
            <a:r>
              <a:rPr lang="fi-FI" sz="2400" dirty="0"/>
              <a:t>More sophisticated approach was needed.</a:t>
            </a:r>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7</a:t>
            </a:fld>
            <a:endParaRPr lang="en-US" altLang="ja-JP"/>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462" t="3998" r="8142" b="10450"/>
          <a:stretch/>
        </p:blipFill>
        <p:spPr>
          <a:xfrm>
            <a:off x="504031" y="3575713"/>
            <a:ext cx="4380931" cy="242993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7597" t="4493" r="7599" b="11194"/>
          <a:stretch/>
        </p:blipFill>
        <p:spPr>
          <a:xfrm>
            <a:off x="5217103" y="3575713"/>
            <a:ext cx="4356957" cy="2370185"/>
          </a:xfrm>
          <a:prstGeom prst="rect">
            <a:avLst/>
          </a:prstGeom>
          <a:ln w="12700">
            <a:solidFill>
              <a:schemeClr val="tx1"/>
            </a:solidFill>
          </a:ln>
        </p:spPr>
      </p:pic>
      <p:sp>
        <p:nvSpPr>
          <p:cNvPr id="8" name="TextBox 7"/>
          <p:cNvSpPr txBox="1"/>
          <p:nvPr/>
        </p:nvSpPr>
        <p:spPr>
          <a:xfrm>
            <a:off x="6276524" y="6066380"/>
            <a:ext cx="2238113" cy="338554"/>
          </a:xfrm>
          <a:prstGeom prst="rect">
            <a:avLst/>
          </a:prstGeom>
          <a:noFill/>
        </p:spPr>
        <p:txBody>
          <a:bodyPr wrap="none" rtlCol="0">
            <a:spAutoFit/>
          </a:bodyPr>
          <a:lstStyle/>
          <a:p>
            <a:r>
              <a:rPr kumimoji="1" lang="fi-FI" sz="1600" dirty="0">
                <a:latin typeface="+mj-lt"/>
              </a:rPr>
              <a:t>Only 2 ”lines” detected</a:t>
            </a:r>
          </a:p>
        </p:txBody>
      </p:sp>
    </p:spTree>
    <p:extLst>
      <p:ext uri="{BB962C8B-B14F-4D97-AF65-F5344CB8AC3E}">
        <p14:creationId xmlns:p14="http://schemas.microsoft.com/office/powerpoint/2010/main" val="231476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Block Based Hough Transform Mapping</a:t>
            </a:r>
          </a:p>
        </p:txBody>
      </p:sp>
      <p:sp>
        <p:nvSpPr>
          <p:cNvPr id="3" name="Content Placeholder 2"/>
          <p:cNvSpPr>
            <a:spLocks noGrp="1"/>
          </p:cNvSpPr>
          <p:nvPr>
            <p:ph idx="1"/>
          </p:nvPr>
        </p:nvSpPr>
        <p:spPr/>
        <p:txBody>
          <a:bodyPr/>
          <a:lstStyle/>
          <a:p>
            <a:r>
              <a:rPr lang="fi-FI" altLang="ja-JP" sz="2800" spc="-1" dirty="0">
                <a:solidFill>
                  <a:srgbClr val="000000"/>
                </a:solidFill>
                <a:uFill>
                  <a:solidFill>
                    <a:srgbClr val="FFFFFF"/>
                  </a:solidFill>
                </a:uFill>
              </a:rPr>
              <a:t>Method proposed by Louloudis et.al. To detect handwritten text lines and words from images.</a:t>
            </a:r>
            <a:endParaRPr lang="fi-FI" altLang="ja-JP" sz="2393" spc="-1" dirty="0">
              <a:solidFill>
                <a:srgbClr val="000000"/>
              </a:solidFill>
              <a:uFill>
                <a:solidFill>
                  <a:srgbClr val="FFFFFF"/>
                </a:solidFill>
              </a:uFill>
            </a:endParaRPr>
          </a:p>
          <a:p>
            <a:pPr marL="249221" lvl="1" indent="0">
              <a:buClr>
                <a:srgbClr val="000000"/>
              </a:buClr>
              <a:buSzPct val="75000"/>
              <a:buNone/>
            </a:pPr>
            <a:r>
              <a:rPr lang="fi-FI" altLang="ja-JP" sz="2800" spc="-1" dirty="0">
                <a:solidFill>
                  <a:srgbClr val="00B050"/>
                </a:solidFill>
                <a:uFill>
                  <a:solidFill>
                    <a:srgbClr val="FFFFFF"/>
                  </a:solidFill>
                </a:uFill>
              </a:rPr>
              <a:t>+</a:t>
            </a:r>
            <a:r>
              <a:rPr lang="fi-FI" altLang="ja-JP" sz="2800" spc="-1" dirty="0">
                <a:solidFill>
                  <a:srgbClr val="000000"/>
                </a:solidFill>
                <a:uFill>
                  <a:solidFill>
                    <a:srgbClr val="FFFFFF"/>
                  </a:solidFill>
                </a:uFill>
              </a:rPr>
              <a:t> Especially designed for handwritten text.</a:t>
            </a:r>
          </a:p>
          <a:p>
            <a:pPr marL="249221" lvl="1" indent="0">
              <a:buClr>
                <a:srgbClr val="000000"/>
              </a:buClr>
              <a:buSzPct val="75000"/>
              <a:buNone/>
            </a:pPr>
            <a:r>
              <a:rPr lang="fi-FI" altLang="ja-JP" sz="2800" spc="-1" dirty="0">
                <a:solidFill>
                  <a:srgbClr val="00B050"/>
                </a:solidFill>
                <a:uFill>
                  <a:solidFill>
                    <a:srgbClr val="FFFFFF"/>
                  </a:solidFill>
                </a:uFill>
              </a:rPr>
              <a:t>+ </a:t>
            </a:r>
            <a:r>
              <a:rPr lang="fi-FI" altLang="ja-JP" sz="2800" spc="-1" dirty="0">
                <a:solidFill>
                  <a:srgbClr val="000000"/>
                </a:solidFill>
                <a:uFill>
                  <a:solidFill>
                    <a:srgbClr val="FFFFFF"/>
                  </a:solidFill>
                </a:uFill>
              </a:rPr>
              <a:t>Can detect lines with some variation in skew.</a:t>
            </a:r>
            <a:endParaRPr lang="ja-JP" altLang="fi-FI" sz="2210" spc="-1" dirty="0">
              <a:solidFill>
                <a:srgbClr val="000000"/>
              </a:solidFill>
              <a:uFill>
                <a:solidFill>
                  <a:srgbClr val="FFFFFF"/>
                </a:solidFill>
              </a:uFill>
            </a:endParaRPr>
          </a:p>
          <a:p>
            <a:pPr marL="249221" lvl="1" indent="0">
              <a:buClr>
                <a:srgbClr val="000000"/>
              </a:buClr>
              <a:buSzPct val="75000"/>
              <a:buNone/>
            </a:pPr>
            <a:r>
              <a:rPr lang="fi-FI" altLang="ja-JP" sz="2800" spc="-1" dirty="0">
                <a:solidFill>
                  <a:srgbClr val="00B050"/>
                </a:solidFill>
                <a:uFill>
                  <a:solidFill>
                    <a:srgbClr val="FFFFFF"/>
                  </a:solidFill>
                </a:uFill>
              </a:rPr>
              <a:t>+</a:t>
            </a:r>
            <a:r>
              <a:rPr lang="fi-FI" altLang="ja-JP" sz="2800" spc="-1" dirty="0">
                <a:solidFill>
                  <a:srgbClr val="000000"/>
                </a:solidFill>
                <a:uFill>
                  <a:solidFill>
                    <a:srgbClr val="FFFFFF"/>
                  </a:solidFill>
                </a:uFill>
              </a:rPr>
              <a:t> Can segment overlapping characters.</a:t>
            </a:r>
            <a:endParaRPr lang="ja-JP" altLang="fi-FI" sz="2210" spc="-1" dirty="0">
              <a:solidFill>
                <a:srgbClr val="000000"/>
              </a:solidFill>
              <a:uFill>
                <a:solidFill>
                  <a:srgbClr val="FFFFFF"/>
                </a:solidFill>
              </a:uFill>
            </a:endParaRPr>
          </a:p>
          <a:p>
            <a:pPr marL="249221" lvl="1" indent="0">
              <a:buClr>
                <a:srgbClr val="000000"/>
              </a:buClr>
              <a:buSzPct val="75000"/>
              <a:buNone/>
            </a:pPr>
            <a:r>
              <a:rPr lang="fi-FI" altLang="ja-JP" sz="2800" spc="-1" dirty="0">
                <a:solidFill>
                  <a:srgbClr val="00B050"/>
                </a:solidFill>
                <a:uFill>
                  <a:solidFill>
                    <a:srgbClr val="FFFFFF"/>
                  </a:solidFill>
                </a:uFill>
              </a:rPr>
              <a:t>+</a:t>
            </a:r>
            <a:r>
              <a:rPr lang="fi-FI" altLang="ja-JP" sz="2800" spc="-1" dirty="0">
                <a:solidFill>
                  <a:srgbClr val="000000"/>
                </a:solidFill>
                <a:uFill>
                  <a:solidFill>
                    <a:srgbClr val="FFFFFF"/>
                  </a:solidFill>
                </a:uFill>
              </a:rPr>
              <a:t> Outperforms other line detection methods.</a:t>
            </a:r>
            <a:endParaRPr lang="ja-JP" altLang="fi-FI" sz="2210" spc="-1" dirty="0">
              <a:solidFill>
                <a:srgbClr val="000000"/>
              </a:solidFill>
              <a:uFill>
                <a:solidFill>
                  <a:srgbClr val="FFFFFF"/>
                </a:solidFill>
              </a:uFill>
            </a:endParaRPr>
          </a:p>
          <a:p>
            <a:pPr marL="249221" lvl="1" indent="0">
              <a:buClr>
                <a:srgbClr val="000000"/>
              </a:buClr>
              <a:buSzPct val="75000"/>
              <a:buNone/>
            </a:pPr>
            <a:r>
              <a:rPr lang="fi-FI" altLang="ja-JP" sz="2800" spc="-1" dirty="0">
                <a:solidFill>
                  <a:srgbClr val="FF0000"/>
                </a:solidFill>
                <a:uFill>
                  <a:solidFill>
                    <a:srgbClr val="FFFFFF"/>
                  </a:solidFill>
                </a:uFill>
              </a:rPr>
              <a:t>-</a:t>
            </a:r>
            <a:r>
              <a:rPr lang="fi-FI" altLang="ja-JP" sz="2800" spc="-1" dirty="0">
                <a:solidFill>
                  <a:srgbClr val="000000"/>
                </a:solidFill>
                <a:uFill>
                  <a:solidFill>
                    <a:srgbClr val="FFFFFF"/>
                  </a:solidFill>
                </a:uFill>
              </a:rPr>
              <a:t> Can natively detect only single column data.</a:t>
            </a:r>
            <a:endParaRPr lang="ja-JP" altLang="fi-FI" sz="2210" spc="-1" dirty="0">
              <a:solidFill>
                <a:srgbClr val="000000"/>
              </a:solidFill>
              <a:uFill>
                <a:solidFill>
                  <a:srgbClr val="FFFFFF"/>
                </a:solidFill>
              </a:uFill>
            </a:endParaRPr>
          </a:p>
          <a:p>
            <a:pPr marL="249221" lvl="1" indent="0">
              <a:buClr>
                <a:srgbClr val="000000"/>
              </a:buClr>
              <a:buSzPct val="75000"/>
              <a:buNone/>
            </a:pPr>
            <a:r>
              <a:rPr lang="fi-FI" altLang="ja-JP" sz="2800" spc="-1" dirty="0">
                <a:solidFill>
                  <a:srgbClr val="FF0000"/>
                </a:solidFill>
                <a:uFill>
                  <a:solidFill>
                    <a:srgbClr val="FFFFFF"/>
                  </a:solidFill>
                </a:uFill>
              </a:rPr>
              <a:t>-</a:t>
            </a:r>
            <a:r>
              <a:rPr lang="fi-FI" altLang="ja-JP" sz="2800" spc="-1" dirty="0">
                <a:solidFill>
                  <a:srgbClr val="000000"/>
                </a:solidFill>
                <a:uFill>
                  <a:solidFill>
                    <a:srgbClr val="FFFFFF"/>
                  </a:solidFill>
                </a:uFill>
              </a:rPr>
              <a:t> No open source implementation available.</a:t>
            </a:r>
            <a:endParaRPr lang="ja-JP" altLang="fi-FI" sz="2210" spc="-1" dirty="0">
              <a:solidFill>
                <a:srgbClr val="000000"/>
              </a:solidFill>
              <a:uFill>
                <a:solidFill>
                  <a:srgbClr val="FFFFFF"/>
                </a:solidFill>
              </a:uFill>
            </a:endParaRPr>
          </a:p>
          <a:p>
            <a:pPr marL="249221" lvl="1" indent="0">
              <a:buClr>
                <a:srgbClr val="000000"/>
              </a:buClr>
              <a:buSzPct val="75000"/>
              <a:buNone/>
            </a:pPr>
            <a:r>
              <a:rPr lang="fi-FI" altLang="ja-JP" sz="2800" spc="-1" dirty="0">
                <a:solidFill>
                  <a:srgbClr val="FF0000"/>
                </a:solidFill>
                <a:uFill>
                  <a:solidFill>
                    <a:srgbClr val="FFFFFF"/>
                  </a:solidFill>
                </a:uFill>
              </a:rPr>
              <a:t>-</a:t>
            </a:r>
            <a:r>
              <a:rPr lang="fi-FI" altLang="ja-JP" sz="2800" spc="-1" dirty="0">
                <a:solidFill>
                  <a:srgbClr val="000000"/>
                </a:solidFill>
                <a:uFill>
                  <a:solidFill>
                    <a:srgbClr val="FFFFFF"/>
                  </a:solidFill>
                </a:uFill>
              </a:rPr>
              <a:t> Complex methods → </a:t>
            </a:r>
            <a:r>
              <a:rPr lang="fi-FI" altLang="ja-JP" sz="2800" spc="-1" dirty="0">
                <a:solidFill>
                  <a:srgbClr val="000000"/>
                </a:solidFill>
                <a:uFill>
                  <a:solidFill>
                    <a:srgbClr val="FFFFFF"/>
                  </a:solidFill>
                </a:uFill>
                <a:ea typeface="Arial"/>
              </a:rPr>
              <a:t>Relatively s</a:t>
            </a:r>
            <a:r>
              <a:rPr lang="fi-FI" altLang="ja-JP" sz="2800" spc="-1" dirty="0">
                <a:solidFill>
                  <a:srgbClr val="000000"/>
                </a:solidFill>
                <a:uFill>
                  <a:solidFill>
                    <a:srgbClr val="FFFFFF"/>
                  </a:solidFill>
                </a:uFill>
              </a:rPr>
              <a:t>low execution time.</a:t>
            </a:r>
            <a:endParaRPr lang="fi-FI" altLang="ja-JP" sz="2210" spc="-1" dirty="0">
              <a:solidFill>
                <a:srgbClr val="000000"/>
              </a:solidFill>
              <a:uFill>
                <a:solidFill>
                  <a:srgbClr val="FFFFFF"/>
                </a:solidFill>
              </a:uFill>
            </a:endParaRPr>
          </a:p>
          <a:p>
            <a:r>
              <a:rPr lang="fi-FI" altLang="ja-JP" sz="2800" spc="-1" dirty="0">
                <a:solidFill>
                  <a:srgbClr val="000000"/>
                </a:solidFill>
                <a:uFill>
                  <a:solidFill>
                    <a:srgbClr val="FFFFFF"/>
                  </a:solidFill>
                </a:uFill>
              </a:rPr>
              <a:t>The method was implemented in MATLAB for this research.</a:t>
            </a:r>
          </a:p>
          <a:p>
            <a:pPr marL="0" indent="0">
              <a:buNone/>
            </a:pPr>
            <a:endParaRPr lang="fi-FI" altLang="ja-JP" sz="2800" spc="-1" dirty="0">
              <a:solidFill>
                <a:srgbClr val="000000"/>
              </a:solidFill>
              <a:uFill>
                <a:solidFill>
                  <a:srgbClr val="FFFFFF"/>
                </a:solidFill>
              </a:uFill>
            </a:endParaRPr>
          </a:p>
          <a:p>
            <a:endParaRPr lang="fi-FI" dirty="0"/>
          </a:p>
        </p:txBody>
      </p:sp>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8</a:t>
            </a:fld>
            <a:endParaRPr lang="en-US" altLang="ja-JP"/>
          </a:p>
        </p:txBody>
      </p:sp>
    </p:spTree>
    <p:extLst>
      <p:ext uri="{BB962C8B-B14F-4D97-AF65-F5344CB8AC3E}">
        <p14:creationId xmlns:p14="http://schemas.microsoft.com/office/powerpoint/2010/main" val="417874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Subsets</a:t>
            </a:r>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p:txBody>
              <a:bodyPr/>
              <a:lstStyle/>
              <a:p>
                <a:r>
                  <a:rPr lang="fi-FI" sz="2000" dirty="0"/>
                  <a:t>Objects were catecorized into three subset according to their realtive size.</a:t>
                </a:r>
              </a:p>
              <a:p>
                <a:pPr marL="0" indent="0">
                  <a:buNone/>
                </a:pPr>
                <a:endParaRPr lang="fi-FI" sz="2000" dirty="0"/>
              </a:p>
              <a:p>
                <a:pPr marL="348935" lvl="1" indent="-348935"/>
                <a:r>
                  <a:rPr lang="fi-FI" sz="2000" dirty="0"/>
                  <a:t>Subset 1: </a:t>
                </a:r>
                <a:r>
                  <a:rPr lang="fi-FI" sz="2000" dirty="0">
                    <a:solidFill>
                      <a:srgbClr val="000000"/>
                    </a:solidFill>
                  </a:rPr>
                  <a:t>Majority of characters</a:t>
                </a:r>
                <a:endParaRPr lang="fi-FI" sz="2000" dirty="0"/>
              </a:p>
              <a:p>
                <a:pPr marL="0" indent="0">
                  <a:buNone/>
                </a:pPr>
                <a14:m>
                  <m:oMathPara xmlns:m="http://schemas.openxmlformats.org/officeDocument/2006/math">
                    <m:oMathParaPr>
                      <m:jc m:val="centerGroup"/>
                    </m:oMathParaPr>
                    <m:oMath xmlns:m="http://schemas.openxmlformats.org/officeDocument/2006/math">
                      <m:d>
                        <m:dPr>
                          <m:ctrlPr>
                            <a:rPr lang="fi-FI" sz="1800" i="1">
                              <a:latin typeface="Cambria Math" panose="02040503050406030204" pitchFamily="18" charset="0"/>
                            </a:rPr>
                          </m:ctrlPr>
                        </m:dPr>
                        <m:e>
                          <m:r>
                            <a:rPr lang="fi-FI" sz="1800" i="1">
                              <a:latin typeface="Cambria Math" panose="02040503050406030204" pitchFamily="18" charset="0"/>
                            </a:rPr>
                            <m:t>0.5∗</m:t>
                          </m:r>
                          <m:r>
                            <a:rPr lang="fi-FI" sz="1800" i="1">
                              <a:latin typeface="Cambria Math" panose="02040503050406030204" pitchFamily="18" charset="0"/>
                            </a:rPr>
                            <m:t>𝐴𝐻</m:t>
                          </m:r>
                          <m:r>
                            <a:rPr lang="fi-FI" sz="1800" i="1">
                              <a:latin typeface="Cambria Math" panose="02040503050406030204" pitchFamily="18" charset="0"/>
                              <a:ea typeface="Cambria Math" panose="02040503050406030204" pitchFamily="18" charset="0"/>
                            </a:rPr>
                            <m:t>≤</m:t>
                          </m:r>
                          <m:r>
                            <a:rPr lang="fi-FI" sz="1800" i="1">
                              <a:latin typeface="Cambria Math" panose="02040503050406030204" pitchFamily="18" charset="0"/>
                              <a:ea typeface="Cambria Math" panose="02040503050406030204" pitchFamily="18" charset="0"/>
                            </a:rPr>
                            <m:t>𝐻</m:t>
                          </m:r>
                          <m:r>
                            <a:rPr lang="fi-FI" sz="1800" i="1">
                              <a:latin typeface="Cambria Math" panose="02040503050406030204" pitchFamily="18" charset="0"/>
                              <a:ea typeface="Cambria Math" panose="02040503050406030204" pitchFamily="18" charset="0"/>
                            </a:rPr>
                            <m:t>&lt;3∗</m:t>
                          </m:r>
                          <m:r>
                            <a:rPr lang="fi-FI" sz="1800" i="1">
                              <a:latin typeface="Cambria Math" panose="02040503050406030204" pitchFamily="18" charset="0"/>
                              <a:ea typeface="Cambria Math" panose="02040503050406030204" pitchFamily="18" charset="0"/>
                            </a:rPr>
                            <m:t>𝐴𝐻</m:t>
                          </m:r>
                        </m:e>
                      </m:d>
                      <m:r>
                        <a:rPr lang="fi-FI" sz="1800" i="1">
                          <a:latin typeface="Cambria Math" panose="02040503050406030204" pitchFamily="18" charset="0"/>
                          <a:ea typeface="Cambria Math" panose="02040503050406030204" pitchFamily="18" charset="0"/>
                        </a:rPr>
                        <m:t> </m:t>
                      </m:r>
                    </m:oMath>
                    <m:oMath xmlns:m="http://schemas.openxmlformats.org/officeDocument/2006/math">
                      <m:r>
                        <a:rPr lang="fi-FI" sz="1800" i="1">
                          <a:latin typeface="Cambria Math" panose="02040503050406030204" pitchFamily="18" charset="0"/>
                        </a:rPr>
                        <m:t>𝑎𝑛𝑑</m:t>
                      </m:r>
                      <m:r>
                        <a:rPr lang="fi-FI" sz="1800" b="0" i="1" smtClean="0">
                          <a:latin typeface="Cambria Math" panose="02040503050406030204" pitchFamily="18" charset="0"/>
                        </a:rPr>
                        <m:t> </m:t>
                      </m:r>
                      <m:d>
                        <m:dPr>
                          <m:ctrlPr>
                            <a:rPr lang="fi-FI" sz="1800" i="1">
                              <a:latin typeface="Cambria Math" panose="02040503050406030204" pitchFamily="18" charset="0"/>
                            </a:rPr>
                          </m:ctrlPr>
                        </m:dPr>
                        <m:e>
                          <m:r>
                            <a:rPr lang="fi-FI" sz="1800" i="1">
                              <a:latin typeface="Cambria Math" panose="02040503050406030204" pitchFamily="18" charset="0"/>
                            </a:rPr>
                            <m:t>0.5∗</m:t>
                          </m:r>
                          <m:r>
                            <a:rPr lang="fi-FI" sz="1800" i="1">
                              <a:latin typeface="Cambria Math" panose="02040503050406030204" pitchFamily="18" charset="0"/>
                            </a:rPr>
                            <m:t>𝐴𝑊</m:t>
                          </m:r>
                          <m:r>
                            <a:rPr lang="fi-FI" sz="1800" i="1">
                              <a:latin typeface="Cambria Math" panose="02040503050406030204" pitchFamily="18" charset="0"/>
                              <a:ea typeface="Cambria Math" panose="02040503050406030204" pitchFamily="18" charset="0"/>
                            </a:rPr>
                            <m:t>≤</m:t>
                          </m:r>
                          <m:r>
                            <a:rPr lang="fi-FI" sz="1800" i="1">
                              <a:latin typeface="Cambria Math" panose="02040503050406030204" pitchFamily="18" charset="0"/>
                              <a:ea typeface="Cambria Math" panose="02040503050406030204" pitchFamily="18" charset="0"/>
                            </a:rPr>
                            <m:t>𝑊</m:t>
                          </m:r>
                        </m:e>
                      </m:d>
                    </m:oMath>
                  </m:oMathPara>
                </a14:m>
                <a:endParaRPr lang="fi-FI" sz="1800" i="1" dirty="0">
                  <a:latin typeface="Cambria Math" panose="02040503050406030204" pitchFamily="18" charset="0"/>
                </a:endParaRPr>
              </a:p>
              <a:p>
                <a:pPr marL="0" indent="0">
                  <a:buNone/>
                </a:pPr>
                <a:endParaRPr lang="fi-FI" sz="1800" dirty="0"/>
              </a:p>
              <a:p>
                <a:pPr marL="348935" lvl="1" indent="-348935"/>
                <a:r>
                  <a:rPr lang="fi-FI" sz="2000" dirty="0"/>
                  <a:t>Subset 2: Large characters, often characters overlapping multiple lines.</a:t>
                </a:r>
              </a:p>
              <a:p>
                <a:pPr marL="0" indent="0">
                  <a:buNone/>
                </a:pPr>
                <a14:m>
                  <m:oMathPara xmlns:m="http://schemas.openxmlformats.org/officeDocument/2006/math">
                    <m:oMathParaPr>
                      <m:jc m:val="centerGroup"/>
                    </m:oMathParaPr>
                    <m:oMath xmlns:m="http://schemas.openxmlformats.org/officeDocument/2006/math">
                      <m:r>
                        <a:rPr lang="fi-FI" sz="1800" b="0" i="1" smtClean="0">
                          <a:latin typeface="Cambria Math" panose="02040503050406030204" pitchFamily="18" charset="0"/>
                        </a:rPr>
                        <m:t>𝐻</m:t>
                      </m:r>
                      <m:r>
                        <a:rPr lang="fi-FI" sz="1800" b="0" i="1" smtClean="0">
                          <a:latin typeface="Cambria Math" panose="02040503050406030204" pitchFamily="18" charset="0"/>
                          <a:ea typeface="Cambria Math" panose="02040503050406030204" pitchFamily="18" charset="0"/>
                        </a:rPr>
                        <m:t>≥3∗</m:t>
                      </m:r>
                      <m:r>
                        <a:rPr lang="fi-FI" sz="1800" b="0" i="1" smtClean="0">
                          <a:latin typeface="Cambria Math" panose="02040503050406030204" pitchFamily="18" charset="0"/>
                          <a:ea typeface="Cambria Math" panose="02040503050406030204" pitchFamily="18" charset="0"/>
                        </a:rPr>
                        <m:t>𝐴𝐻</m:t>
                      </m:r>
                    </m:oMath>
                  </m:oMathPara>
                </a14:m>
                <a:endParaRPr lang="fi-FI" sz="1800" dirty="0"/>
              </a:p>
              <a:p>
                <a:pPr marL="0" indent="0">
                  <a:buNone/>
                </a:pPr>
                <a:endParaRPr lang="fi-FI" sz="1800" dirty="0"/>
              </a:p>
              <a:p>
                <a:pPr marL="348935" lvl="1" indent="-348935"/>
                <a:r>
                  <a:rPr lang="fi-FI" sz="2000" dirty="0"/>
                  <a:t>Subset 3: Small characters and accents.</a:t>
                </a:r>
              </a:p>
              <a:p>
                <a:pPr marL="0" indent="0">
                  <a:buNone/>
                </a:pPr>
                <a14:m>
                  <m:oMathPara xmlns:m="http://schemas.openxmlformats.org/officeDocument/2006/math">
                    <m:oMathParaPr>
                      <m:jc m:val="centerGroup"/>
                    </m:oMathParaPr>
                    <m:oMath xmlns:m="http://schemas.openxmlformats.org/officeDocument/2006/math">
                      <m:d>
                        <m:dPr>
                          <m:ctrlPr>
                            <a:rPr lang="fi-FI" sz="1800" b="0" i="1" smtClean="0">
                              <a:latin typeface="Cambria Math" panose="02040503050406030204" pitchFamily="18" charset="0"/>
                            </a:rPr>
                          </m:ctrlPr>
                        </m:dPr>
                        <m:e>
                          <m:d>
                            <m:dPr>
                              <m:ctrlPr>
                                <a:rPr lang="fi-FI" sz="1800" b="0" i="1" smtClean="0">
                                  <a:latin typeface="Cambria Math" panose="02040503050406030204" pitchFamily="18" charset="0"/>
                                </a:rPr>
                              </m:ctrlPr>
                            </m:dPr>
                            <m:e>
                              <m:r>
                                <a:rPr lang="fi-FI" sz="1800" b="0" i="1" smtClean="0">
                                  <a:latin typeface="Cambria Math" panose="02040503050406030204" pitchFamily="18" charset="0"/>
                                </a:rPr>
                                <m:t>𝐻</m:t>
                              </m:r>
                              <m:r>
                                <a:rPr lang="fi-FI" sz="1800" b="0" i="1" smtClean="0">
                                  <a:latin typeface="Cambria Math" panose="02040503050406030204" pitchFamily="18" charset="0"/>
                                </a:rPr>
                                <m:t>&lt;3∗</m:t>
                              </m:r>
                              <m:r>
                                <a:rPr lang="fi-FI" sz="1800" b="0" i="1" smtClean="0">
                                  <a:latin typeface="Cambria Math" panose="02040503050406030204" pitchFamily="18" charset="0"/>
                                </a:rPr>
                                <m:t>𝐴𝐻</m:t>
                              </m:r>
                            </m:e>
                          </m:d>
                          <m:r>
                            <a:rPr lang="fi-FI" sz="1800" b="0" i="1" smtClean="0">
                              <a:latin typeface="Cambria Math" panose="02040503050406030204" pitchFamily="18" charset="0"/>
                            </a:rPr>
                            <m:t> </m:t>
                          </m:r>
                          <m:r>
                            <a:rPr lang="fi-FI" sz="1800" b="0" i="1" smtClean="0">
                              <a:latin typeface="Cambria Math" panose="02040503050406030204" pitchFamily="18" charset="0"/>
                            </a:rPr>
                            <m:t>𝑎𝑛𝑑</m:t>
                          </m:r>
                          <m:r>
                            <a:rPr lang="fi-FI" sz="1800" b="0" i="1" smtClean="0">
                              <a:latin typeface="Cambria Math" panose="02040503050406030204" pitchFamily="18" charset="0"/>
                            </a:rPr>
                            <m:t> </m:t>
                          </m:r>
                          <m:d>
                            <m:dPr>
                              <m:ctrlPr>
                                <a:rPr lang="fi-FI" sz="1800" b="0" i="1" smtClean="0">
                                  <a:latin typeface="Cambria Math" panose="02040503050406030204" pitchFamily="18" charset="0"/>
                                </a:rPr>
                              </m:ctrlPr>
                            </m:dPr>
                            <m:e>
                              <m:r>
                                <a:rPr lang="fi-FI" sz="1800" b="0" i="1" smtClean="0">
                                  <a:latin typeface="Cambria Math" panose="02040503050406030204" pitchFamily="18" charset="0"/>
                                </a:rPr>
                                <m:t>0.5∗</m:t>
                              </m:r>
                              <m:r>
                                <a:rPr lang="fi-FI" sz="1800" b="0" i="1" smtClean="0">
                                  <a:latin typeface="Cambria Math" panose="02040503050406030204" pitchFamily="18" charset="0"/>
                                </a:rPr>
                                <m:t>𝐴𝑊</m:t>
                              </m:r>
                              <m:r>
                                <a:rPr lang="fi-FI" sz="1800" b="0" i="1" smtClean="0">
                                  <a:latin typeface="Cambria Math" panose="02040503050406030204" pitchFamily="18" charset="0"/>
                                </a:rPr>
                                <m:t>&lt;</m:t>
                              </m:r>
                              <m:r>
                                <a:rPr lang="fi-FI" sz="1800" b="0" i="1" smtClean="0">
                                  <a:latin typeface="Cambria Math" panose="02040503050406030204" pitchFamily="18" charset="0"/>
                                </a:rPr>
                                <m:t>𝑊</m:t>
                              </m:r>
                            </m:e>
                          </m:d>
                        </m:e>
                      </m:d>
                      <m:r>
                        <a:rPr lang="fi-FI" sz="1800" b="0" i="1" smtClean="0">
                          <a:latin typeface="Cambria Math" panose="02040503050406030204" pitchFamily="18" charset="0"/>
                        </a:rPr>
                        <m:t> </m:t>
                      </m:r>
                      <m:r>
                        <a:rPr lang="fi-FI" sz="1800" b="0" i="1" smtClean="0">
                          <a:latin typeface="Cambria Math" panose="02040503050406030204" pitchFamily="18" charset="0"/>
                        </a:rPr>
                        <m:t>𝑜𝑟</m:t>
                      </m:r>
                    </m:oMath>
                    <m:oMath xmlns:m="http://schemas.openxmlformats.org/officeDocument/2006/math">
                      <m:d>
                        <m:dPr>
                          <m:ctrlPr>
                            <a:rPr lang="fi-FI" sz="1800" b="0" i="1" smtClean="0">
                              <a:latin typeface="Cambria Math" panose="02040503050406030204" pitchFamily="18" charset="0"/>
                            </a:rPr>
                          </m:ctrlPr>
                        </m:dPr>
                        <m:e>
                          <m:d>
                            <m:dPr>
                              <m:ctrlPr>
                                <a:rPr lang="fi-FI" sz="1800" b="0" i="1" smtClean="0">
                                  <a:latin typeface="Cambria Math" panose="02040503050406030204" pitchFamily="18" charset="0"/>
                                </a:rPr>
                              </m:ctrlPr>
                            </m:dPr>
                            <m:e>
                              <m:r>
                                <a:rPr lang="fi-FI" sz="1800" b="0" i="1" smtClean="0">
                                  <a:latin typeface="Cambria Math" panose="02040503050406030204" pitchFamily="18" charset="0"/>
                                </a:rPr>
                                <m:t>𝐻</m:t>
                              </m:r>
                              <m:r>
                                <a:rPr lang="fi-FI" sz="1800" b="0" i="1" smtClean="0">
                                  <a:latin typeface="Cambria Math" panose="02040503050406030204" pitchFamily="18" charset="0"/>
                                </a:rPr>
                                <m:t>&lt;0.5∗</m:t>
                              </m:r>
                              <m:r>
                                <a:rPr lang="fi-FI" sz="1800" b="0" i="1" smtClean="0">
                                  <a:latin typeface="Cambria Math" panose="02040503050406030204" pitchFamily="18" charset="0"/>
                                </a:rPr>
                                <m:t>𝐴𝐻</m:t>
                              </m:r>
                            </m:e>
                          </m:d>
                          <m:r>
                            <a:rPr lang="fi-FI" sz="1800" b="0" i="1" smtClean="0">
                              <a:latin typeface="Cambria Math" panose="02040503050406030204" pitchFamily="18" charset="0"/>
                            </a:rPr>
                            <m:t> </m:t>
                          </m:r>
                          <m:r>
                            <a:rPr lang="fi-FI" sz="1800" b="0" i="1" smtClean="0">
                              <a:latin typeface="Cambria Math" panose="02040503050406030204" pitchFamily="18" charset="0"/>
                            </a:rPr>
                            <m:t>𝑎𝑛𝑑</m:t>
                          </m:r>
                          <m:r>
                            <a:rPr lang="fi-FI" sz="1800" b="0" i="1" smtClean="0">
                              <a:latin typeface="Cambria Math" panose="02040503050406030204" pitchFamily="18" charset="0"/>
                            </a:rPr>
                            <m:t> </m:t>
                          </m:r>
                          <m:d>
                            <m:dPr>
                              <m:ctrlPr>
                                <a:rPr lang="fi-FI" sz="1800" b="0" i="1" smtClean="0">
                                  <a:latin typeface="Cambria Math" panose="02040503050406030204" pitchFamily="18" charset="0"/>
                                </a:rPr>
                              </m:ctrlPr>
                            </m:dPr>
                            <m:e>
                              <m:r>
                                <a:rPr lang="fi-FI" sz="1800" b="0" i="1" smtClean="0">
                                  <a:latin typeface="Cambria Math" panose="02040503050406030204" pitchFamily="18" charset="0"/>
                                </a:rPr>
                                <m:t>0.5∗</m:t>
                              </m:r>
                              <m:r>
                                <a:rPr lang="fi-FI" sz="1800" b="0" i="1" smtClean="0">
                                  <a:latin typeface="Cambria Math" panose="02040503050406030204" pitchFamily="18" charset="0"/>
                                </a:rPr>
                                <m:t>𝐴𝑊</m:t>
                              </m:r>
                              <m:r>
                                <a:rPr lang="fi-FI" sz="1800" b="0" i="1" smtClean="0">
                                  <a:latin typeface="Cambria Math" panose="02040503050406030204" pitchFamily="18" charset="0"/>
                                </a:rPr>
                                <m:t>&lt;</m:t>
                              </m:r>
                              <m:r>
                                <a:rPr lang="fi-FI" sz="1800" b="0" i="1" smtClean="0">
                                  <a:latin typeface="Cambria Math" panose="02040503050406030204" pitchFamily="18" charset="0"/>
                                </a:rPr>
                                <m:t>𝑊</m:t>
                              </m:r>
                            </m:e>
                          </m:d>
                        </m:e>
                      </m:d>
                    </m:oMath>
                  </m:oMathPara>
                </a14:m>
                <a:endParaRPr lang="fi-FI" sz="1800" dirty="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blipFill>
                <a:blip r:embed="rId2"/>
                <a:stretch>
                  <a:fillRect t="-409"/>
                </a:stretch>
              </a:blipFill>
            </p:spPr>
            <p:txBody>
              <a:bodyPr/>
              <a:lstStyle/>
              <a:p>
                <a:r>
                  <a:rPr lang="fi-FI">
                    <a:noFill/>
                  </a:rPr>
                  <a:t> </a:t>
                </a:r>
              </a:p>
            </p:txBody>
          </p:sp>
        </mc:Fallback>
      </mc:AlternateContent>
      <p:sp>
        <p:nvSpPr>
          <p:cNvPr id="4" name="Footer Placeholder 3"/>
          <p:cNvSpPr>
            <a:spLocks noGrp="1"/>
          </p:cNvSpPr>
          <p:nvPr>
            <p:ph type="ftr" sz="quarter" idx="10"/>
          </p:nvPr>
        </p:nvSpPr>
        <p:spPr/>
        <p:txBody>
          <a:bodyPr/>
          <a:lstStyle/>
          <a:p>
            <a:r>
              <a:rPr lang="ja-JP" altLang="en-US"/>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9</a:t>
            </a:fld>
            <a:endParaRPr lang="en-US" altLang="ja-JP"/>
          </a:p>
        </p:txBody>
      </p:sp>
      <p:sp>
        <p:nvSpPr>
          <p:cNvPr id="19" name="Rectangle 18"/>
          <p:cNvSpPr/>
          <p:nvPr/>
        </p:nvSpPr>
        <p:spPr>
          <a:xfrm>
            <a:off x="5900579" y="2893760"/>
            <a:ext cx="2925868" cy="1568784"/>
          </a:xfrm>
          <a:prstGeom prst="rect">
            <a:avLst/>
          </a:prstGeom>
          <a:solidFill>
            <a:srgbClr val="FA5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i-FI" dirty="0">
              <a:solidFill>
                <a:schemeClr val="tx1"/>
              </a:solidFill>
            </a:endParaRPr>
          </a:p>
        </p:txBody>
      </p:sp>
      <p:sp>
        <p:nvSpPr>
          <p:cNvPr id="20" name="Rectangle 19"/>
          <p:cNvSpPr/>
          <p:nvPr/>
        </p:nvSpPr>
        <p:spPr>
          <a:xfrm>
            <a:off x="5900578" y="2211587"/>
            <a:ext cx="2925869" cy="6821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dirty="0">
                <a:solidFill>
                  <a:schemeClr val="tx1"/>
                </a:solidFill>
              </a:rPr>
              <a:t>Subset 2</a:t>
            </a:r>
          </a:p>
        </p:txBody>
      </p:sp>
      <p:cxnSp>
        <p:nvCxnSpPr>
          <p:cNvPr id="16" name="直線矢印コネクタ 9"/>
          <p:cNvCxnSpPr/>
          <p:nvPr/>
        </p:nvCxnSpPr>
        <p:spPr>
          <a:xfrm flipV="1">
            <a:off x="5900579" y="1961443"/>
            <a:ext cx="0" cy="251221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38387" y="2893758"/>
            <a:ext cx="1988059" cy="1088573"/>
          </a:xfrm>
          <a:prstGeom prst="rect">
            <a:avLst/>
          </a:prstGeom>
          <a:solidFill>
            <a:srgbClr val="FFF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i-FI" dirty="0">
                <a:solidFill>
                  <a:schemeClr val="tx1"/>
                </a:solidFill>
              </a:rPr>
              <a:t>Subset 1</a:t>
            </a:r>
          </a:p>
        </p:txBody>
      </p:sp>
      <p:cxnSp>
        <p:nvCxnSpPr>
          <p:cNvPr id="11" name="直線矢印コネクタ 9"/>
          <p:cNvCxnSpPr/>
          <p:nvPr/>
        </p:nvCxnSpPr>
        <p:spPr>
          <a:xfrm>
            <a:off x="5900579" y="4462544"/>
            <a:ext cx="3179868"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15926" y="4037771"/>
            <a:ext cx="1095172" cy="369332"/>
          </a:xfrm>
          <a:prstGeom prst="rect">
            <a:avLst/>
          </a:prstGeom>
          <a:noFill/>
        </p:spPr>
        <p:txBody>
          <a:bodyPr wrap="none" rtlCol="0">
            <a:spAutoFit/>
          </a:bodyPr>
          <a:lstStyle/>
          <a:p>
            <a:r>
              <a:rPr kumimoji="1" lang="fi-FI" dirty="0"/>
              <a:t>Subset 3</a:t>
            </a:r>
          </a:p>
        </p:txBody>
      </p:sp>
      <p:sp>
        <p:nvSpPr>
          <p:cNvPr id="30" name="TextBox 29"/>
          <p:cNvSpPr txBox="1"/>
          <p:nvPr/>
        </p:nvSpPr>
        <p:spPr>
          <a:xfrm>
            <a:off x="4962769" y="1591908"/>
            <a:ext cx="1875835" cy="307777"/>
          </a:xfrm>
          <a:prstGeom prst="rect">
            <a:avLst/>
          </a:prstGeom>
          <a:noFill/>
        </p:spPr>
        <p:txBody>
          <a:bodyPr wrap="none" rtlCol="0">
            <a:spAutoFit/>
          </a:bodyPr>
          <a:lstStyle/>
          <a:p>
            <a:r>
              <a:rPr kumimoji="1" lang="fi-FI" sz="1400" dirty="0"/>
              <a:t>Height of Component</a:t>
            </a:r>
          </a:p>
        </p:txBody>
      </p:sp>
      <p:sp>
        <p:nvSpPr>
          <p:cNvPr id="31" name="TextBox 30"/>
          <p:cNvSpPr txBox="1"/>
          <p:nvPr/>
        </p:nvSpPr>
        <p:spPr>
          <a:xfrm>
            <a:off x="7795383" y="4523107"/>
            <a:ext cx="1816523" cy="307777"/>
          </a:xfrm>
          <a:prstGeom prst="rect">
            <a:avLst/>
          </a:prstGeom>
          <a:noFill/>
        </p:spPr>
        <p:txBody>
          <a:bodyPr wrap="none" rtlCol="0">
            <a:spAutoFit/>
          </a:bodyPr>
          <a:lstStyle/>
          <a:p>
            <a:r>
              <a:rPr kumimoji="1" lang="fi-FI" sz="1400" dirty="0"/>
              <a:t>Width of Component</a:t>
            </a:r>
          </a:p>
        </p:txBody>
      </p:sp>
      <p:cxnSp>
        <p:nvCxnSpPr>
          <p:cNvPr id="33" name="Straight Connector 32"/>
          <p:cNvCxnSpPr/>
          <p:nvPr/>
        </p:nvCxnSpPr>
        <p:spPr>
          <a:xfrm flipV="1">
            <a:off x="6848938" y="4462544"/>
            <a:ext cx="0" cy="116234"/>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96136" y="2893758"/>
            <a:ext cx="104441" cy="0"/>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796136" y="3982331"/>
            <a:ext cx="104441" cy="0"/>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207524" y="2724481"/>
            <a:ext cx="662361" cy="338554"/>
          </a:xfrm>
          <a:prstGeom prst="rect">
            <a:avLst/>
          </a:prstGeom>
          <a:noFill/>
        </p:spPr>
        <p:txBody>
          <a:bodyPr wrap="none" rtlCol="0">
            <a:spAutoFit/>
          </a:bodyPr>
          <a:lstStyle/>
          <a:p>
            <a:r>
              <a:rPr kumimoji="1" lang="fi-FI" sz="1600" dirty="0"/>
              <a:t>3*AH</a:t>
            </a:r>
          </a:p>
        </p:txBody>
      </p:sp>
      <p:sp>
        <p:nvSpPr>
          <p:cNvPr id="47" name="TextBox 46"/>
          <p:cNvSpPr txBox="1"/>
          <p:nvPr/>
        </p:nvSpPr>
        <p:spPr>
          <a:xfrm>
            <a:off x="5038924" y="3813054"/>
            <a:ext cx="833883" cy="338554"/>
          </a:xfrm>
          <a:prstGeom prst="rect">
            <a:avLst/>
          </a:prstGeom>
          <a:noFill/>
        </p:spPr>
        <p:txBody>
          <a:bodyPr wrap="none" rtlCol="0">
            <a:spAutoFit/>
          </a:bodyPr>
          <a:lstStyle/>
          <a:p>
            <a:r>
              <a:rPr kumimoji="1" lang="fi-FI" sz="1600" dirty="0"/>
              <a:t>0.5*AH</a:t>
            </a:r>
          </a:p>
        </p:txBody>
      </p:sp>
      <p:sp>
        <p:nvSpPr>
          <p:cNvPr id="48" name="TextBox 47"/>
          <p:cNvSpPr txBox="1"/>
          <p:nvPr/>
        </p:nvSpPr>
        <p:spPr>
          <a:xfrm>
            <a:off x="6412568" y="4578778"/>
            <a:ext cx="872739" cy="338554"/>
          </a:xfrm>
          <a:prstGeom prst="rect">
            <a:avLst/>
          </a:prstGeom>
          <a:noFill/>
        </p:spPr>
        <p:txBody>
          <a:bodyPr wrap="none" rtlCol="0">
            <a:spAutoFit/>
          </a:bodyPr>
          <a:lstStyle/>
          <a:p>
            <a:r>
              <a:rPr kumimoji="1" lang="fi-FI" sz="1600" dirty="0"/>
              <a:t>1.5*AW</a:t>
            </a:r>
          </a:p>
        </p:txBody>
      </p:sp>
      <p:sp>
        <p:nvSpPr>
          <p:cNvPr id="22" name="Content Placeholder 5"/>
          <p:cNvSpPr>
            <a:spLocks noGrp="1"/>
          </p:cNvSpPr>
          <p:nvPr>
            <p:ph sz="half" idx="1"/>
          </p:nvPr>
        </p:nvSpPr>
        <p:spPr>
          <a:xfrm>
            <a:off x="5153277" y="5347463"/>
            <a:ext cx="4458738" cy="1540554"/>
          </a:xfrm>
        </p:spPr>
        <p:txBody>
          <a:bodyPr/>
          <a:lstStyle/>
          <a:p>
            <a:r>
              <a:rPr lang="fi-FI" sz="1800" dirty="0"/>
              <a:t>H: Height of Component</a:t>
            </a:r>
          </a:p>
          <a:p>
            <a:r>
              <a:rPr lang="fi-FI" sz="1800" dirty="0"/>
              <a:t>W: Width of Component</a:t>
            </a:r>
          </a:p>
          <a:p>
            <a:r>
              <a:rPr lang="fi-FI" sz="1800" dirty="0"/>
              <a:t>AH: Average Height</a:t>
            </a:r>
          </a:p>
          <a:p>
            <a:r>
              <a:rPr lang="fi-FI" sz="1800" dirty="0"/>
              <a:t>AW: Average Width</a:t>
            </a:r>
          </a:p>
        </p:txBody>
      </p:sp>
    </p:spTree>
    <p:extLst>
      <p:ext uri="{BB962C8B-B14F-4D97-AF65-F5344CB8AC3E}">
        <p14:creationId xmlns:p14="http://schemas.microsoft.com/office/powerpoint/2010/main" val="2888361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Kstyle">
  <a:themeElements>
    <a:clrScheme name="MK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Ksty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400" dirty="0">
            <a:latin typeface="ＭＳ Ｐゴシック" pitchFamily="50" charset="-128"/>
          </a:defRPr>
        </a:defPPr>
      </a:lstStyle>
    </a:txDef>
  </a:objectDefaults>
  <a:extraClrSchemeLst>
    <a:extraClrScheme>
      <a:clrScheme name="MK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K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K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K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K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K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K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K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K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K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K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K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Kstyle">
  <a:themeElements>
    <a:clrScheme name="MK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Ksty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400" dirty="0">
            <a:latin typeface="ＭＳ Ｐゴシック" pitchFamily="50" charset="-128"/>
          </a:defRPr>
        </a:defPPr>
      </a:lstStyle>
    </a:txDef>
  </a:objectDefaults>
  <a:extraClrSchemeLst>
    <a:extraClrScheme>
      <a:clrScheme name="MK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K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K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K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K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K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K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K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K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K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K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K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1202</TotalTime>
  <Words>1231</Words>
  <Application>Microsoft Office PowerPoint</Application>
  <PresentationFormat>Mukautettu</PresentationFormat>
  <Paragraphs>333</Paragraphs>
  <Slides>28</Slides>
  <Notes>6</Notes>
  <HiddenSlides>0</HiddenSlides>
  <MMClips>0</MMClips>
  <ScaleCrop>false</ScaleCrop>
  <HeadingPairs>
    <vt:vector size="4" baseType="variant">
      <vt:variant>
        <vt:lpstr>Teema</vt:lpstr>
      </vt:variant>
      <vt:variant>
        <vt:i4>3</vt:i4>
      </vt:variant>
      <vt:variant>
        <vt:lpstr>Dian otsikot</vt:lpstr>
      </vt:variant>
      <vt:variant>
        <vt:i4>28</vt:i4>
      </vt:variant>
    </vt:vector>
  </HeadingPairs>
  <TitlesOfParts>
    <vt:vector size="31" baseType="lpstr">
      <vt:lpstr>Office Theme</vt:lpstr>
      <vt:lpstr>MKstyle</vt:lpstr>
      <vt:lpstr>1_MKstyle</vt:lpstr>
      <vt:lpstr>Block Based Hough Transform Mapping for Offline Handwriting Recognition  手書き文字認識に向けた ブロックベースハフ変換マッピング </vt:lpstr>
      <vt:lpstr>アウトライン</vt:lpstr>
      <vt:lpstr>オフライン手書き文字認識</vt:lpstr>
      <vt:lpstr>Offline Handwriting Recognition</vt:lpstr>
      <vt:lpstr>Review</vt:lpstr>
      <vt:lpstr>Run Length Smearing Algorithm</vt:lpstr>
      <vt:lpstr>Problem with RLSA</vt:lpstr>
      <vt:lpstr>Block Based Hough Transform Mapping</vt:lpstr>
      <vt:lpstr>Subsets</vt:lpstr>
      <vt:lpstr>Examples of Subset Characters</vt:lpstr>
      <vt:lpstr>Hough transform</vt:lpstr>
      <vt:lpstr>Hough Transform</vt:lpstr>
      <vt:lpstr>Data Points and Corresponding Accumulator Array</vt:lpstr>
      <vt:lpstr>Line Extraction from Accumulator Array</vt:lpstr>
      <vt:lpstr>Subset 2 &amp; 3</vt:lpstr>
      <vt:lpstr>Additional Constraints and Techniques</vt:lpstr>
      <vt:lpstr>PowerPoint-esitys</vt:lpstr>
      <vt:lpstr>Evaluation</vt:lpstr>
      <vt:lpstr>Evaluation Procedure</vt:lpstr>
      <vt:lpstr>Tests</vt:lpstr>
      <vt:lpstr>Result Samples</vt:lpstr>
      <vt:lpstr>Conclusions</vt:lpstr>
      <vt:lpstr>Summary</vt:lpstr>
      <vt:lpstr>Questions and Answers</vt:lpstr>
      <vt:lpstr>Questions and Answers</vt:lpstr>
      <vt:lpstr>Questions and Answers</vt:lpstr>
      <vt:lpstr>Questions and Answers</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Based Hough Transform Mapping for Handwriting recognition </dc:title>
  <dc:subject/>
  <dc:creator>Perttu</dc:creator>
  <dc:description/>
  <cp:lastModifiedBy>Atsuhiro Okubo</cp:lastModifiedBy>
  <cp:revision>108</cp:revision>
  <cp:lastPrinted>2016-07-13T01:14:40Z</cp:lastPrinted>
  <dcterms:created xsi:type="dcterms:W3CDTF">2016-07-11T14:12:32Z</dcterms:created>
  <dcterms:modified xsi:type="dcterms:W3CDTF">2016-07-15T07:19:48Z</dcterms:modified>
  <dc:language>en-US</dc:language>
</cp:coreProperties>
</file>