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257" r:id="rId2"/>
    <p:sldId id="259" r:id="rId3"/>
    <p:sldId id="260" r:id="rId4"/>
    <p:sldId id="269" r:id="rId5"/>
    <p:sldId id="267" r:id="rId6"/>
    <p:sldId id="268" r:id="rId7"/>
    <p:sldId id="270" r:id="rId8"/>
    <p:sldId id="271" r:id="rId9"/>
    <p:sldId id="272" r:id="rId10"/>
    <p:sldId id="273" r:id="rId11"/>
    <p:sldId id="274" r:id="rId12"/>
    <p:sldId id="278" r:id="rId13"/>
    <p:sldId id="284" r:id="rId14"/>
    <p:sldId id="281" r:id="rId15"/>
    <p:sldId id="285" r:id="rId16"/>
    <p:sldId id="275" r:id="rId17"/>
    <p:sldId id="282" r:id="rId18"/>
    <p:sldId id="277" r:id="rId19"/>
    <p:sldId id="283" r:id="rId20"/>
    <p:sldId id="290" r:id="rId21"/>
    <p:sldId id="287" r:id="rId22"/>
    <p:sldId id="286" r:id="rId23"/>
    <p:sldId id="288" r:id="rId24"/>
    <p:sldId id="291" r:id="rId25"/>
    <p:sldId id="261" r:id="rId26"/>
    <p:sldId id="262" r:id="rId27"/>
    <p:sldId id="263" r:id="rId28"/>
    <p:sldId id="266" r:id="rId29"/>
    <p:sldId id="264" r:id="rId30"/>
    <p:sldId id="265" r:id="rId31"/>
  </p:sldIdLst>
  <p:sldSz cx="9906000" cy="6858000" type="A4"/>
  <p:notesSz cx="6821488" cy="9969500"/>
  <p:custDataLst>
    <p:tags r:id="rId34"/>
  </p:custDataLst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0">
          <p15:clr>
            <a:srgbClr val="A4A3A4"/>
          </p15:clr>
        </p15:guide>
        <p15:guide id="2" pos="2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E"/>
    <a:srgbClr val="DA5319"/>
    <a:srgbClr val="EEB220"/>
    <a:srgbClr val="7E2F8E"/>
    <a:srgbClr val="77AD30"/>
    <a:srgbClr val="4DBFEF"/>
    <a:srgbClr val="A3142F"/>
    <a:srgbClr val="4D4D4D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92" autoAdjust="0"/>
    <p:restoredTop sz="94660"/>
  </p:normalViewPr>
  <p:slideViewPr>
    <p:cSldViewPr snapToObjects="1">
      <p:cViewPr varScale="1">
        <p:scale>
          <a:sx n="70" d="100"/>
          <a:sy n="70" d="100"/>
        </p:scale>
        <p:origin x="750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9" d="100"/>
          <a:sy n="89" d="100"/>
        </p:scale>
        <p:origin x="-3774" y="-120"/>
      </p:cViewPr>
      <p:guideLst>
        <p:guide orient="horz" pos="3140"/>
        <p:guide pos="2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3931" y="0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69295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3931" y="9469295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1A89CF7-34A1-4F4A-82F4-69DC8D066AD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219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3931" y="0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7713"/>
            <a:ext cx="5399088" cy="3738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149" y="4735513"/>
            <a:ext cx="545719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69295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3931" y="9469295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C03934-2B65-4887-BED9-6DF7CD723B4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020633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A4FDA-B9FF-4F7D-B1DA-89AA63B426E6}" type="slidenum">
              <a:rPr lang="en-US" altLang="ja-JP"/>
              <a:pPr/>
              <a:t>0</a:t>
            </a:fld>
            <a:endParaRPr lang="en-US" altLang="ja-JP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1755723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03934-2B65-4887-BED9-6DF7CD723B42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51420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03934-2B65-4887-BED9-6DF7CD723B42}" type="slidenum">
              <a:rPr lang="en-US" altLang="ja-JP" smtClean="0"/>
              <a:pPr/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9947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1268413"/>
            <a:ext cx="8420100" cy="18002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ja-JP" noProof="0" smtClean="0"/>
              <a:t>Click to edit Master title style</a:t>
            </a:r>
            <a:endParaRPr lang="ja-JP" altLang="en-US" noProof="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4076700"/>
            <a:ext cx="6934200" cy="1584325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ja-JP" noProof="0" smtClean="0"/>
              <a:t>Click to edit Master subtitle style</a:t>
            </a:r>
            <a:endParaRPr lang="ja-JP" altLang="en-US" noProof="0" smtClean="0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273050" y="3321050"/>
            <a:ext cx="9359900" cy="107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3802063" y="5805488"/>
            <a:ext cx="2311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latin typeface="+mn-ea"/>
              </a:defRPr>
            </a:lvl1pPr>
          </a:lstStyle>
          <a:p>
            <a:r>
              <a:rPr lang="en-US" altLang="ja-JP" smtClean="0"/>
              <a:t>2015</a:t>
            </a:r>
            <a:r>
              <a:rPr lang="ja-JP" altLang="en-US" smtClean="0"/>
              <a:t>年</a:t>
            </a:r>
            <a:r>
              <a:rPr lang="en-US" altLang="ja-JP" smtClean="0"/>
              <a:t>5</a:t>
            </a:r>
            <a:r>
              <a:rPr lang="ja-JP" altLang="en-US" smtClean="0"/>
              <a:t>月</a:t>
            </a:r>
            <a:r>
              <a:rPr lang="en-US" altLang="ja-JP" smtClean="0"/>
              <a:t>11</a:t>
            </a:r>
            <a:r>
              <a:rPr lang="ja-JP" altLang="en-US" smtClean="0"/>
              <a:t>日</a:t>
            </a:r>
            <a:endParaRPr lang="en-US" altLang="ja-JP" dirty="0"/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068235" y="6534345"/>
            <a:ext cx="2220912" cy="27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sz="1200" dirty="0" err="1"/>
              <a:t>Kawamata</a:t>
            </a:r>
            <a:r>
              <a:rPr lang="en-US" altLang="ja-JP" sz="1200" dirty="0"/>
              <a:t> Lab., Tohoku Univ.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(1x2)x2のコンテンツ_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4869160"/>
            <a:ext cx="8915400" cy="14395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95300" y="908050"/>
            <a:ext cx="4381500" cy="396111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12" name="コンテンツ プレースホルダー 3"/>
          <p:cNvSpPr>
            <a:spLocks noGrp="1"/>
          </p:cNvSpPr>
          <p:nvPr>
            <p:ph sz="quarter" idx="12"/>
          </p:nvPr>
        </p:nvSpPr>
        <p:spPr>
          <a:xfrm>
            <a:off x="5029200" y="908050"/>
            <a:ext cx="4381500" cy="396111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87053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2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953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50292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4953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292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10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1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3968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2のコンテンツ_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95300" y="908050"/>
            <a:ext cx="4381500" cy="396111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5029200" y="908050"/>
            <a:ext cx="4381500" cy="396111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495300" y="4869160"/>
            <a:ext cx="4381500" cy="14395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29200" y="4869160"/>
            <a:ext cx="4381500" cy="14395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10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1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dirty="0" smtClean="0"/>
              <a:t>研究室ゼミ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3463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10A64F-5FA4-4BB5-8FE5-6E90393AA66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903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A18FDB-BD42-44B1-947D-CBD7F559EA5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52158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36843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タイトルと1x2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08050"/>
            <a:ext cx="43815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3815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22643B-6949-49E6-9CB4-343131C550B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84829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1x(2x1)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08050"/>
            <a:ext cx="43815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22643B-6949-49E6-9CB4-343131C550B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7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50292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8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292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27777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(2x1)x1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3815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22643B-6949-49E6-9CB4-343131C550B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953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4953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9751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1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08050"/>
            <a:ext cx="89154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3684588"/>
            <a:ext cx="89154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87565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1のコンテンツ_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08050"/>
            <a:ext cx="8915400" cy="396111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4869160"/>
            <a:ext cx="8915400" cy="14395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429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(1x2)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08050"/>
            <a:ext cx="89154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11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4953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12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292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38970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(1x2)x2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3684588"/>
            <a:ext cx="89154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953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12" name="コンテンツ プレースホルダー 3"/>
          <p:cNvSpPr>
            <a:spLocks noGrp="1"/>
          </p:cNvSpPr>
          <p:nvPr>
            <p:ph sz="quarter" idx="12"/>
          </p:nvPr>
        </p:nvSpPr>
        <p:spPr>
          <a:xfrm>
            <a:off x="50292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96805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73050" y="173038"/>
            <a:ext cx="927046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95300" y="908050"/>
            <a:ext cx="89154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03213" y="6534000"/>
            <a:ext cx="6765022" cy="27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200"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183470" y="6534345"/>
            <a:ext cx="4494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fld id="{643FAE94-BD15-4DE8-8E45-48100741B5A1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273050" y="692150"/>
            <a:ext cx="9359900" cy="714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273620" y="6462908"/>
            <a:ext cx="9359900" cy="714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7068235" y="6534345"/>
            <a:ext cx="2220912" cy="27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sz="1200" dirty="0" err="1"/>
              <a:t>Kawamata</a:t>
            </a:r>
            <a:r>
              <a:rPr lang="en-US" altLang="ja-JP" sz="1200" dirty="0"/>
              <a:t> Lab., Tohoku Univ.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63" r:id="rId4"/>
    <p:sldLayoutId id="2147483664" r:id="rId5"/>
    <p:sldLayoutId id="2147483662" r:id="rId6"/>
    <p:sldLayoutId id="2147483669" r:id="rId7"/>
    <p:sldLayoutId id="2147483665" r:id="rId8"/>
    <p:sldLayoutId id="2147483666" r:id="rId9"/>
    <p:sldLayoutId id="2147483668" r:id="rId10"/>
    <p:sldLayoutId id="2147483661" r:id="rId11"/>
    <p:sldLayoutId id="2147483667" r:id="rId12"/>
    <p:sldLayoutId id="2147483655" r:id="rId13"/>
    <p:sldLayoutId id="2147483656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5.xml"/><Relationship Id="rId7" Type="http://schemas.openxmlformats.org/officeDocument/2006/relationships/image" Target="../media/image1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en-US" altLang="ja-JP" dirty="0" smtClean="0"/>
              <a:t>2015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1410146"/>
            <a:ext cx="8420100" cy="1384995"/>
          </a:xfrm>
        </p:spPr>
        <p:txBody>
          <a:bodyPr/>
          <a:lstStyle/>
          <a:p>
            <a:r>
              <a:rPr lang="fi-FI" altLang="ja-JP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  <a:t>Preprocessing </a:t>
            </a:r>
            <a:r>
              <a:rPr lang="fi-FI" altLang="ja-JP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  <a:t>for </a:t>
            </a:r>
            <a:r>
              <a:rPr lang="fi-FI" altLang="ja-JP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  <a:t/>
            </a:r>
            <a:br>
              <a:rPr lang="fi-FI" altLang="ja-JP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</a:br>
            <a:r>
              <a:rPr lang="fi-FI" altLang="ja-JP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  <a:t>Offline Handwriting </a:t>
            </a:r>
            <a:r>
              <a:rPr lang="fi-FI" altLang="ja-JP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  <a:t>Recognition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ja-JP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東北大学大学院工学研究科</a:t>
            </a:r>
            <a:endParaRPr lang="en-US" altLang="ja-JP" dirty="0" smtClean="0"/>
          </a:p>
          <a:p>
            <a:r>
              <a:rPr lang="ja-JP" altLang="en-US" dirty="0"/>
              <a:t>電子工学</a:t>
            </a:r>
            <a:r>
              <a:rPr lang="ja-JP" altLang="en-US" dirty="0" smtClean="0"/>
              <a:t>専攻川又研究室</a:t>
            </a:r>
            <a:endParaRPr lang="en-US" altLang="ja-JP" dirty="0" smtClean="0"/>
          </a:p>
          <a:p>
            <a:r>
              <a:rPr lang="fi-FI" altLang="ja-JP" dirty="0" smtClean="0"/>
              <a:t>Perttu Pitkänen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880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Sauvola algorithm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Uses adaptive thresholding to binarize document images</a:t>
            </a:r>
            <a:r>
              <a:rPr lang="fi-FI" dirty="0"/>
              <a:t> </a:t>
            </a:r>
            <a:r>
              <a:rPr lang="fi-FI" dirty="0" smtClean="0"/>
              <a:t>with uneven lightning or </a:t>
            </a:r>
            <a:r>
              <a:rPr lang="fi-FI" dirty="0" smtClean="0"/>
              <a:t>texture.</a:t>
            </a:r>
            <a:endParaRPr lang="fi-FI" dirty="0" smtClean="0"/>
          </a:p>
          <a:p>
            <a:r>
              <a:rPr lang="fi-FI" dirty="0" smtClean="0"/>
              <a:t>Enhanced version of Nilback binarization </a:t>
            </a:r>
            <a:r>
              <a:rPr lang="fi-FI" dirty="0" smtClean="0"/>
              <a:t>algorithm.</a:t>
            </a:r>
            <a:endParaRPr lang="fi-FI" dirty="0" smtClean="0"/>
          </a:p>
          <a:p>
            <a:r>
              <a:rPr lang="fi-FI" dirty="0" smtClean="0"/>
              <a:t>Can apply different algorithms to textual and non-textual areas of the </a:t>
            </a:r>
            <a:r>
              <a:rPr lang="fi-FI" dirty="0" smtClean="0"/>
              <a:t>image. (Nilback can only detect varying lightning)</a:t>
            </a:r>
            <a:endParaRPr lang="fi-FI" dirty="0" smtClean="0"/>
          </a:p>
          <a:p>
            <a:endParaRPr lang="fi-FI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9</a:t>
            </a:fld>
            <a:endParaRPr lang="en-US" altLang="ja-JP"/>
          </a:p>
        </p:txBody>
      </p:sp>
      <p:sp>
        <p:nvSpPr>
          <p:cNvPr id="8" name="TextBox 7"/>
          <p:cNvSpPr txBox="1"/>
          <p:nvPr/>
        </p:nvSpPr>
        <p:spPr>
          <a:xfrm>
            <a:off x="485665" y="4264391"/>
            <a:ext cx="129614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sz="1600" dirty="0" smtClean="0"/>
              <a:t>Gray-scale</a:t>
            </a:r>
          </a:p>
          <a:p>
            <a:pPr algn="ctr"/>
            <a:r>
              <a:rPr lang="fi-FI" sz="1600" dirty="0" smtClean="0"/>
              <a:t>document image</a:t>
            </a:r>
            <a:endParaRPr kumimoji="1" lang="fi-FI" sz="1600" dirty="0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1791443" y="4679890"/>
            <a:ext cx="25208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18081" y="4120375"/>
            <a:ext cx="1512168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600" dirty="0" smtClean="0"/>
              <a:t>Hybrid switch:</a:t>
            </a:r>
          </a:p>
          <a:p>
            <a:r>
              <a:rPr kumimoji="1" lang="fi-FI" sz="1600" dirty="0" smtClean="0"/>
              <a:t>Region type:</a:t>
            </a:r>
          </a:p>
          <a:p>
            <a:r>
              <a:rPr lang="fi-FI" sz="1600" dirty="0" smtClean="0"/>
              <a:t>1)Text</a:t>
            </a:r>
          </a:p>
          <a:p>
            <a:r>
              <a:rPr kumimoji="1" lang="fi-FI" sz="1600" dirty="0" smtClean="0"/>
              <a:t>2)Background</a:t>
            </a:r>
            <a:endParaRPr kumimoji="1" lang="fi-FI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763184" y="3996599"/>
            <a:ext cx="270198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sz="1600" dirty="0" smtClean="0"/>
              <a:t>1) Textual components</a:t>
            </a:r>
          </a:p>
          <a:p>
            <a:pPr algn="ctr"/>
            <a:r>
              <a:rPr lang="fi-FI" sz="1600" dirty="0" smtClean="0"/>
              <a:t>Histogram based method</a:t>
            </a:r>
            <a:endParaRPr kumimoji="1" lang="fi-FI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763184" y="4742191"/>
            <a:ext cx="270198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sz="1600" dirty="0" smtClean="0"/>
              <a:t>2) Non-textual components</a:t>
            </a:r>
          </a:p>
          <a:p>
            <a:pPr algn="ctr"/>
            <a:r>
              <a:rPr kumimoji="1" lang="fi-FI" sz="1600" dirty="0" smtClean="0"/>
              <a:t>Soft decision based method</a:t>
            </a:r>
            <a:endParaRPr kumimoji="1" lang="fi-FI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698103" y="3874154"/>
            <a:ext cx="1854851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600" dirty="0" smtClean="0"/>
              <a:t>Threshold control:</a:t>
            </a:r>
          </a:p>
          <a:p>
            <a:r>
              <a:rPr lang="fi-FI" sz="1600" dirty="0" smtClean="0"/>
              <a:t>-Threshold decisions</a:t>
            </a:r>
          </a:p>
          <a:p>
            <a:r>
              <a:rPr lang="fi-FI" sz="1600" dirty="0" smtClean="0"/>
              <a:t>- Interpolative adjustment</a:t>
            </a:r>
          </a:p>
          <a:p>
            <a:endParaRPr kumimoji="1" lang="fi-FI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8807497" y="4387501"/>
            <a:ext cx="89616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sz="1600" dirty="0" smtClean="0"/>
              <a:t>Bi-level</a:t>
            </a:r>
          </a:p>
          <a:p>
            <a:pPr algn="ctr"/>
            <a:r>
              <a:rPr lang="fi-FI" sz="1600" dirty="0" smtClean="0"/>
              <a:t> image</a:t>
            </a:r>
            <a:endParaRPr kumimoji="1" lang="fi-FI" sz="1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 flipV="1">
            <a:off x="3530249" y="4288986"/>
            <a:ext cx="25208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V="1">
            <a:off x="3530249" y="4951372"/>
            <a:ext cx="25208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6465168" y="4288986"/>
            <a:ext cx="223301" cy="3909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 flipV="1">
            <a:off x="6465168" y="4679890"/>
            <a:ext cx="232935" cy="35468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8562588" y="4679890"/>
            <a:ext cx="25208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143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Sauvola algorithm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MATLAB implementation of </a:t>
            </a:r>
            <a:r>
              <a:rPr lang="en-US" dirty="0" err="1" smtClean="0"/>
              <a:t>Sauvola</a:t>
            </a:r>
            <a:r>
              <a:rPr lang="en-US" dirty="0" smtClean="0"/>
              <a:t> algorithm woks as </a:t>
            </a:r>
            <a:r>
              <a:rPr lang="en-US" dirty="0" smtClean="0"/>
              <a:t>follows.</a:t>
            </a:r>
            <a:endParaRPr lang="en-US" dirty="0" smtClean="0"/>
          </a:p>
          <a:p>
            <a:r>
              <a:rPr lang="en-US" dirty="0" smtClean="0"/>
              <a:t>BW </a:t>
            </a:r>
            <a:r>
              <a:rPr lang="en-US" dirty="0"/>
              <a:t>= SAUVOLA(IMAGE, [M N], THRESHOLD, PADDING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IMAGE = image file</a:t>
            </a:r>
          </a:p>
          <a:p>
            <a:pPr lvl="1"/>
            <a:r>
              <a:rPr lang="en-US" dirty="0" smtClean="0"/>
              <a:t>[M N] = </a:t>
            </a:r>
            <a:r>
              <a:rPr lang="en-US" dirty="0" err="1" smtClean="0"/>
              <a:t>MxN</a:t>
            </a:r>
            <a:r>
              <a:rPr lang="en-US" dirty="0" smtClean="0"/>
              <a:t> </a:t>
            </a:r>
            <a:r>
              <a:rPr lang="en-US" dirty="0" err="1" smtClean="0"/>
              <a:t>neighbourhood</a:t>
            </a:r>
            <a:endParaRPr lang="en-US" dirty="0" smtClean="0"/>
          </a:p>
          <a:p>
            <a:pPr lvl="1"/>
            <a:r>
              <a:rPr lang="en-US" dirty="0" smtClean="0"/>
              <a:t>THRESHOLD = </a:t>
            </a:r>
            <a:r>
              <a:rPr lang="en-US" dirty="0" err="1" smtClean="0"/>
              <a:t>Nilback</a:t>
            </a:r>
            <a:r>
              <a:rPr lang="en-US" dirty="0" smtClean="0"/>
              <a:t> threshold, “sensitivity”</a:t>
            </a:r>
          </a:p>
          <a:p>
            <a:pPr lvl="1"/>
            <a:r>
              <a:rPr lang="en-US" dirty="0" smtClean="0"/>
              <a:t>PADDING = method to handle border pixels e.g. ‘replicate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BW = resulting binary image</a:t>
            </a:r>
            <a:endParaRPr lang="en-US" dirty="0" smtClean="0"/>
          </a:p>
          <a:p>
            <a:r>
              <a:rPr lang="en-US" dirty="0" smtClean="0"/>
              <a:t>Lower </a:t>
            </a:r>
            <a:r>
              <a:rPr lang="en-US" dirty="0" err="1" smtClean="0"/>
              <a:t>Nilback</a:t>
            </a:r>
            <a:r>
              <a:rPr lang="en-US" dirty="0" smtClean="0"/>
              <a:t> thresholds leave noise on image</a:t>
            </a:r>
          </a:p>
          <a:p>
            <a:r>
              <a:rPr lang="en-US" dirty="0" smtClean="0"/>
              <a:t>Higher thresholds begin to lose information</a:t>
            </a:r>
            <a:endParaRPr lang="en-US" dirty="0"/>
          </a:p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74141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Original image</a:t>
            </a:r>
            <a:endParaRPr lang="fi-FI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895" y="1100553"/>
            <a:ext cx="6698770" cy="502504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54387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Image after binarization. Window size 100 threshold </a:t>
            </a:r>
            <a:r>
              <a:rPr lang="fi-FI" dirty="0" smtClean="0"/>
              <a:t>0.1</a:t>
            </a:r>
            <a:endParaRPr lang="fi-FI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94"/>
          <a:stretch/>
        </p:blipFill>
        <p:spPr>
          <a:xfrm>
            <a:off x="774946" y="836712"/>
            <a:ext cx="8266667" cy="541233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37555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Image after binarization. Window size 100 threshold 0.4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13</a:t>
            </a:fld>
            <a:endParaRPr lang="en-US" altLang="ja-JP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6"/>
          <a:stretch/>
        </p:blipFill>
        <p:spPr>
          <a:xfrm>
            <a:off x="774946" y="833730"/>
            <a:ext cx="8266667" cy="5558690"/>
          </a:xfrm>
        </p:spPr>
      </p:pic>
    </p:spTree>
    <p:extLst>
      <p:ext uri="{BB962C8B-B14F-4D97-AF65-F5344CB8AC3E}">
        <p14:creationId xmlns:p14="http://schemas.microsoft.com/office/powerpoint/2010/main" val="958711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after </a:t>
            </a:r>
            <a:r>
              <a:rPr lang="en-US" dirty="0" err="1"/>
              <a:t>binarization</a:t>
            </a:r>
            <a:r>
              <a:rPr lang="en-US" dirty="0"/>
              <a:t>. Window size 100 threshold </a:t>
            </a:r>
            <a:r>
              <a:rPr lang="en-US" dirty="0" smtClean="0"/>
              <a:t>0.9</a:t>
            </a:r>
            <a:endParaRPr lang="fi-FI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31"/>
          <a:stretch/>
        </p:blipFill>
        <p:spPr>
          <a:xfrm>
            <a:off x="774946" y="815457"/>
            <a:ext cx="8266667" cy="542185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67970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170984"/>
            <a:ext cx="9270460" cy="523220"/>
          </a:xfrm>
        </p:spPr>
        <p:txBody>
          <a:bodyPr/>
          <a:lstStyle/>
          <a:p>
            <a:r>
              <a:rPr lang="fi-FI" dirty="0" smtClean="0"/>
              <a:t>Property analysis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Usually some irrelevant objects still remain after binarization.</a:t>
            </a:r>
          </a:p>
          <a:p>
            <a:r>
              <a:rPr lang="fi-FI" dirty="0" smtClean="0"/>
              <a:t>Some object properties are analyzed and the objects are removed which have feature values outside the preferred values.</a:t>
            </a:r>
          </a:p>
          <a:p>
            <a:r>
              <a:rPr lang="fi-FI" dirty="0" smtClean="0"/>
              <a:t>Example object properties include area, major axis length and Euler number (</a:t>
            </a:r>
            <a:r>
              <a:rPr lang="en-US" dirty="0" smtClean="0"/>
              <a:t>Number </a:t>
            </a:r>
            <a:r>
              <a:rPr lang="en-US" dirty="0"/>
              <a:t>of objects in the region minus the </a:t>
            </a:r>
            <a:r>
              <a:rPr lang="en-US" dirty="0" smtClean="0"/>
              <a:t>number </a:t>
            </a:r>
            <a:r>
              <a:rPr lang="en-US" dirty="0"/>
              <a:t>of holes in those objects</a:t>
            </a:r>
            <a:r>
              <a:rPr lang="fi-FI" dirty="0" smtClean="0"/>
              <a:t>).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817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Image after binarization. Window size 100 threshold 0.4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16</a:t>
            </a:fld>
            <a:endParaRPr lang="en-US" altLang="ja-JP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6"/>
          <a:stretch/>
        </p:blipFill>
        <p:spPr>
          <a:xfrm>
            <a:off x="774946" y="833730"/>
            <a:ext cx="8266667" cy="5558690"/>
          </a:xfrm>
        </p:spPr>
      </p:pic>
    </p:spTree>
    <p:extLst>
      <p:ext uri="{BB962C8B-B14F-4D97-AF65-F5344CB8AC3E}">
        <p14:creationId xmlns:p14="http://schemas.microsoft.com/office/powerpoint/2010/main" val="825939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Areas smaller than 200 pixels removed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17</a:t>
            </a:fld>
            <a:endParaRPr lang="en-US" altLang="ja-JP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3"/>
          <a:stretch/>
        </p:blipFill>
        <p:spPr>
          <a:xfrm>
            <a:off x="774946" y="836712"/>
            <a:ext cx="8266667" cy="5565871"/>
          </a:xfrm>
        </p:spPr>
      </p:pic>
    </p:spTree>
    <p:extLst>
      <p:ext uri="{BB962C8B-B14F-4D97-AF65-F5344CB8AC3E}">
        <p14:creationId xmlns:p14="http://schemas.microsoft.com/office/powerpoint/2010/main" val="3937083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Areas with Euler numbers smaller than -4 removed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18</a:t>
            </a:fld>
            <a:endParaRPr lang="en-US" altLang="ja-JP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" t="-11" r="-63" b="7794"/>
          <a:stretch/>
        </p:blipFill>
        <p:spPr>
          <a:xfrm>
            <a:off x="774946" y="836712"/>
            <a:ext cx="8266667" cy="5401272"/>
          </a:xfrm>
        </p:spPr>
      </p:pic>
    </p:spTree>
    <p:extLst>
      <p:ext uri="{BB962C8B-B14F-4D97-AF65-F5344CB8AC3E}">
        <p14:creationId xmlns:p14="http://schemas.microsoft.com/office/powerpoint/2010/main" val="43423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ja-JP" dirty="0" smtClean="0"/>
              <a:t>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altLang="ja-JP" dirty="0" smtClean="0"/>
              <a:t>Introduction</a:t>
            </a:r>
          </a:p>
          <a:p>
            <a:r>
              <a:rPr lang="fi-FI" altLang="ja-JP" dirty="0" smtClean="0"/>
              <a:t>Handwriting recognition</a:t>
            </a:r>
          </a:p>
          <a:p>
            <a:r>
              <a:rPr lang="fi-FI" altLang="ja-JP" dirty="0" smtClean="0"/>
              <a:t>Preprocessing</a:t>
            </a:r>
          </a:p>
          <a:p>
            <a:pPr lvl="1"/>
            <a:r>
              <a:rPr lang="fi-FI" altLang="ja-JP" dirty="0" smtClean="0"/>
              <a:t>Binarization</a:t>
            </a:r>
          </a:p>
          <a:p>
            <a:pPr lvl="1"/>
            <a:r>
              <a:rPr lang="fi-FI" altLang="ja-JP" dirty="0" smtClean="0"/>
              <a:t>Sauvola algorithm</a:t>
            </a:r>
          </a:p>
          <a:p>
            <a:pPr lvl="1"/>
            <a:r>
              <a:rPr lang="fi-FI" altLang="ja-JP" dirty="0" smtClean="0"/>
              <a:t>Property analysis</a:t>
            </a:r>
          </a:p>
          <a:p>
            <a:r>
              <a:rPr lang="fi-FI" altLang="ja-JP" dirty="0" smtClean="0"/>
              <a:t>Conclusions</a:t>
            </a:r>
          </a:p>
          <a:p>
            <a:r>
              <a:rPr lang="fi-FI" altLang="ja-JP" dirty="0" smtClean="0"/>
              <a:t>Future work</a:t>
            </a:r>
          </a:p>
          <a:p>
            <a:pPr marL="457200" lvl="1" indent="0">
              <a:buNone/>
            </a:pPr>
            <a:endParaRPr lang="fi-FI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748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Found objects (Some irrelevant objects remain)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19</a:t>
            </a:fld>
            <a:endParaRPr lang="en-US" altLang="ja-JP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6" b="8197"/>
          <a:stretch/>
        </p:blipFill>
        <p:spPr>
          <a:xfrm>
            <a:off x="774946" y="1020787"/>
            <a:ext cx="8266667" cy="5184576"/>
          </a:xfrm>
        </p:spPr>
      </p:pic>
    </p:spTree>
    <p:extLst>
      <p:ext uri="{BB962C8B-B14F-4D97-AF65-F5344CB8AC3E}">
        <p14:creationId xmlns:p14="http://schemas.microsoft.com/office/powerpoint/2010/main" val="4229889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Errors with different image and same parameters</a:t>
            </a:r>
            <a:endParaRPr lang="fi-FI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68" y="929489"/>
            <a:ext cx="7296632" cy="220790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20</a:t>
            </a:fld>
            <a:endParaRPr lang="en-US" altLang="ja-JP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" t="4054" r="5751" b="14864"/>
          <a:stretch/>
        </p:blipFill>
        <p:spPr>
          <a:xfrm>
            <a:off x="1256768" y="3164316"/>
            <a:ext cx="7460570" cy="23873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1760" y="5545444"/>
            <a:ext cx="8470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fi-FI" sz="2400" dirty="0" smtClean="0">
                <a:latin typeface="+mn-lt"/>
              </a:rPr>
              <a:t>(Lighter pen caused more holes in objects </a:t>
            </a:r>
          </a:p>
          <a:p>
            <a:pPr algn="ctr"/>
            <a:r>
              <a:rPr kumimoji="1" lang="fi-FI" sz="2400" dirty="0" smtClean="0">
                <a:latin typeface="+mn-lt"/>
              </a:rPr>
              <a:t>which then caused Euler number to be lower than expected.)</a:t>
            </a:r>
            <a:endParaRPr kumimoji="1" lang="fi-FI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352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Conclusions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Chosen methods are useful in preprocessing.</a:t>
            </a:r>
          </a:p>
          <a:p>
            <a:r>
              <a:rPr lang="fi-FI" dirty="0" smtClean="0"/>
              <a:t>Chosen arguments will </a:t>
            </a:r>
            <a:r>
              <a:rPr lang="fi-FI" dirty="0"/>
              <a:t>work only for the specific </a:t>
            </a:r>
            <a:r>
              <a:rPr lang="fi-FI" dirty="0" smtClean="0"/>
              <a:t>case.</a:t>
            </a:r>
          </a:p>
          <a:p>
            <a:r>
              <a:rPr lang="fi-FI" dirty="0" smtClean="0"/>
              <a:t>Problems:</a:t>
            </a:r>
            <a:endParaRPr lang="fi-FI" dirty="0"/>
          </a:p>
          <a:p>
            <a:pPr lvl="1"/>
            <a:r>
              <a:rPr lang="fi-FI" dirty="0"/>
              <a:t>Human handwriting can vary a lot even with same </a:t>
            </a:r>
            <a:r>
              <a:rPr lang="fi-FI" dirty="0" smtClean="0"/>
              <a:t>person. </a:t>
            </a:r>
          </a:p>
          <a:p>
            <a:pPr lvl="1"/>
            <a:r>
              <a:rPr lang="fi-FI" dirty="0" smtClean="0"/>
              <a:t>Different size and thickness with letters.</a:t>
            </a:r>
          </a:p>
          <a:p>
            <a:pPr lvl="1"/>
            <a:r>
              <a:rPr lang="fi-FI" dirty="0" smtClean="0"/>
              <a:t>Different color pens or pencils.</a:t>
            </a:r>
          </a:p>
          <a:p>
            <a:pPr lvl="1"/>
            <a:r>
              <a:rPr lang="fi-FI" dirty="0" smtClean="0"/>
              <a:t>Differing image resolutions.</a:t>
            </a:r>
          </a:p>
          <a:p>
            <a:r>
              <a:rPr lang="fi-FI" dirty="0" smtClean="0"/>
              <a:t>Solutions:</a:t>
            </a:r>
          </a:p>
          <a:p>
            <a:pPr lvl="1"/>
            <a:r>
              <a:rPr lang="fi-FI" dirty="0" smtClean="0"/>
              <a:t>Keep resolution as constant.</a:t>
            </a:r>
          </a:p>
          <a:p>
            <a:pPr lvl="1"/>
            <a:r>
              <a:rPr lang="fi-FI" dirty="0" smtClean="0"/>
              <a:t>Try to find optimal stroke width without prior information.</a:t>
            </a:r>
          </a:p>
          <a:p>
            <a:pPr lvl="1"/>
            <a:r>
              <a:rPr lang="fi-FI" dirty="0" smtClean="0"/>
              <a:t>Apply morphological closing to remove small holes.</a:t>
            </a:r>
          </a:p>
          <a:p>
            <a:pPr marL="457200" lvl="1" indent="0">
              <a:buNone/>
            </a:pPr>
            <a:endParaRPr lang="fi-FI" dirty="0"/>
          </a:p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7564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Future work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Enhance the preprocessing making it less dependant on arguments.</a:t>
            </a:r>
          </a:p>
          <a:p>
            <a:r>
              <a:rPr lang="fi-FI" dirty="0" smtClean="0"/>
              <a:t>Combine letters and symbols containing separate elements. (i j ! ? ” = ; : %)</a:t>
            </a:r>
          </a:p>
          <a:p>
            <a:pPr lvl="1"/>
            <a:endParaRPr lang="fi-FI" dirty="0" smtClean="0"/>
          </a:p>
          <a:p>
            <a:pPr lvl="1"/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dirty="0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22</a:t>
            </a:fld>
            <a:endParaRPr lang="en-US" altLang="ja-JP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44" t="29335" r="52524" b="56584"/>
          <a:stretch/>
        </p:blipFill>
        <p:spPr>
          <a:xfrm>
            <a:off x="826387" y="3284984"/>
            <a:ext cx="1368153" cy="1296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1" t="62294" r="75261" b="23243"/>
          <a:stretch/>
        </p:blipFill>
        <p:spPr>
          <a:xfrm>
            <a:off x="2525627" y="3275638"/>
            <a:ext cx="1886482" cy="130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9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Future work 2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Layout analysis. </a:t>
            </a:r>
            <a:r>
              <a:rPr lang="fi-FI" dirty="0" smtClean="0"/>
              <a:t>Detect words, rows and </a:t>
            </a:r>
            <a:r>
              <a:rPr lang="fi-FI" dirty="0"/>
              <a:t>columns of text.</a:t>
            </a:r>
          </a:p>
          <a:p>
            <a:r>
              <a:rPr lang="fi-FI" dirty="0"/>
              <a:t>Feature </a:t>
            </a:r>
            <a:r>
              <a:rPr lang="fi-FI" dirty="0" smtClean="0"/>
              <a:t>extraction:</a:t>
            </a:r>
            <a:endParaRPr lang="fi-FI" dirty="0"/>
          </a:p>
          <a:p>
            <a:pPr lvl="1"/>
            <a:r>
              <a:rPr lang="fi-FI" dirty="0"/>
              <a:t>Vertical and horizontal </a:t>
            </a:r>
            <a:r>
              <a:rPr lang="fi-FI" dirty="0" smtClean="0"/>
              <a:t>histograms.</a:t>
            </a:r>
            <a:endParaRPr lang="fi-FI" dirty="0"/>
          </a:p>
          <a:p>
            <a:pPr lvl="1"/>
            <a:r>
              <a:rPr lang="fi-FI" dirty="0"/>
              <a:t>Histogram of ordered </a:t>
            </a:r>
            <a:r>
              <a:rPr lang="fi-FI" dirty="0" smtClean="0"/>
              <a:t>gradients.</a:t>
            </a:r>
            <a:endParaRPr lang="fi-FI" dirty="0"/>
          </a:p>
          <a:p>
            <a:pPr lvl="1"/>
            <a:r>
              <a:rPr lang="fi-FI" dirty="0"/>
              <a:t>Topological features such as endpoints, loops and </a:t>
            </a:r>
            <a:r>
              <a:rPr lang="fi-FI" dirty="0" smtClean="0"/>
              <a:t>junctions.</a:t>
            </a:r>
          </a:p>
          <a:p>
            <a:r>
              <a:rPr lang="fi-FI" dirty="0" smtClean="0"/>
              <a:t>Classification with k-means clustering.</a:t>
            </a:r>
          </a:p>
          <a:p>
            <a:r>
              <a:rPr lang="fi-FI" dirty="0" smtClean="0"/>
              <a:t>Use IAM database for large scale tests.</a:t>
            </a:r>
          </a:p>
          <a:p>
            <a:pPr lvl="1"/>
            <a:endParaRPr lang="fi-FI" dirty="0"/>
          </a:p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2399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図形のデフォルト設定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ブロック（四角）や線（矢印）の線の太さは</a:t>
            </a:r>
            <a:r>
              <a:rPr lang="en-US" altLang="ja-JP" dirty="0"/>
              <a:t>2pt</a:t>
            </a:r>
            <a:r>
              <a:rPr lang="ja-JP" altLang="en-US" dirty="0" smtClean="0"/>
              <a:t>とする</a:t>
            </a:r>
          </a:p>
          <a:p>
            <a:pPr lvl="1"/>
            <a:r>
              <a:rPr lang="ja-JP" altLang="en-US" dirty="0" smtClean="0"/>
              <a:t>このデザインテンプレートでは，ブロックは塗りつぶしなしで，線の太さは</a:t>
            </a:r>
            <a:r>
              <a:rPr lang="en-US" altLang="ja-JP" dirty="0" smtClean="0"/>
              <a:t>2pt</a:t>
            </a:r>
            <a:r>
              <a:rPr lang="ja-JP" altLang="en-US" dirty="0" smtClean="0"/>
              <a:t>になるようにしている．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例</a:t>
            </a:r>
            <a:r>
              <a:rPr lang="ja-JP" altLang="en-US" dirty="0"/>
              <a:t>：</a:t>
            </a:r>
          </a:p>
          <a:p>
            <a:pPr lvl="1"/>
            <a:r>
              <a:rPr lang="ja-JP" altLang="en-US" dirty="0" smtClean="0"/>
              <a:t>矢印</a:t>
            </a:r>
            <a:r>
              <a:rPr lang="ja-JP" altLang="en-US" dirty="0"/>
              <a:t>については，終点のスタイルを右上のタイプとし，サイズを右下の一番大きいものとしておく</a:t>
            </a:r>
            <a:r>
              <a:rPr lang="ja-JP" altLang="en-US" dirty="0" smtClean="0"/>
              <a:t>．</a:t>
            </a:r>
            <a:endParaRPr lang="ja-JP" altLang="en-US" dirty="0"/>
          </a:p>
          <a:p>
            <a:pPr lvl="1">
              <a:buFontTx/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例</a:t>
            </a:r>
            <a:r>
              <a:rPr lang="ja-JP" altLang="en-US" dirty="0"/>
              <a:t>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073275" y="3699030"/>
            <a:ext cx="143956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072680" y="2303875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24</a:t>
            </a:fld>
            <a:endParaRPr lang="en-US" altLang="ja-JP"/>
          </a:p>
        </p:txBody>
      </p:sp>
      <p:sp>
        <p:nvSpPr>
          <p:cNvPr id="5" name="正方形/長方形 4"/>
          <p:cNvSpPr/>
          <p:nvPr/>
        </p:nvSpPr>
        <p:spPr>
          <a:xfrm>
            <a:off x="2072680" y="41490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2072680" y="4869160"/>
            <a:ext cx="14401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19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ディジタルフィルタの基本</a:t>
            </a:r>
            <a:r>
              <a:rPr lang="ja-JP" altLang="en-US" dirty="0"/>
              <a:t>要素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9" name="AutoShape 19"/>
          <p:cNvSpPr>
            <a:spLocks noChangeArrowheads="1"/>
          </p:cNvSpPr>
          <p:nvPr/>
        </p:nvSpPr>
        <p:spPr bwMode="auto">
          <a:xfrm rot="27000000">
            <a:off x="2028825" y="2933700"/>
            <a:ext cx="539750" cy="45085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2073275" y="4510088"/>
            <a:ext cx="358775" cy="358775"/>
            <a:chOff x="1306" y="2614"/>
            <a:chExt cx="226" cy="226"/>
          </a:xfrm>
        </p:grpSpPr>
        <p:sp>
          <p:nvSpPr>
            <p:cNvPr id="11" name="Oval 21"/>
            <p:cNvSpPr>
              <a:spLocks noChangeArrowheads="1"/>
            </p:cNvSpPr>
            <p:nvPr/>
          </p:nvSpPr>
          <p:spPr bwMode="auto">
            <a:xfrm>
              <a:off x="1306" y="2614"/>
              <a:ext cx="226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1306" y="2727"/>
              <a:ext cx="2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1419" y="2614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</p:grpSp>
      <p:sp>
        <p:nvSpPr>
          <p:cNvPr id="14" name="Oval 36"/>
          <p:cNvSpPr>
            <a:spLocks noChangeArrowheads="1"/>
          </p:cNvSpPr>
          <p:nvPr/>
        </p:nvSpPr>
        <p:spPr bwMode="auto">
          <a:xfrm>
            <a:off x="2208213" y="6040438"/>
            <a:ext cx="90487" cy="889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2000250" y="1412553"/>
            <a:ext cx="719138" cy="539750"/>
            <a:chOff x="2073275" y="1448780"/>
            <a:chExt cx="719138" cy="539750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073275" y="1448780"/>
              <a:ext cx="719138" cy="53975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pic>
          <p:nvPicPr>
            <p:cNvPr id="3" name="図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7888" y="1504533"/>
              <a:ext cx="571500" cy="380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rgbClr r="0" g="0" b="0">
                      <a:alpha val="0"/>
                    </a:scrgbClr>
                  </a:solidFill>
                </a14:hiddenFill>
              </a:ext>
            </a:extLst>
          </p:spPr>
        </p:pic>
      </p:grp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10A64F-5FA4-4BB5-8FE5-6E90393AA66F}" type="slidenum">
              <a:rPr lang="en-US" altLang="ja-JP" smtClean="0"/>
              <a:pPr/>
              <a:t>25</a:t>
            </a:fld>
            <a:endParaRPr lang="en-US" altLang="ja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52"/>
              <p:cNvSpPr>
                <a:spLocks noChangeArrowheads="1"/>
              </p:cNvSpPr>
              <p:nvPr/>
            </p:nvSpPr>
            <p:spPr bwMode="auto">
              <a:xfrm>
                <a:off x="4233863" y="1448780"/>
                <a:ext cx="719137" cy="53975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6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33863" y="1448780"/>
                <a:ext cx="719137" cy="5397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1606343" y="2247255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latin typeface="ＭＳ Ｐゴシック" pitchFamily="50" charset="-128"/>
              </a:rPr>
              <a:t>TeXpoint</a:t>
            </a:r>
            <a:r>
              <a:rPr kumimoji="1" lang="ja-JP" altLang="en-US" sz="2400" dirty="0" smtClean="0">
                <a:latin typeface="ＭＳ Ｐゴシック" pitchFamily="50" charset="-128"/>
              </a:rPr>
              <a:t>版</a:t>
            </a:r>
            <a:endParaRPr kumimoji="1" lang="ja-JP" altLang="en-US" sz="2400" dirty="0">
              <a:latin typeface="ＭＳ Ｐゴシック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604217" y="2255402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ＭＳ Ｐゴシック" pitchFamily="50" charset="-128"/>
              </a:rPr>
              <a:t>数式ツール版</a:t>
            </a:r>
            <a:endParaRPr kumimoji="1" lang="ja-JP" altLang="en-US" sz="2400" dirty="0">
              <a:latin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694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ディジタルフィルタの基本</a:t>
            </a:r>
            <a:r>
              <a:rPr lang="ja-JP" altLang="en-US" dirty="0"/>
              <a:t>要素の接続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8" name="AutoShape 26"/>
          <p:cNvSpPr>
            <a:spLocks noChangeArrowheads="1"/>
          </p:cNvSpPr>
          <p:nvPr/>
        </p:nvSpPr>
        <p:spPr bwMode="auto">
          <a:xfrm rot="10800000">
            <a:off x="3062288" y="2708275"/>
            <a:ext cx="539750" cy="45085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3152775" y="3968750"/>
            <a:ext cx="358775" cy="358775"/>
            <a:chOff x="1306" y="2614"/>
            <a:chExt cx="226" cy="226"/>
          </a:xfrm>
        </p:grpSpPr>
        <p:sp>
          <p:nvSpPr>
            <p:cNvPr id="10" name="Oval 27"/>
            <p:cNvSpPr>
              <a:spLocks noChangeArrowheads="1"/>
            </p:cNvSpPr>
            <p:nvPr/>
          </p:nvSpPr>
          <p:spPr bwMode="auto">
            <a:xfrm>
              <a:off x="1306" y="2614"/>
              <a:ext cx="226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11" name="Line 28"/>
            <p:cNvSpPr>
              <a:spLocks noChangeShapeType="1"/>
            </p:cNvSpPr>
            <p:nvPr/>
          </p:nvSpPr>
          <p:spPr bwMode="auto">
            <a:xfrm>
              <a:off x="1306" y="2727"/>
              <a:ext cx="2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>
              <a:off x="1419" y="2614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</p:grpSp>
      <p:sp>
        <p:nvSpPr>
          <p:cNvPr id="13" name="Oval 44"/>
          <p:cNvSpPr>
            <a:spLocks noChangeArrowheads="1"/>
          </p:cNvSpPr>
          <p:nvPr/>
        </p:nvSpPr>
        <p:spPr bwMode="auto">
          <a:xfrm>
            <a:off x="3287713" y="1674813"/>
            <a:ext cx="90487" cy="889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cxnSp>
        <p:nvCxnSpPr>
          <p:cNvPr id="17" name="AutoShape 51"/>
          <p:cNvCxnSpPr>
            <a:cxnSpLocks noChangeShapeType="1"/>
            <a:stCxn id="7" idx="3"/>
            <a:endCxn id="13" idx="2"/>
          </p:cNvCxnSpPr>
          <p:nvPr/>
        </p:nvCxnSpPr>
        <p:spPr bwMode="auto">
          <a:xfrm>
            <a:off x="2792413" y="1718965"/>
            <a:ext cx="495300" cy="29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52"/>
          <p:cNvCxnSpPr>
            <a:cxnSpLocks noChangeShapeType="1"/>
            <a:stCxn id="13" idx="6"/>
            <a:endCxn id="16" idx="1"/>
          </p:cNvCxnSpPr>
          <p:nvPr/>
        </p:nvCxnSpPr>
        <p:spPr bwMode="auto">
          <a:xfrm flipV="1">
            <a:off x="3378200" y="1718965"/>
            <a:ext cx="495300" cy="29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Oval 54"/>
          <p:cNvSpPr>
            <a:spLocks noChangeArrowheads="1"/>
          </p:cNvSpPr>
          <p:nvPr/>
        </p:nvSpPr>
        <p:spPr bwMode="auto">
          <a:xfrm>
            <a:off x="1487488" y="1674813"/>
            <a:ext cx="90487" cy="889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0" name="AutoShape 55"/>
          <p:cNvSpPr>
            <a:spLocks noChangeArrowheads="1"/>
          </p:cNvSpPr>
          <p:nvPr/>
        </p:nvSpPr>
        <p:spPr bwMode="auto">
          <a:xfrm rot="10800000">
            <a:off x="1262063" y="2708275"/>
            <a:ext cx="539750" cy="45085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1" name="AutoShape 60"/>
          <p:cNvSpPr>
            <a:spLocks noChangeArrowheads="1"/>
          </p:cNvSpPr>
          <p:nvPr/>
        </p:nvSpPr>
        <p:spPr bwMode="auto">
          <a:xfrm rot="10800000">
            <a:off x="4864100" y="2708275"/>
            <a:ext cx="539750" cy="45085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grpSp>
        <p:nvGrpSpPr>
          <p:cNvPr id="22" name="Group 61"/>
          <p:cNvGrpSpPr>
            <a:grpSpLocks/>
          </p:cNvGrpSpPr>
          <p:nvPr/>
        </p:nvGrpSpPr>
        <p:grpSpPr bwMode="auto">
          <a:xfrm>
            <a:off x="4954588" y="3968750"/>
            <a:ext cx="358775" cy="358775"/>
            <a:chOff x="1306" y="2614"/>
            <a:chExt cx="226" cy="226"/>
          </a:xfrm>
        </p:grpSpPr>
        <p:sp>
          <p:nvSpPr>
            <p:cNvPr id="23" name="Oval 62"/>
            <p:cNvSpPr>
              <a:spLocks noChangeArrowheads="1"/>
            </p:cNvSpPr>
            <p:nvPr/>
          </p:nvSpPr>
          <p:spPr bwMode="auto">
            <a:xfrm>
              <a:off x="1306" y="2614"/>
              <a:ext cx="226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24" name="Line 63"/>
            <p:cNvSpPr>
              <a:spLocks noChangeShapeType="1"/>
            </p:cNvSpPr>
            <p:nvPr/>
          </p:nvSpPr>
          <p:spPr bwMode="auto">
            <a:xfrm>
              <a:off x="1306" y="2727"/>
              <a:ext cx="2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25" name="Line 64"/>
            <p:cNvSpPr>
              <a:spLocks noChangeShapeType="1"/>
            </p:cNvSpPr>
            <p:nvPr/>
          </p:nvSpPr>
          <p:spPr bwMode="auto">
            <a:xfrm>
              <a:off x="1419" y="2614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</p:grpSp>
      <p:cxnSp>
        <p:nvCxnSpPr>
          <p:cNvPr id="26" name="AutoShape 65"/>
          <p:cNvCxnSpPr>
            <a:cxnSpLocks noChangeShapeType="1"/>
            <a:stCxn id="19" idx="6"/>
            <a:endCxn id="7" idx="1"/>
          </p:cNvCxnSpPr>
          <p:nvPr/>
        </p:nvCxnSpPr>
        <p:spPr bwMode="auto">
          <a:xfrm flipV="1">
            <a:off x="1577975" y="1718965"/>
            <a:ext cx="495300" cy="29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66"/>
          <p:cNvCxnSpPr>
            <a:cxnSpLocks noChangeShapeType="1"/>
            <a:stCxn id="8" idx="0"/>
            <a:endCxn id="10" idx="0"/>
          </p:cNvCxnSpPr>
          <p:nvPr/>
        </p:nvCxnSpPr>
        <p:spPr bwMode="auto">
          <a:xfrm>
            <a:off x="3332163" y="3171825"/>
            <a:ext cx="0" cy="784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67"/>
          <p:cNvCxnSpPr>
            <a:cxnSpLocks noChangeShapeType="1"/>
            <a:stCxn id="21" idx="0"/>
            <a:endCxn id="23" idx="0"/>
          </p:cNvCxnSpPr>
          <p:nvPr/>
        </p:nvCxnSpPr>
        <p:spPr bwMode="auto">
          <a:xfrm>
            <a:off x="5133975" y="3171825"/>
            <a:ext cx="0" cy="784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69"/>
          <p:cNvCxnSpPr>
            <a:cxnSpLocks noChangeShapeType="1"/>
            <a:stCxn id="10" idx="6"/>
            <a:endCxn id="23" idx="2"/>
          </p:cNvCxnSpPr>
          <p:nvPr/>
        </p:nvCxnSpPr>
        <p:spPr bwMode="auto">
          <a:xfrm>
            <a:off x="3524250" y="4148138"/>
            <a:ext cx="1417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70"/>
          <p:cNvCxnSpPr>
            <a:cxnSpLocks noChangeShapeType="1"/>
            <a:stCxn id="20" idx="0"/>
            <a:endCxn id="10" idx="2"/>
          </p:cNvCxnSpPr>
          <p:nvPr/>
        </p:nvCxnSpPr>
        <p:spPr bwMode="auto">
          <a:xfrm rot="16200000" flipH="1">
            <a:off x="1847850" y="2855913"/>
            <a:ext cx="976313" cy="1608137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72"/>
          <p:cNvCxnSpPr>
            <a:cxnSpLocks noChangeShapeType="1"/>
            <a:stCxn id="16" idx="3"/>
            <a:endCxn id="21" idx="3"/>
          </p:cNvCxnSpPr>
          <p:nvPr/>
        </p:nvCxnSpPr>
        <p:spPr bwMode="auto">
          <a:xfrm>
            <a:off x="4592638" y="1718965"/>
            <a:ext cx="541337" cy="989310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74"/>
          <p:cNvCxnSpPr>
            <a:cxnSpLocks noChangeShapeType="1"/>
            <a:stCxn id="13" idx="4"/>
            <a:endCxn id="8" idx="3"/>
          </p:cNvCxnSpPr>
          <p:nvPr/>
        </p:nvCxnSpPr>
        <p:spPr bwMode="auto">
          <a:xfrm flipH="1">
            <a:off x="3332163" y="1776413"/>
            <a:ext cx="1587" cy="9191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75"/>
          <p:cNvCxnSpPr>
            <a:cxnSpLocks noChangeShapeType="1"/>
            <a:stCxn id="19" idx="4"/>
            <a:endCxn id="20" idx="3"/>
          </p:cNvCxnSpPr>
          <p:nvPr/>
        </p:nvCxnSpPr>
        <p:spPr bwMode="auto">
          <a:xfrm flipH="1">
            <a:off x="1531938" y="1776413"/>
            <a:ext cx="1587" cy="9191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76"/>
          <p:cNvCxnSpPr>
            <a:cxnSpLocks noChangeShapeType="1"/>
            <a:endCxn id="19" idx="2"/>
          </p:cNvCxnSpPr>
          <p:nvPr/>
        </p:nvCxnSpPr>
        <p:spPr bwMode="auto">
          <a:xfrm>
            <a:off x="631825" y="1719263"/>
            <a:ext cx="842963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77"/>
          <p:cNvCxnSpPr>
            <a:cxnSpLocks noChangeShapeType="1"/>
            <a:stCxn id="23" idx="6"/>
          </p:cNvCxnSpPr>
          <p:nvPr/>
        </p:nvCxnSpPr>
        <p:spPr bwMode="auto">
          <a:xfrm>
            <a:off x="5326063" y="4148138"/>
            <a:ext cx="1066800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 Box 45"/>
          <p:cNvSpPr txBox="1">
            <a:spLocks noChangeArrowheads="1"/>
          </p:cNvSpPr>
          <p:nvPr/>
        </p:nvSpPr>
        <p:spPr bwMode="auto">
          <a:xfrm>
            <a:off x="812800" y="4868863"/>
            <a:ext cx="83248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solidFill>
                  <a:srgbClr val="000000"/>
                </a:solidFill>
                <a:ea typeface="ＭＳ Ｐゴシック" charset="-128"/>
              </a:rPr>
              <a:t>ブロック間はオートシェープのコネクタを使用して接続する．</a:t>
            </a:r>
          </a:p>
          <a:p>
            <a:r>
              <a:rPr lang="ja-JP" altLang="en-US" sz="2400" dirty="0" smtClean="0">
                <a:solidFill>
                  <a:srgbClr val="000000"/>
                </a:solidFill>
                <a:ea typeface="ＭＳ Ｐゴシック" charset="-128"/>
              </a:rPr>
              <a:t>コネクタが若干傾く場合は，ブロックを上下左右に移動させると，</a:t>
            </a:r>
          </a:p>
          <a:p>
            <a:r>
              <a:rPr lang="ja-JP" altLang="en-US" sz="2400" dirty="0" smtClean="0">
                <a:solidFill>
                  <a:srgbClr val="000000"/>
                </a:solidFill>
                <a:ea typeface="ＭＳ Ｐゴシック" charset="-128"/>
              </a:rPr>
              <a:t>どちらかの方向からか移動させた場合に傾きが取れる．</a:t>
            </a:r>
          </a:p>
        </p:txBody>
      </p:sp>
      <p:pic>
        <p:nvPicPr>
          <p:cNvPr id="39" name="図 3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0" y="1165987"/>
            <a:ext cx="723519" cy="41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40" name="図 3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078" y="3602419"/>
            <a:ext cx="723519" cy="41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grpSp>
        <p:nvGrpSpPr>
          <p:cNvPr id="44" name="グループ化 43"/>
          <p:cNvGrpSpPr/>
          <p:nvPr/>
        </p:nvGrpSpPr>
        <p:grpSpPr>
          <a:xfrm>
            <a:off x="2073275" y="1449090"/>
            <a:ext cx="719138" cy="539750"/>
            <a:chOff x="2073275" y="1449388"/>
            <a:chExt cx="719138" cy="539750"/>
          </a:xfrm>
        </p:grpSpPr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2073275" y="1449388"/>
              <a:ext cx="719138" cy="53975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pic>
          <p:nvPicPr>
            <p:cNvPr id="42" name="図 4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7888" y="1505141"/>
              <a:ext cx="571500" cy="380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rgbClr r="0" g="0" b="0">
                      <a:alpha val="0"/>
                    </a:scrgbClr>
                  </a:solidFill>
                </a14:hiddenFill>
              </a:ext>
            </a:extLst>
          </p:spPr>
        </p:pic>
      </p:grpSp>
      <p:grpSp>
        <p:nvGrpSpPr>
          <p:cNvPr id="45" name="グループ化 44"/>
          <p:cNvGrpSpPr/>
          <p:nvPr/>
        </p:nvGrpSpPr>
        <p:grpSpPr>
          <a:xfrm>
            <a:off x="3873500" y="1449090"/>
            <a:ext cx="719138" cy="539750"/>
            <a:chOff x="3873500" y="1449388"/>
            <a:chExt cx="719138" cy="539750"/>
          </a:xfrm>
        </p:grpSpPr>
        <p:sp>
          <p:nvSpPr>
            <p:cNvPr id="16" name="Rectangle 48"/>
            <p:cNvSpPr>
              <a:spLocks noChangeArrowheads="1"/>
            </p:cNvSpPr>
            <p:nvPr/>
          </p:nvSpPr>
          <p:spPr bwMode="auto">
            <a:xfrm>
              <a:off x="3873500" y="1449388"/>
              <a:ext cx="719138" cy="53975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pic>
          <p:nvPicPr>
            <p:cNvPr id="43" name="図 4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8113" y="1505141"/>
              <a:ext cx="571500" cy="380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rgbClr r="0" g="0" b="0">
                      <a:alpha val="0"/>
                    </a:scrgbClr>
                  </a:solidFill>
                </a14:hiddenFill>
              </a:ext>
            </a:extLst>
          </p:spPr>
        </p:pic>
      </p:grp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10A64F-5FA4-4BB5-8FE5-6E90393AA66F}" type="slidenum">
              <a:rPr lang="en-US" altLang="ja-JP" smtClean="0"/>
              <a:pPr/>
              <a:t>26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630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ディジタルフィルタの基本</a:t>
            </a:r>
            <a:r>
              <a:rPr lang="ja-JP" altLang="en-US" dirty="0"/>
              <a:t>要素の</a:t>
            </a:r>
            <a:r>
              <a:rPr lang="ja-JP" altLang="en-US" dirty="0" smtClean="0"/>
              <a:t>接続（数式ツール版）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8" name="AutoShape 26"/>
          <p:cNvSpPr>
            <a:spLocks noChangeArrowheads="1"/>
          </p:cNvSpPr>
          <p:nvPr/>
        </p:nvSpPr>
        <p:spPr bwMode="auto">
          <a:xfrm rot="10800000">
            <a:off x="3062288" y="2708275"/>
            <a:ext cx="539750" cy="45085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3152775" y="3968750"/>
            <a:ext cx="358775" cy="358775"/>
            <a:chOff x="1306" y="2614"/>
            <a:chExt cx="226" cy="226"/>
          </a:xfrm>
        </p:grpSpPr>
        <p:sp>
          <p:nvSpPr>
            <p:cNvPr id="10" name="Oval 27"/>
            <p:cNvSpPr>
              <a:spLocks noChangeArrowheads="1"/>
            </p:cNvSpPr>
            <p:nvPr/>
          </p:nvSpPr>
          <p:spPr bwMode="auto">
            <a:xfrm>
              <a:off x="1306" y="2614"/>
              <a:ext cx="226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11" name="Line 28"/>
            <p:cNvSpPr>
              <a:spLocks noChangeShapeType="1"/>
            </p:cNvSpPr>
            <p:nvPr/>
          </p:nvSpPr>
          <p:spPr bwMode="auto">
            <a:xfrm>
              <a:off x="1306" y="2727"/>
              <a:ext cx="2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>
              <a:off x="1419" y="2614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</p:grpSp>
      <p:sp>
        <p:nvSpPr>
          <p:cNvPr id="13" name="Oval 44"/>
          <p:cNvSpPr>
            <a:spLocks noChangeArrowheads="1"/>
          </p:cNvSpPr>
          <p:nvPr/>
        </p:nvSpPr>
        <p:spPr bwMode="auto">
          <a:xfrm>
            <a:off x="3287713" y="1674813"/>
            <a:ext cx="90487" cy="889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cxnSp>
        <p:nvCxnSpPr>
          <p:cNvPr id="17" name="AutoShape 51"/>
          <p:cNvCxnSpPr>
            <a:cxnSpLocks noChangeShapeType="1"/>
            <a:stCxn id="7" idx="3"/>
            <a:endCxn id="13" idx="2"/>
          </p:cNvCxnSpPr>
          <p:nvPr/>
        </p:nvCxnSpPr>
        <p:spPr bwMode="auto">
          <a:xfrm>
            <a:off x="2792413" y="1718965"/>
            <a:ext cx="495300" cy="29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52"/>
          <p:cNvCxnSpPr>
            <a:cxnSpLocks noChangeShapeType="1"/>
            <a:stCxn id="13" idx="6"/>
            <a:endCxn id="16" idx="1"/>
          </p:cNvCxnSpPr>
          <p:nvPr/>
        </p:nvCxnSpPr>
        <p:spPr bwMode="auto">
          <a:xfrm flipV="1">
            <a:off x="3378200" y="1718965"/>
            <a:ext cx="495300" cy="29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Oval 54"/>
          <p:cNvSpPr>
            <a:spLocks noChangeArrowheads="1"/>
          </p:cNvSpPr>
          <p:nvPr/>
        </p:nvSpPr>
        <p:spPr bwMode="auto">
          <a:xfrm>
            <a:off x="1487488" y="1674813"/>
            <a:ext cx="90487" cy="889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0" name="AutoShape 55"/>
          <p:cNvSpPr>
            <a:spLocks noChangeArrowheads="1"/>
          </p:cNvSpPr>
          <p:nvPr/>
        </p:nvSpPr>
        <p:spPr bwMode="auto">
          <a:xfrm rot="10800000">
            <a:off x="1262063" y="2708275"/>
            <a:ext cx="539750" cy="45085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1" name="AutoShape 60"/>
          <p:cNvSpPr>
            <a:spLocks noChangeArrowheads="1"/>
          </p:cNvSpPr>
          <p:nvPr/>
        </p:nvSpPr>
        <p:spPr bwMode="auto">
          <a:xfrm rot="10800000">
            <a:off x="4864100" y="2708275"/>
            <a:ext cx="539750" cy="45085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grpSp>
        <p:nvGrpSpPr>
          <p:cNvPr id="22" name="Group 61"/>
          <p:cNvGrpSpPr>
            <a:grpSpLocks/>
          </p:cNvGrpSpPr>
          <p:nvPr/>
        </p:nvGrpSpPr>
        <p:grpSpPr bwMode="auto">
          <a:xfrm>
            <a:off x="4954588" y="3968750"/>
            <a:ext cx="358775" cy="358775"/>
            <a:chOff x="1306" y="2614"/>
            <a:chExt cx="226" cy="226"/>
          </a:xfrm>
        </p:grpSpPr>
        <p:sp>
          <p:nvSpPr>
            <p:cNvPr id="23" name="Oval 62"/>
            <p:cNvSpPr>
              <a:spLocks noChangeArrowheads="1"/>
            </p:cNvSpPr>
            <p:nvPr/>
          </p:nvSpPr>
          <p:spPr bwMode="auto">
            <a:xfrm>
              <a:off x="1306" y="2614"/>
              <a:ext cx="226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24" name="Line 63"/>
            <p:cNvSpPr>
              <a:spLocks noChangeShapeType="1"/>
            </p:cNvSpPr>
            <p:nvPr/>
          </p:nvSpPr>
          <p:spPr bwMode="auto">
            <a:xfrm>
              <a:off x="1306" y="2727"/>
              <a:ext cx="2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25" name="Line 64"/>
            <p:cNvSpPr>
              <a:spLocks noChangeShapeType="1"/>
            </p:cNvSpPr>
            <p:nvPr/>
          </p:nvSpPr>
          <p:spPr bwMode="auto">
            <a:xfrm>
              <a:off x="1419" y="2614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</p:grpSp>
      <p:cxnSp>
        <p:nvCxnSpPr>
          <p:cNvPr id="26" name="AutoShape 65"/>
          <p:cNvCxnSpPr>
            <a:cxnSpLocks noChangeShapeType="1"/>
            <a:stCxn id="19" idx="6"/>
            <a:endCxn id="7" idx="1"/>
          </p:cNvCxnSpPr>
          <p:nvPr/>
        </p:nvCxnSpPr>
        <p:spPr bwMode="auto">
          <a:xfrm flipV="1">
            <a:off x="1577975" y="1718965"/>
            <a:ext cx="495300" cy="29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66"/>
          <p:cNvCxnSpPr>
            <a:cxnSpLocks noChangeShapeType="1"/>
            <a:stCxn id="8" idx="0"/>
            <a:endCxn id="10" idx="0"/>
          </p:cNvCxnSpPr>
          <p:nvPr/>
        </p:nvCxnSpPr>
        <p:spPr bwMode="auto">
          <a:xfrm>
            <a:off x="3332163" y="3171825"/>
            <a:ext cx="0" cy="784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67"/>
          <p:cNvCxnSpPr>
            <a:cxnSpLocks noChangeShapeType="1"/>
            <a:stCxn id="21" idx="0"/>
            <a:endCxn id="23" idx="0"/>
          </p:cNvCxnSpPr>
          <p:nvPr/>
        </p:nvCxnSpPr>
        <p:spPr bwMode="auto">
          <a:xfrm>
            <a:off x="5133975" y="3171825"/>
            <a:ext cx="0" cy="784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69"/>
          <p:cNvCxnSpPr>
            <a:cxnSpLocks noChangeShapeType="1"/>
            <a:stCxn id="10" idx="6"/>
            <a:endCxn id="23" idx="2"/>
          </p:cNvCxnSpPr>
          <p:nvPr/>
        </p:nvCxnSpPr>
        <p:spPr bwMode="auto">
          <a:xfrm>
            <a:off x="3524250" y="4148138"/>
            <a:ext cx="1417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70"/>
          <p:cNvCxnSpPr>
            <a:cxnSpLocks noChangeShapeType="1"/>
            <a:stCxn id="20" idx="0"/>
            <a:endCxn id="10" idx="2"/>
          </p:cNvCxnSpPr>
          <p:nvPr/>
        </p:nvCxnSpPr>
        <p:spPr bwMode="auto">
          <a:xfrm rot="16200000" flipH="1">
            <a:off x="1847850" y="2855913"/>
            <a:ext cx="976313" cy="1608137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72"/>
          <p:cNvCxnSpPr>
            <a:cxnSpLocks noChangeShapeType="1"/>
            <a:stCxn id="16" idx="3"/>
            <a:endCxn id="21" idx="3"/>
          </p:cNvCxnSpPr>
          <p:nvPr/>
        </p:nvCxnSpPr>
        <p:spPr bwMode="auto">
          <a:xfrm>
            <a:off x="4592638" y="1718965"/>
            <a:ext cx="541337" cy="989310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74"/>
          <p:cNvCxnSpPr>
            <a:cxnSpLocks noChangeShapeType="1"/>
            <a:stCxn id="13" idx="4"/>
            <a:endCxn id="8" idx="3"/>
          </p:cNvCxnSpPr>
          <p:nvPr/>
        </p:nvCxnSpPr>
        <p:spPr bwMode="auto">
          <a:xfrm flipH="1">
            <a:off x="3332163" y="1776413"/>
            <a:ext cx="1587" cy="9191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75"/>
          <p:cNvCxnSpPr>
            <a:cxnSpLocks noChangeShapeType="1"/>
            <a:stCxn id="19" idx="4"/>
            <a:endCxn id="20" idx="3"/>
          </p:cNvCxnSpPr>
          <p:nvPr/>
        </p:nvCxnSpPr>
        <p:spPr bwMode="auto">
          <a:xfrm flipH="1">
            <a:off x="1531938" y="1776413"/>
            <a:ext cx="1587" cy="9191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76"/>
          <p:cNvCxnSpPr>
            <a:cxnSpLocks noChangeShapeType="1"/>
            <a:endCxn id="19" idx="2"/>
          </p:cNvCxnSpPr>
          <p:nvPr/>
        </p:nvCxnSpPr>
        <p:spPr bwMode="auto">
          <a:xfrm>
            <a:off x="631825" y="1719263"/>
            <a:ext cx="842963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77"/>
          <p:cNvCxnSpPr>
            <a:cxnSpLocks noChangeShapeType="1"/>
            <a:stCxn id="23" idx="6"/>
          </p:cNvCxnSpPr>
          <p:nvPr/>
        </p:nvCxnSpPr>
        <p:spPr bwMode="auto">
          <a:xfrm>
            <a:off x="5326063" y="4148138"/>
            <a:ext cx="1066800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 Box 45"/>
          <p:cNvSpPr txBox="1">
            <a:spLocks noChangeArrowheads="1"/>
          </p:cNvSpPr>
          <p:nvPr/>
        </p:nvSpPr>
        <p:spPr bwMode="auto">
          <a:xfrm>
            <a:off x="812800" y="4868863"/>
            <a:ext cx="83248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solidFill>
                  <a:srgbClr val="000000"/>
                </a:solidFill>
                <a:ea typeface="ＭＳ Ｐゴシック" charset="-128"/>
              </a:rPr>
              <a:t>ブロック間はオートシェープのコネクタを使用して接続する．</a:t>
            </a:r>
          </a:p>
          <a:p>
            <a:r>
              <a:rPr lang="ja-JP" altLang="en-US" sz="2400" dirty="0" smtClean="0">
                <a:solidFill>
                  <a:srgbClr val="000000"/>
                </a:solidFill>
                <a:ea typeface="ＭＳ Ｐゴシック" charset="-128"/>
              </a:rPr>
              <a:t>コネクタが若干傾く場合は，ブロックを上下左右に移動させると，</a:t>
            </a:r>
          </a:p>
          <a:p>
            <a:r>
              <a:rPr lang="ja-JP" altLang="en-US" sz="2400" dirty="0" smtClean="0">
                <a:solidFill>
                  <a:srgbClr val="000000"/>
                </a:solidFill>
                <a:ea typeface="ＭＳ Ｐゴシック" charset="-128"/>
              </a:rPr>
              <a:t>どちらかの方向からか移動させた場合に傾きが取れる．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10A64F-5FA4-4BB5-8FE5-6E90393AA66F}" type="slidenum">
              <a:rPr lang="en-US" altLang="ja-JP" smtClean="0"/>
              <a:pPr/>
              <a:t>27</a:t>
            </a:fld>
            <a:endParaRPr lang="en-US" altLang="ja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571324" y="1195745"/>
                <a:ext cx="10063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>
                  <a:latin typeface="ＭＳ Ｐゴシック" pitchFamily="50" charset="-128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24" y="1195745"/>
                <a:ext cx="1006301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5386859" y="3622924"/>
                <a:ext cx="10063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>
                  <a:latin typeface="ＭＳ Ｐゴシック" pitchFamily="50" charset="-128"/>
                </a:endParaRPr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859" y="3622924"/>
                <a:ext cx="1006301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52"/>
              <p:cNvSpPr>
                <a:spLocks noChangeArrowheads="1"/>
              </p:cNvSpPr>
              <p:nvPr/>
            </p:nvSpPr>
            <p:spPr bwMode="auto">
              <a:xfrm>
                <a:off x="2073275" y="1448780"/>
                <a:ext cx="719137" cy="53975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7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3275" y="1448780"/>
                <a:ext cx="719137" cy="5397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52"/>
              <p:cNvSpPr>
                <a:spLocks noChangeArrowheads="1"/>
              </p:cNvSpPr>
              <p:nvPr/>
            </p:nvSpPr>
            <p:spPr bwMode="auto">
              <a:xfrm>
                <a:off x="3872127" y="1448295"/>
                <a:ext cx="719137" cy="53975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8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2127" y="1448295"/>
                <a:ext cx="719137" cy="5397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88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ブロック内の文字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4" name="正方形/長方形 3"/>
          <p:cNvSpPr/>
          <p:nvPr/>
        </p:nvSpPr>
        <p:spPr>
          <a:xfrm>
            <a:off x="632520" y="1268760"/>
            <a:ext cx="288032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ブロック内にはこのように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文字が入力できる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10A64F-5FA4-4BB5-8FE5-6E90393AA66F}" type="slidenum">
              <a:rPr lang="en-US" altLang="ja-JP" smtClean="0"/>
              <a:pPr/>
              <a:t>28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3681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ja-JP" dirty="0" smtClean="0"/>
              <a:t>Introduction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908720"/>
            <a:ext cx="8915400" cy="5400675"/>
          </a:xfrm>
        </p:spPr>
        <p:txBody>
          <a:bodyPr/>
          <a:lstStyle/>
          <a:p>
            <a:r>
              <a:rPr kumimoji="1" lang="fi-FI" altLang="ja-JP" dirty="0" smtClean="0"/>
              <a:t>Handwriting recognition (HWR) is the process of extracting text in digital form from handwritten images or input devices</a:t>
            </a:r>
            <a:r>
              <a:rPr kumimoji="1" lang="fi-FI" altLang="ja-JP" dirty="0" smtClean="0"/>
              <a:t>.</a:t>
            </a:r>
            <a:endParaRPr kumimoji="1" lang="fi-FI" altLang="ja-JP" dirty="0" smtClean="0"/>
          </a:p>
          <a:p>
            <a:r>
              <a:rPr lang="fi-FI" altLang="ja-JP" dirty="0" smtClean="0"/>
              <a:t>This </a:t>
            </a:r>
            <a:r>
              <a:rPr lang="fi-FI" altLang="ja-JP" dirty="0" smtClean="0"/>
              <a:t>phase of research concentrates on preprocessing.</a:t>
            </a:r>
          </a:p>
          <a:p>
            <a:r>
              <a:rPr lang="fi-FI" altLang="ja-JP" dirty="0"/>
              <a:t>Matlab was used for implementation.</a:t>
            </a:r>
          </a:p>
          <a:p>
            <a:r>
              <a:rPr lang="fi-FI" altLang="ja-JP" dirty="0"/>
              <a:t>IAM handwriting database provides wide variety of different handwriting styles in English.</a:t>
            </a:r>
          </a:p>
          <a:p>
            <a:endParaRPr lang="fi-FI" altLang="ja-JP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6927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ja-JP" dirty="0" smtClean="0"/>
              <a:t>MATLAB 2015a</a:t>
            </a:r>
            <a:r>
              <a:rPr kumimoji="1" lang="ja-JP" altLang="en-US" dirty="0" smtClean="0"/>
              <a:t>からは，グラフなどに使用するカラーマップが新しくなりました．この新しい色を参考までに以下に用意しました．これらの色は，プロジェクタなどに表示した際にも見やすい色になっています．（従来の色は明るすぎて見にくい場合がありました．）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MATLAB</a:t>
            </a:r>
            <a:r>
              <a:rPr kumimoji="1" lang="ja-JP" altLang="en-US" dirty="0" smtClean="0"/>
              <a:t>用標準カラーマップ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10A64F-5FA4-4BB5-8FE5-6E90393AA66F}" type="slidenum">
              <a:rPr lang="en-US" altLang="ja-JP" smtClean="0"/>
              <a:pPr/>
              <a:t>29</a:t>
            </a:fld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15" name="正方形/長方形 14"/>
          <p:cNvSpPr/>
          <p:nvPr/>
        </p:nvSpPr>
        <p:spPr>
          <a:xfrm>
            <a:off x="1583172" y="4689140"/>
            <a:ext cx="360040" cy="360040"/>
          </a:xfrm>
          <a:prstGeom prst="rect">
            <a:avLst/>
          </a:prstGeom>
          <a:solidFill>
            <a:srgbClr val="0072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43212" y="4689140"/>
            <a:ext cx="360040" cy="360040"/>
          </a:xfrm>
          <a:prstGeom prst="rect">
            <a:avLst/>
          </a:prstGeom>
          <a:solidFill>
            <a:srgbClr val="DA531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303252" y="4689140"/>
            <a:ext cx="360040" cy="360040"/>
          </a:xfrm>
          <a:prstGeom prst="rect">
            <a:avLst/>
          </a:prstGeom>
          <a:solidFill>
            <a:srgbClr val="EEB22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657745" y="4689140"/>
            <a:ext cx="360040" cy="360040"/>
          </a:xfrm>
          <a:prstGeom prst="rect">
            <a:avLst/>
          </a:prstGeom>
          <a:solidFill>
            <a:srgbClr val="7E2F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017785" y="4689140"/>
            <a:ext cx="360040" cy="360040"/>
          </a:xfrm>
          <a:prstGeom prst="rect">
            <a:avLst/>
          </a:prstGeom>
          <a:solidFill>
            <a:srgbClr val="77AD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377825" y="4689140"/>
            <a:ext cx="360040" cy="360040"/>
          </a:xfrm>
          <a:prstGeom prst="rect">
            <a:avLst/>
          </a:prstGeom>
          <a:solidFill>
            <a:srgbClr val="4DBF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737865" y="4689140"/>
            <a:ext cx="360040" cy="360040"/>
          </a:xfrm>
          <a:prstGeom prst="rect">
            <a:avLst/>
          </a:prstGeom>
          <a:solidFill>
            <a:srgbClr val="A3142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832" y="3684588"/>
            <a:ext cx="3660236" cy="262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627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ja-JP" dirty="0" smtClean="0"/>
              <a:t>Handwriting recognition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908720"/>
            <a:ext cx="8915400" cy="5400675"/>
          </a:xfrm>
        </p:spPr>
        <p:txBody>
          <a:bodyPr/>
          <a:lstStyle/>
          <a:p>
            <a:r>
              <a:rPr lang="en-US" altLang="ja-JP" dirty="0"/>
              <a:t>Used methods </a:t>
            </a:r>
            <a:r>
              <a:rPr lang="en-US" altLang="ja-JP" dirty="0" smtClean="0"/>
              <a:t>for handwriting recognition include </a:t>
            </a:r>
            <a:r>
              <a:rPr lang="en-US" altLang="ja-JP" dirty="0"/>
              <a:t>Optical Character Recognition (OCR) or Intelligent Word Recognition (IWR).</a:t>
            </a:r>
          </a:p>
          <a:p>
            <a:r>
              <a:rPr lang="en-US" altLang="ja-JP" dirty="0"/>
              <a:t>OCR is used to recognize individual characters while IWR recognizes whole words. </a:t>
            </a:r>
          </a:p>
          <a:p>
            <a:r>
              <a:rPr lang="en-US" altLang="ja-JP" dirty="0"/>
              <a:t>Recognition process can be divided into three main phases:</a:t>
            </a:r>
          </a:p>
          <a:p>
            <a:pPr lvl="1"/>
            <a:r>
              <a:rPr lang="en-US" altLang="ja-JP" dirty="0"/>
              <a:t>Preprocessing</a:t>
            </a:r>
          </a:p>
          <a:p>
            <a:pPr lvl="1"/>
            <a:r>
              <a:rPr lang="en-US" altLang="ja-JP" dirty="0"/>
              <a:t>Feature extraction</a:t>
            </a:r>
          </a:p>
          <a:p>
            <a:pPr lvl="1"/>
            <a:r>
              <a:rPr lang="en-US" altLang="ja-JP" dirty="0" smtClean="0"/>
              <a:t>Classification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5741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ja-JP" dirty="0" smtClean="0"/>
              <a:t>Handwriting recognition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altLang="ja-JP" dirty="0" smtClean="0"/>
              <a:t>Each phase reduces the amount of data to be processed.</a:t>
            </a:r>
            <a:endParaRPr kumimoji="1" lang="fi-FI" altLang="ja-JP" dirty="0" smtClean="0"/>
          </a:p>
          <a:p>
            <a:r>
              <a:rPr kumimoji="1" lang="fi-FI" altLang="ja-JP" dirty="0" smtClean="0"/>
              <a:t>Preprocessing</a:t>
            </a:r>
          </a:p>
          <a:p>
            <a:pPr lvl="1"/>
            <a:r>
              <a:rPr lang="fi-FI" altLang="ja-JP" dirty="0" smtClean="0"/>
              <a:t>Includes noise </a:t>
            </a:r>
            <a:r>
              <a:rPr lang="fi-FI" altLang="ja-JP" dirty="0"/>
              <a:t>removal, binarization and segmentation</a:t>
            </a:r>
            <a:r>
              <a:rPr lang="fi-FI" altLang="ja-JP" dirty="0" smtClean="0"/>
              <a:t>.</a:t>
            </a:r>
            <a:endParaRPr kumimoji="1" lang="fi-FI" altLang="ja-JP" dirty="0" smtClean="0"/>
          </a:p>
          <a:p>
            <a:pPr lvl="1"/>
            <a:r>
              <a:rPr kumimoji="1" lang="fi-FI" altLang="ja-JP" dirty="0" smtClean="0"/>
              <a:t>Image is enhanced for feature extraction phase and the deteted objects are extracted. </a:t>
            </a:r>
            <a:endParaRPr lang="fi-FI" altLang="ja-JP" dirty="0"/>
          </a:p>
          <a:p>
            <a:r>
              <a:rPr lang="fi-FI" altLang="ja-JP" dirty="0" smtClean="0"/>
              <a:t>Feature Extraction</a:t>
            </a:r>
          </a:p>
          <a:p>
            <a:pPr lvl="1"/>
            <a:r>
              <a:rPr lang="fi-FI" altLang="ja-JP" dirty="0" smtClean="0"/>
              <a:t>Shape describing features are extracted from previously acquired objects. </a:t>
            </a:r>
          </a:p>
          <a:p>
            <a:pPr lvl="1"/>
            <a:r>
              <a:rPr lang="fi-FI" altLang="ja-JP" dirty="0" smtClean="0"/>
              <a:t>Histogram of ordered gradients, horizontal and vertical histograms, topological features (loops, junctions)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0089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Handwriting recognition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Classification</a:t>
            </a:r>
          </a:p>
          <a:p>
            <a:pPr lvl="1"/>
            <a:r>
              <a:rPr lang="fi-FI" dirty="0"/>
              <a:t>Extracted features are used in machine learning algorithms to create the feature vector.</a:t>
            </a:r>
          </a:p>
          <a:p>
            <a:pPr lvl="1"/>
            <a:r>
              <a:rPr lang="fi-FI" dirty="0"/>
              <a:t>The inputs are classified according to this vector.</a:t>
            </a:r>
          </a:p>
          <a:p>
            <a:pPr lvl="1"/>
            <a:r>
              <a:rPr lang="fi-FI" dirty="0"/>
              <a:t>For example simple k-means clustering can be applied to find the correct category for the input. In this case the feature vector can be constructed from previously mentioned features or their combinations.</a:t>
            </a:r>
          </a:p>
          <a:p>
            <a:pPr lvl="1"/>
            <a:endParaRPr lang="fi-FI" dirty="0"/>
          </a:p>
          <a:p>
            <a:r>
              <a:rPr lang="fi-FI" dirty="0" smtClean="0"/>
              <a:t>For now the research has concentrated on preprocessing.</a:t>
            </a:r>
            <a:endParaRPr lang="fi-FI" dirty="0" smtClean="0"/>
          </a:p>
          <a:p>
            <a:endParaRPr lang="fi-FI" dirty="0" smtClean="0"/>
          </a:p>
          <a:p>
            <a:pPr marL="457200" lvl="1" indent="0">
              <a:buNone/>
            </a:pP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54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Preprocessing 1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During this research following preprocessing </a:t>
            </a:r>
            <a:r>
              <a:rPr lang="fi-FI" dirty="0" smtClean="0"/>
              <a:t>methods</a:t>
            </a:r>
            <a:r>
              <a:rPr lang="fi-FI" dirty="0" smtClean="0"/>
              <a:t> </a:t>
            </a:r>
            <a:r>
              <a:rPr lang="fi-FI" dirty="0" smtClean="0"/>
              <a:t>were considered:</a:t>
            </a:r>
          </a:p>
          <a:p>
            <a:pPr lvl="1"/>
            <a:r>
              <a:rPr lang="fi-FI" dirty="0" smtClean="0"/>
              <a:t>Image aquisition</a:t>
            </a:r>
          </a:p>
          <a:p>
            <a:pPr lvl="1"/>
            <a:r>
              <a:rPr lang="fi-FI" dirty="0" smtClean="0"/>
              <a:t>Noise removal</a:t>
            </a:r>
          </a:p>
          <a:p>
            <a:pPr lvl="1"/>
            <a:r>
              <a:rPr lang="fi-FI" dirty="0" smtClean="0"/>
              <a:t>Binarization</a:t>
            </a:r>
          </a:p>
          <a:p>
            <a:pPr lvl="1"/>
            <a:r>
              <a:rPr lang="fi-FI" dirty="0" smtClean="0"/>
              <a:t>Object </a:t>
            </a:r>
            <a:r>
              <a:rPr lang="fi-FI" dirty="0" smtClean="0"/>
              <a:t>property analysis</a:t>
            </a:r>
            <a:endParaRPr lang="fi-FI" dirty="0" smtClean="0"/>
          </a:p>
          <a:p>
            <a:pPr lvl="1"/>
            <a:r>
              <a:rPr lang="fi-FI" dirty="0" smtClean="0"/>
              <a:t>Object extraction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1124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Preprocessing 2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Image is converted to grayscale </a:t>
            </a:r>
          </a:p>
          <a:p>
            <a:r>
              <a:rPr lang="fi-FI" dirty="0" smtClean="0"/>
              <a:t>Noise is removed using 3x3 adaptive wiener filter</a:t>
            </a:r>
          </a:p>
          <a:p>
            <a:pPr lvl="1"/>
            <a:r>
              <a:rPr lang="fi-FI" dirty="0" smtClean="0"/>
              <a:t> Adapts to the variation. More smoothing if variance is large.</a:t>
            </a:r>
          </a:p>
          <a:p>
            <a:pPr lvl="1"/>
            <a:r>
              <a:rPr lang="fi-FI" dirty="0" smtClean="0"/>
              <a:t>3x3 neighbourhood optimal for most cases. Larger filter sizes resulted in exessive blur.</a:t>
            </a:r>
          </a:p>
          <a:p>
            <a:r>
              <a:rPr lang="fi-FI" dirty="0" smtClean="0"/>
              <a:t>Histogram equalization is not applied because in most cases it increased the visibility of irrelevant objects such as paper </a:t>
            </a:r>
            <a:r>
              <a:rPr lang="fi-FI" dirty="0" smtClean="0"/>
              <a:t>texture and noise.</a:t>
            </a:r>
            <a:endParaRPr lang="fi-FI" dirty="0" smtClean="0"/>
          </a:p>
          <a:p>
            <a:endParaRPr lang="fi-FI" dirty="0" smtClean="0"/>
          </a:p>
          <a:p>
            <a:endParaRPr lang="fi-FI" dirty="0" smtClean="0"/>
          </a:p>
          <a:p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3056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Binarization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08050"/>
            <a:ext cx="8915400" cy="5400675"/>
          </a:xfrm>
        </p:spPr>
        <p:txBody>
          <a:bodyPr/>
          <a:lstStyle/>
          <a:p>
            <a:r>
              <a:rPr lang="fi-FI" dirty="0" smtClean="0"/>
              <a:t>Binarization </a:t>
            </a:r>
            <a:r>
              <a:rPr lang="fi-FI" dirty="0" smtClean="0"/>
              <a:t>is one of the most </a:t>
            </a:r>
            <a:r>
              <a:rPr lang="fi-FI" dirty="0" smtClean="0"/>
              <a:t>important </a:t>
            </a:r>
            <a:r>
              <a:rPr lang="fi-FI" dirty="0" smtClean="0"/>
              <a:t>parts </a:t>
            </a:r>
            <a:r>
              <a:rPr lang="fi-FI" dirty="0" smtClean="0"/>
              <a:t>of the </a:t>
            </a:r>
            <a:r>
              <a:rPr lang="fi-FI" dirty="0" smtClean="0"/>
              <a:t>preprocessing.</a:t>
            </a:r>
            <a:endParaRPr lang="fi-FI" dirty="0" smtClean="0"/>
          </a:p>
          <a:p>
            <a:r>
              <a:rPr lang="fi-FI" dirty="0" smtClean="0"/>
              <a:t>Image may have uneven lighting resulting in visible shadows or </a:t>
            </a:r>
            <a:r>
              <a:rPr lang="fi-FI" dirty="0" smtClean="0"/>
              <a:t>gloss.</a:t>
            </a:r>
            <a:endParaRPr lang="fi-FI" dirty="0" smtClean="0"/>
          </a:p>
          <a:p>
            <a:r>
              <a:rPr lang="fi-FI" dirty="0" smtClean="0"/>
              <a:t>Sauvola algorithm was designed for documant binarization </a:t>
            </a:r>
            <a:r>
              <a:rPr lang="fi-FI" dirty="0" smtClean="0"/>
              <a:t>purpose.</a:t>
            </a:r>
          </a:p>
          <a:p>
            <a:r>
              <a:rPr lang="fi-FI" dirty="0" smtClean="0"/>
              <a:t>Sauvola algorithm resulted in best results with quick comparison with other algorithms.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dirty="0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847395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jarticle}&#10;\usepackage{texpoint}&#10;\pagestyle{empty}&#10;\begin{document}&#10;\begin{eqnarray}&#10;&#10;\nonumber&#10;\end{eqnarray}&#10;\end{document}"/>
  <p:tag name="TEX2PS" val="platex $(base).tex; dvipsk -D $(res) -E -o $(base).ps $(base).dvi"/>
  <p:tag name="EXTERNALEDITCOMMAND" val="notepad %"/>
  <p:tag name="GHOSTSCRIPTCOMMAND" val="gswin32c -dWINKANJI"/>
  <p:tag name="DEFAULTBITMAP" val="png256"/>
  <p:tag name="DEFAULTBLEND" val="False"/>
  <p:tag name="DEFAULTTRANSPARENT" val="True"/>
  <p:tag name="DEFAULTWORKAROUNDTRANSPARENCYBUG" val="False"/>
  <p:tag name="DEFAULTRESOLUTION" val="2400"/>
  <p:tag name="DEFAULTMAGNIFICATION" val="3"/>
  <p:tag name="DEFAULTFONTSIZE" val="10"/>
  <p:tag name="DEFAULTWIDTH" val="423"/>
  <p:tag name="DEFAULTHEIGHT" val="29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jarticle}&#10;\usepackage{texpoint}&#10;\pagestyle{empty}&#10;\begin{document}&#10;\begin{eqnarray}&#10;z^{-1}&#10;\nonumber&#10;\end{eqnarray}&#10;\end{document}"/>
  <p:tag name="EXTERNALNAME" val="txp_fig"/>
  <p:tag name="BLEND" val="False"/>
  <p:tag name="TRANSPARENT" val="True"/>
  <p:tag name="KEEPFILES" val="False"/>
  <p:tag name="DEBUGPAUSE" val="False"/>
  <p:tag name="RESOLUTION" val="2400"/>
  <p:tag name="TIMEOUT" val="(none)"/>
  <p:tag name="BOXWIDTH" val="423"/>
  <p:tag name="BOXHEIGHT" val="294"/>
  <p:tag name="BOXFONT" val="10"/>
  <p:tag name="BOXWRAP" val="False"/>
  <p:tag name="WORKAROUNDTRANSPARENCYBUG" val="False"/>
  <p:tag name="ALLOWFONTSUBSTITUTION" val="False"/>
  <p:tag name="BITMAPFORMAT" val="png256"/>
  <p:tag name="ORIGWIDTH" val="15"/>
  <p:tag name="PICTUREFILESIZE" val="26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jarticle}&#10;\usepackage{texpoint}&#10;\pagestyle{empty}&#10;\begin{document}&#10;\begin{eqnarray}&#10;x(n)&#10;\nonumber&#10;\end{eqnarray}&#10;\end{document}"/>
  <p:tag name="EXTERNALNAME" val="txp_fig"/>
  <p:tag name="BLEND" val="False"/>
  <p:tag name="TRANSPARENT" val="True"/>
  <p:tag name="KEEPFILES" val="False"/>
  <p:tag name="DEBUGPAUSE" val="False"/>
  <p:tag name="RESOLUTION" val="2400"/>
  <p:tag name="TIMEOUT" val="(none)"/>
  <p:tag name="BOXWIDTH" val="423"/>
  <p:tag name="BOXHEIGHT" val="294"/>
  <p:tag name="BOXFONT" val="10"/>
  <p:tag name="BOXWRAP" val="False"/>
  <p:tag name="WORKAROUNDTRANSPARENCYBUG" val="False"/>
  <p:tag name="ALLOWFONTSUBSTITUTION" val="False"/>
  <p:tag name="BITMAPFORMAT" val="png256"/>
  <p:tag name="ORIGWIDTH" val="18.99"/>
  <p:tag name="PICTUREFILESIZE" val="507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jarticle}&#10;\usepackage{texpoint}&#10;\pagestyle{empty}&#10;\begin{document}&#10;\begin{eqnarray}&#10;y(n)&#10;\nonumber&#10;\end{eqnarray}&#10;\end{document}"/>
  <p:tag name="EXTERNALNAME" val="txp_fig"/>
  <p:tag name="BLEND" val="False"/>
  <p:tag name="TRANSPARENT" val="True"/>
  <p:tag name="KEEPFILES" val="False"/>
  <p:tag name="DEBUGPAUSE" val="False"/>
  <p:tag name="RESOLUTION" val="2400"/>
  <p:tag name="TIMEOUT" val="(none)"/>
  <p:tag name="BOXWIDTH" val="423"/>
  <p:tag name="BOXHEIGHT" val="294"/>
  <p:tag name="BOXFONT" val="10"/>
  <p:tag name="BOXWRAP" val="False"/>
  <p:tag name="WORKAROUNDTRANSPARENCYBUG" val="False"/>
  <p:tag name="ALLOWFONTSUBSTITUTION" val="False"/>
  <p:tag name="BITMAPFORMAT" val="png256"/>
  <p:tag name="ORIGWIDTH" val="18.99"/>
  <p:tag name="PICTUREFILESIZE" val="516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jarticle}&#10;\usepackage{texpoint}&#10;\pagestyle{empty}&#10;\begin{document}&#10;\begin{eqnarray}&#10;z^{-1}&#10;\nonumber&#10;\end{eqnarray}&#10;\end{document}"/>
  <p:tag name="EXTERNALNAME" val="txp_fig"/>
  <p:tag name="BLEND" val="False"/>
  <p:tag name="TRANSPARENT" val="True"/>
  <p:tag name="KEEPFILES" val="False"/>
  <p:tag name="DEBUGPAUSE" val="False"/>
  <p:tag name="RESOLUTION" val="2400"/>
  <p:tag name="TIMEOUT" val="(none)"/>
  <p:tag name="BOXWIDTH" val="423"/>
  <p:tag name="BOXHEIGHT" val="294"/>
  <p:tag name="BOXFONT" val="10"/>
  <p:tag name="BOXWRAP" val="False"/>
  <p:tag name="WORKAROUNDTRANSPARENCYBUG" val="False"/>
  <p:tag name="ALLOWFONTSUBSTITUTION" val="False"/>
  <p:tag name="BITMAPFORMAT" val="png256"/>
  <p:tag name="ORIGWIDTH" val="15"/>
  <p:tag name="PICTUREFILESIZE" val="26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jarticle}&#10;\usepackage{texpoint}&#10;\pagestyle{empty}&#10;\begin{document}&#10;\begin{eqnarray}&#10;z^{-1}&#10;\nonumber&#10;\end{eqnarray}&#10;\end{document}"/>
  <p:tag name="EXTERNALNAME" val="txp_fig"/>
  <p:tag name="BLEND" val="False"/>
  <p:tag name="TRANSPARENT" val="True"/>
  <p:tag name="KEEPFILES" val="False"/>
  <p:tag name="DEBUGPAUSE" val="False"/>
  <p:tag name="RESOLUTION" val="2400"/>
  <p:tag name="TIMEOUT" val="(none)"/>
  <p:tag name="BOXWIDTH" val="423"/>
  <p:tag name="BOXHEIGHT" val="294"/>
  <p:tag name="BOXFONT" val="10"/>
  <p:tag name="BOXWRAP" val="False"/>
  <p:tag name="WORKAROUNDTRANSPARENCYBUG" val="False"/>
  <p:tag name="ALLOWFONTSUBSTITUTION" val="False"/>
  <p:tag name="BITMAPFORMAT" val="png256"/>
  <p:tag name="ORIGWIDTH" val="15"/>
  <p:tag name="PICTUREFILESIZE" val="2653"/>
</p:tagLst>
</file>

<file path=ppt/theme/theme1.xml><?xml version="1.0" encoding="utf-8"?>
<a:theme xmlns:a="http://schemas.openxmlformats.org/drawingml/2006/main" name="MKstyle">
  <a:themeElements>
    <a:clrScheme name="MKsty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Kstyl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>
            <a:latin typeface="ＭＳ Ｐゴシック" pitchFamily="50" charset="-128"/>
          </a:defRPr>
        </a:defPPr>
      </a:lstStyle>
    </a:txDef>
  </a:objectDefaults>
  <a:extraClrSchemeLst>
    <a:extraClrScheme>
      <a:clrScheme name="MKsty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MKstyle</Template>
  <TotalTime>535</TotalTime>
  <Words>1509</Words>
  <Application>Microsoft Office PowerPoint</Application>
  <PresentationFormat>A4 Paper (210x297 mm)</PresentationFormat>
  <Paragraphs>224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ＭＳ Ｐゴシック</vt:lpstr>
      <vt:lpstr>ＭＳ Ｐ明朝</vt:lpstr>
      <vt:lpstr>Arial</vt:lpstr>
      <vt:lpstr>Cambria Math</vt:lpstr>
      <vt:lpstr>MKstyle</vt:lpstr>
      <vt:lpstr>Preprocessing for  Offline Handwriting Recognition </vt:lpstr>
      <vt:lpstr>Overview</vt:lpstr>
      <vt:lpstr>Introduction</vt:lpstr>
      <vt:lpstr>Handwriting recognition</vt:lpstr>
      <vt:lpstr>Handwriting recognition</vt:lpstr>
      <vt:lpstr>Handwriting recognition</vt:lpstr>
      <vt:lpstr>Preprocessing 1</vt:lpstr>
      <vt:lpstr>Preprocessing 2</vt:lpstr>
      <vt:lpstr>Binarization</vt:lpstr>
      <vt:lpstr>Sauvola algorithm</vt:lpstr>
      <vt:lpstr>Sauvola algorithm</vt:lpstr>
      <vt:lpstr>Original image</vt:lpstr>
      <vt:lpstr>Image after binarization. Window size 100 threshold 0.1</vt:lpstr>
      <vt:lpstr>Image after binarization. Window size 100 threshold 0.4</vt:lpstr>
      <vt:lpstr>Image after binarization. Window size 100 threshold 0.9</vt:lpstr>
      <vt:lpstr>Property analysis</vt:lpstr>
      <vt:lpstr>Image after binarization. Window size 100 threshold 0.4</vt:lpstr>
      <vt:lpstr>Areas smaller than 200 pixels removed</vt:lpstr>
      <vt:lpstr>Areas with Euler numbers smaller than -4 removed</vt:lpstr>
      <vt:lpstr>Found objects (Some irrelevant objects remain)</vt:lpstr>
      <vt:lpstr>Errors with different image and same parameters</vt:lpstr>
      <vt:lpstr>Conclusions</vt:lpstr>
      <vt:lpstr>Future work</vt:lpstr>
      <vt:lpstr>Future work 2</vt:lpstr>
      <vt:lpstr>図形のデフォルト設定</vt:lpstr>
      <vt:lpstr>ディジタルフィルタの基本要素</vt:lpstr>
      <vt:lpstr>ディジタルフィルタの基本要素の接続</vt:lpstr>
      <vt:lpstr>ディジタルフィルタの基本要素の接続（数式ツール版）</vt:lpstr>
      <vt:lpstr>ブロック内の文字</vt:lpstr>
      <vt:lpstr>MATLAB用標準カラーマップ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Preprocessing and Feature Extraction for  Handwriting Recognition</dc:title>
  <dc:creator>Perttu Pitkänen</dc:creator>
  <cp:lastModifiedBy>Perttu Pitkänen</cp:lastModifiedBy>
  <cp:revision>52</cp:revision>
  <cp:lastPrinted>2012-07-07T06:52:36Z</cp:lastPrinted>
  <dcterms:created xsi:type="dcterms:W3CDTF">2015-12-17T04:39:25Z</dcterms:created>
  <dcterms:modified xsi:type="dcterms:W3CDTF">2015-12-21T07:58:02Z</dcterms:modified>
</cp:coreProperties>
</file>