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9" r:id="rId3"/>
    <p:sldId id="269" r:id="rId4"/>
    <p:sldId id="303" r:id="rId5"/>
    <p:sldId id="270" r:id="rId6"/>
    <p:sldId id="271" r:id="rId7"/>
    <p:sldId id="310" r:id="rId8"/>
    <p:sldId id="311" r:id="rId9"/>
    <p:sldId id="314" r:id="rId10"/>
    <p:sldId id="312" r:id="rId11"/>
    <p:sldId id="315" r:id="rId12"/>
    <p:sldId id="316" r:id="rId13"/>
    <p:sldId id="317" r:id="rId14"/>
    <p:sldId id="286" r:id="rId15"/>
    <p:sldId id="302" r:id="rId16"/>
    <p:sldId id="313" r:id="rId17"/>
    <p:sldId id="320" r:id="rId18"/>
    <p:sldId id="288" r:id="rId19"/>
    <p:sldId id="321" r:id="rId20"/>
    <p:sldId id="291" r:id="rId21"/>
    <p:sldId id="318" r:id="rId22"/>
    <p:sldId id="319" r:id="rId23"/>
  </p:sldIdLst>
  <p:sldSz cx="9906000" cy="6858000" type="A4"/>
  <p:notesSz cx="6821488" cy="9969500"/>
  <p:custDataLst>
    <p:tags r:id="rId26"/>
  </p:custData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0">
          <p15:clr>
            <a:srgbClr val="A4A3A4"/>
          </p15:clr>
        </p15:guide>
        <p15:guide id="2" pos="2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20"/>
    <a:srgbClr val="00FF00"/>
    <a:srgbClr val="A3142F"/>
    <a:srgbClr val="4DBFEF"/>
    <a:srgbClr val="77AD30"/>
    <a:srgbClr val="0072BE"/>
    <a:srgbClr val="DA5319"/>
    <a:srgbClr val="7E2F8E"/>
    <a:srgbClr val="4D4D4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0" autoAdjust="0"/>
    <p:restoredTop sz="94255" autoAdjust="0"/>
  </p:normalViewPr>
  <p:slideViewPr>
    <p:cSldViewPr snapToObjects="1">
      <p:cViewPr varScale="1">
        <p:scale>
          <a:sx n="70" d="100"/>
          <a:sy n="70" d="100"/>
        </p:scale>
        <p:origin x="1398" y="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-3774" y="-120"/>
      </p:cViewPr>
      <p:guideLst>
        <p:guide orient="horz" pos="3140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Row detection accuracy</c:v>
                </c:pt>
              </c:strCache>
            </c:strRef>
          </c:tx>
          <c:spPr>
            <a:ln w="28575" cap="rnd">
              <a:solidFill>
                <a:srgbClr val="EEB22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1</c:v>
                </c:pt>
                <c:pt idx="1">
                  <c:v>0.92</c:v>
                </c:pt>
                <c:pt idx="2">
                  <c:v>0.92</c:v>
                </c:pt>
                <c:pt idx="3">
                  <c:v>0.92</c:v>
                </c:pt>
                <c:pt idx="4">
                  <c:v>0.92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 detection 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0">
                  <c:v>0.98</c:v>
                </c:pt>
                <c:pt idx="1">
                  <c:v>0.82</c:v>
                </c:pt>
                <c:pt idx="2">
                  <c:v>0.85</c:v>
                </c:pt>
                <c:pt idx="3">
                  <c:v>0.86</c:v>
                </c:pt>
                <c:pt idx="4">
                  <c:v>0.85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2841776"/>
        <c:axId val="1482835248"/>
      </c:lineChart>
      <c:catAx>
        <c:axId val="148284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482835248"/>
        <c:crosses val="autoZero"/>
        <c:auto val="1"/>
        <c:lblAlgn val="ctr"/>
        <c:lblOffset val="100"/>
        <c:noMultiLvlLbl val="0"/>
      </c:catAx>
      <c:valAx>
        <c:axId val="14828352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48284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31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31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A89CF7-34A1-4F4A-82F4-69DC8D066ADD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219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31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7713"/>
            <a:ext cx="5399088" cy="373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149" y="4735513"/>
            <a:ext cx="545719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31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C03934-2B65-4887-BED9-6DF7CD723B42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20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A4FDA-B9FF-4F7D-B1DA-89AA63B426E6}" type="slidenum">
              <a:rPr lang="en-US" altLang="ja-JP"/>
              <a:pPr/>
              <a:t>0</a:t>
            </a:fld>
            <a:endParaRPr lang="en-US" altLang="ja-JP" dirty="0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75572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03934-2B65-4887-BED9-6DF7CD723B42}" type="slidenum">
              <a:rPr lang="en-US" altLang="ja-JP" smtClean="0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142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03934-2B65-4887-BED9-6DF7CD723B42}" type="slidenum">
              <a:rPr lang="en-US" altLang="ja-JP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9947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03934-2B65-4887-BED9-6DF7CD723B42}" type="slidenum">
              <a:rPr lang="en-US" altLang="ja-JP" smtClean="0"/>
              <a:pPr/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6335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268413"/>
            <a:ext cx="8420100" cy="18002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ja-JP" noProof="0" smtClean="0"/>
              <a:t>Click to edit Master title style</a:t>
            </a:r>
            <a:endParaRPr lang="ja-JP" alt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076700"/>
            <a:ext cx="6934200" cy="1584325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  <a:endParaRPr lang="ja-JP" altLang="en-US" noProof="0" smtClean="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73050" y="3321050"/>
            <a:ext cx="935990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802063" y="5805488"/>
            <a:ext cx="2311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+mn-ea"/>
              </a:defRPr>
            </a:lvl1pPr>
          </a:lstStyle>
          <a:p>
            <a:r>
              <a:rPr lang="en-US" altLang="ja-JP" dirty="0" smtClean="0"/>
              <a:t>2015</a:t>
            </a:r>
            <a:r>
              <a:rPr lang="ja-JP" altLang="en-US" smtClean="0"/>
              <a:t>年</a:t>
            </a:r>
            <a:r>
              <a:rPr lang="en-US" altLang="ja-JP" dirty="0" smtClean="0"/>
              <a:t>5</a:t>
            </a:r>
            <a:r>
              <a:rPr lang="ja-JP" altLang="en-US" smtClean="0"/>
              <a:t>月</a:t>
            </a:r>
            <a:r>
              <a:rPr lang="en-US" altLang="ja-JP" dirty="0" smtClean="0"/>
              <a:t>11</a:t>
            </a:r>
            <a:r>
              <a:rPr lang="ja-JP" altLang="en-US" smtClean="0"/>
              <a:t>日</a:t>
            </a:r>
            <a:endParaRPr lang="en-US" altLang="ja-JP" dirty="0"/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068235" y="6534345"/>
            <a:ext cx="222091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00" dirty="0"/>
              <a:t>Kawamata Lab., Tohoku Univ.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4869160"/>
            <a:ext cx="89154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0292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87053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3968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4869160"/>
            <a:ext cx="43815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4869160"/>
            <a:ext cx="43815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346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10A64F-5FA4-4BB5-8FE5-6E90393AA66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903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A18FDB-BD42-44B1-947D-CBD7F559EA54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215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684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タイトルと1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482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x(2x1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8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2777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2x1)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75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3684588"/>
            <a:ext cx="89154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756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4869160"/>
            <a:ext cx="89154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29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(1x2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11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897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3684588"/>
            <a:ext cx="89154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680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173038"/>
            <a:ext cx="927046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95300" y="908050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03213" y="6534000"/>
            <a:ext cx="676502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183470" y="6534345"/>
            <a:ext cx="4494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643FAE94-BD15-4DE8-8E45-48100741B5A1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73050" y="692150"/>
            <a:ext cx="9359900" cy="71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73620" y="6462908"/>
            <a:ext cx="9359900" cy="714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7068235" y="6534345"/>
            <a:ext cx="222091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00" dirty="0"/>
              <a:t>Kawamata Lab., Tohoku Univ.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63" r:id="rId4"/>
    <p:sldLayoutId id="2147483664" r:id="rId5"/>
    <p:sldLayoutId id="2147483662" r:id="rId6"/>
    <p:sldLayoutId id="2147483669" r:id="rId7"/>
    <p:sldLayoutId id="2147483665" r:id="rId8"/>
    <p:sldLayoutId id="2147483666" r:id="rId9"/>
    <p:sldLayoutId id="2147483668" r:id="rId10"/>
    <p:sldLayoutId id="2147483661" r:id="rId11"/>
    <p:sldLayoutId id="2147483667" r:id="rId12"/>
    <p:sldLayoutId id="2147483655" r:id="rId13"/>
    <p:sldLayoutId id="2147483656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02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26</a:t>
            </a:r>
            <a:r>
              <a:rPr lang="ja-JP" altLang="en-US" dirty="0" smtClean="0"/>
              <a:t>日</a:t>
            </a:r>
            <a:endParaRPr lang="en-US" altLang="ja-JP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410146"/>
            <a:ext cx="8420100" cy="1384995"/>
          </a:xfrm>
        </p:spPr>
        <p:txBody>
          <a:bodyPr/>
          <a:lstStyle/>
          <a:p>
            <a:r>
              <a:rPr lang="fi-FI" altLang="ja-JP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Preprocessing </a:t>
            </a:r>
            <a:r>
              <a:rPr lang="fi-FI" altLang="ja-JP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and </a:t>
            </a:r>
            <a:r>
              <a:rPr lang="fi-FI" altLang="ja-JP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Layout Analysis for </a:t>
            </a:r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/>
            </a:r>
            <a:b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</a:br>
            <a:r>
              <a:rPr lang="fi-FI" altLang="ja-JP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Offline Handwriting </a:t>
            </a:r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Recognition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東北大学大学院工学研究科</a:t>
            </a:r>
            <a:endParaRPr lang="en-US" altLang="ja-JP" dirty="0" smtClean="0"/>
          </a:p>
          <a:p>
            <a:r>
              <a:rPr lang="ja-JP" altLang="en-US" dirty="0"/>
              <a:t>電子工学</a:t>
            </a:r>
            <a:r>
              <a:rPr lang="ja-JP" altLang="en-US" dirty="0" smtClean="0"/>
              <a:t>専攻川又研究室</a:t>
            </a:r>
            <a:endParaRPr lang="en-US" altLang="ja-JP" dirty="0" smtClean="0"/>
          </a:p>
          <a:p>
            <a:r>
              <a:rPr lang="fi-FI" altLang="ja-JP" dirty="0" smtClean="0"/>
              <a:t>Perttu Pitkänen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8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Layout Analysis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To find rows of text the run length smearing algorithm is used.</a:t>
            </a:r>
          </a:p>
          <a:p>
            <a:r>
              <a:rPr lang="fi-FI" dirty="0" smtClean="0"/>
              <a:t>The RLSA finds rows of black pixels and changes them to white if their lengths are under given threshold.</a:t>
            </a:r>
          </a:p>
          <a:p>
            <a:r>
              <a:rPr lang="fi-FI" dirty="0" smtClean="0"/>
              <a:t>The bounding box is aquired for each object generated by RLSA. These bounding boxes represent the rows.</a:t>
            </a:r>
            <a:endParaRPr lang="fi-FI" dirty="0"/>
          </a:p>
          <a:p>
            <a:r>
              <a:rPr lang="fi-FI" dirty="0" smtClean="0"/>
              <a:t>The same method is used to find individual words within rows. For words the RLSA is executed also vertically. Smaller threshold values are used.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530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RLSA for rows 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6" t="5494" r="9676" b="12767"/>
          <a:stretch/>
        </p:blipFill>
        <p:spPr>
          <a:xfrm>
            <a:off x="5162301" y="1071517"/>
            <a:ext cx="3456384" cy="20162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10</a:t>
            </a:fld>
            <a:endParaRPr lang="en-US" altLang="ja-JP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6" t="4751" r="9676" b="13510"/>
          <a:stretch/>
        </p:blipFill>
        <p:spPr>
          <a:xfrm>
            <a:off x="1130577" y="1071517"/>
            <a:ext cx="3456384" cy="201622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92896" y="5915701"/>
            <a:ext cx="432048" cy="4320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8960" y="5873819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 Row box</a:t>
            </a:r>
            <a:endParaRPr kumimoji="1" lang="fi-FI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AutoShape 70"/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4586961" y="2079629"/>
            <a:ext cx="57534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70"/>
          <p:cNvCxnSpPr>
            <a:cxnSpLocks noChangeShapeType="1"/>
          </p:cNvCxnSpPr>
          <p:nvPr/>
        </p:nvCxnSpPr>
        <p:spPr bwMode="auto">
          <a:xfrm flipV="1">
            <a:off x="4608060" y="4504715"/>
            <a:ext cx="585004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70"/>
          <p:cNvCxnSpPr>
            <a:cxnSpLocks noChangeShapeType="1"/>
            <a:stCxn id="6" idx="3"/>
          </p:cNvCxnSpPr>
          <p:nvPr/>
        </p:nvCxnSpPr>
        <p:spPr bwMode="auto">
          <a:xfrm flipH="1">
            <a:off x="1136576" y="2079629"/>
            <a:ext cx="7482109" cy="2425087"/>
          </a:xfrm>
          <a:prstGeom prst="bentConnector5">
            <a:avLst>
              <a:gd name="adj1" fmla="val -3055"/>
              <a:gd name="adj2" fmla="val 49909"/>
              <a:gd name="adj3" fmla="val 10305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4751" r="8836" b="12050"/>
          <a:stretch/>
        </p:blipFill>
        <p:spPr>
          <a:xfrm>
            <a:off x="1112569" y="3467108"/>
            <a:ext cx="3471484" cy="20191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4751" r="8836" b="12050"/>
          <a:stretch/>
        </p:blipFill>
        <p:spPr>
          <a:xfrm>
            <a:off x="5249987" y="3447913"/>
            <a:ext cx="3469305" cy="20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RLSA for words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6" t="14903" r="7172" b="41515"/>
          <a:stretch/>
        </p:blipFill>
        <p:spPr>
          <a:xfrm>
            <a:off x="1208584" y="1979820"/>
            <a:ext cx="7737437" cy="504055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11</a:t>
            </a:fld>
            <a:endParaRPr lang="en-US" altLang="ja-JP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635893" y="5042822"/>
            <a:ext cx="8915400" cy="106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2400" kern="0" dirty="0" smtClean="0"/>
              <a:t>Same procedure but this time the algorithm is also run vertically to get dots or other broken characters into word.</a:t>
            </a:r>
            <a:endParaRPr lang="fi-FI" sz="2400" kern="0" dirty="0"/>
          </a:p>
        </p:txBody>
      </p:sp>
      <p:sp>
        <p:nvSpPr>
          <p:cNvPr id="12" name="Rectangle 11"/>
          <p:cNvSpPr/>
          <p:nvPr/>
        </p:nvSpPr>
        <p:spPr>
          <a:xfrm>
            <a:off x="3652571" y="4156483"/>
            <a:ext cx="432048" cy="43204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gray">
          <a:xfrm>
            <a:off x="4247190" y="4151259"/>
            <a:ext cx="1785930" cy="43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2400" kern="0" dirty="0" smtClean="0"/>
              <a:t>= Word box</a:t>
            </a:r>
            <a:endParaRPr lang="fi-FI" sz="2400" kern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" t="15004" r="7399" b="41319"/>
          <a:stretch/>
        </p:blipFill>
        <p:spPr>
          <a:xfrm>
            <a:off x="1208584" y="1157607"/>
            <a:ext cx="7737437" cy="5760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AutoShape 70"/>
          <p:cNvCxnSpPr>
            <a:cxnSpLocks noChangeShapeType="1"/>
            <a:stCxn id="14" idx="2"/>
            <a:endCxn id="6" idx="0"/>
          </p:cNvCxnSpPr>
          <p:nvPr/>
        </p:nvCxnSpPr>
        <p:spPr bwMode="auto">
          <a:xfrm>
            <a:off x="5077303" y="1733671"/>
            <a:ext cx="0" cy="24614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" t="17243" r="7839" b="44540"/>
          <a:stretch/>
        </p:blipFill>
        <p:spPr>
          <a:xfrm>
            <a:off x="1241165" y="3480229"/>
            <a:ext cx="7704856" cy="5040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4" t="17420" r="7805" b="44363"/>
          <a:stretch/>
        </p:blipFill>
        <p:spPr>
          <a:xfrm>
            <a:off x="1241164" y="2730024"/>
            <a:ext cx="7704857" cy="504056"/>
          </a:xfrm>
          <a:prstGeom prst="rect">
            <a:avLst/>
          </a:prstGeom>
        </p:spPr>
      </p:pic>
      <p:cxnSp>
        <p:nvCxnSpPr>
          <p:cNvPr id="27" name="AutoShape 70"/>
          <p:cNvCxnSpPr>
            <a:cxnSpLocks noChangeShapeType="1"/>
            <a:stCxn id="6" idx="2"/>
            <a:endCxn id="23" idx="0"/>
          </p:cNvCxnSpPr>
          <p:nvPr/>
        </p:nvCxnSpPr>
        <p:spPr bwMode="auto">
          <a:xfrm>
            <a:off x="5077303" y="2483875"/>
            <a:ext cx="16290" cy="24614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70"/>
          <p:cNvCxnSpPr>
            <a:cxnSpLocks noChangeShapeType="1"/>
            <a:stCxn id="23" idx="2"/>
            <a:endCxn id="22" idx="0"/>
          </p:cNvCxnSpPr>
          <p:nvPr/>
        </p:nvCxnSpPr>
        <p:spPr bwMode="auto">
          <a:xfrm>
            <a:off x="5093593" y="3234080"/>
            <a:ext cx="0" cy="24614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1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9" y="923051"/>
            <a:ext cx="3700851" cy="5287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Full layout visualized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3" t="5104" r="35678" b="11854"/>
          <a:stretch/>
        </p:blipFill>
        <p:spPr>
          <a:xfrm>
            <a:off x="4284857" y="918246"/>
            <a:ext cx="3816424" cy="52925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12</a:t>
            </a:fld>
            <a:endParaRPr lang="en-US" altLang="ja-JP" dirty="0"/>
          </a:p>
        </p:txBody>
      </p:sp>
      <p:sp>
        <p:nvSpPr>
          <p:cNvPr id="8" name="TextBox 7"/>
          <p:cNvSpPr txBox="1"/>
          <p:nvPr/>
        </p:nvSpPr>
        <p:spPr>
          <a:xfrm>
            <a:off x="8692124" y="3943718"/>
            <a:ext cx="115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i-FI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Area of interest box</a:t>
            </a:r>
            <a:endParaRPr kumimoji="1"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98173" y="4676901"/>
            <a:ext cx="432048" cy="4320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50665" y="4707189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Row box</a:t>
            </a:r>
            <a:endParaRPr kumimoji="1"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98173" y="3989304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98173" y="5364498"/>
            <a:ext cx="432047" cy="43204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gray">
          <a:xfrm>
            <a:off x="8707213" y="5366567"/>
            <a:ext cx="1195163" cy="43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fi-FI" sz="1400" kern="0" dirty="0" smtClean="0"/>
              <a:t>= Word box</a:t>
            </a:r>
            <a:endParaRPr lang="fi-FI" sz="1400" kern="0" dirty="0"/>
          </a:p>
        </p:txBody>
      </p:sp>
    </p:spTree>
    <p:extLst>
      <p:ext uri="{BB962C8B-B14F-4D97-AF65-F5344CB8AC3E}">
        <p14:creationId xmlns:p14="http://schemas.microsoft.com/office/powerpoint/2010/main" val="18746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The system is still dependant on the parameter values.</a:t>
            </a:r>
          </a:p>
          <a:p>
            <a:r>
              <a:rPr lang="fi-FI" dirty="0" smtClean="0"/>
              <a:t>The tests goal is to find the optimal threshold values for IAM database images.</a:t>
            </a:r>
          </a:p>
          <a:p>
            <a:r>
              <a:rPr lang="fi-FI" dirty="0" smtClean="0"/>
              <a:t>First the optimal parameter values are found and then the accuracy is tested with these parameters.</a:t>
            </a:r>
          </a:p>
          <a:p>
            <a:r>
              <a:rPr lang="fi-FI" dirty="0" smtClean="0"/>
              <a:t>How to evaluate the accuracy of the system mathematically?</a:t>
            </a:r>
          </a:p>
          <a:p>
            <a:pPr lvl="1"/>
            <a:r>
              <a:rPr lang="fi-FI" dirty="0" smtClean="0"/>
              <a:t>IAM database contains metadata about the number of rows and words.</a:t>
            </a:r>
          </a:p>
          <a:p>
            <a:pPr lvl="1"/>
            <a:r>
              <a:rPr lang="fi-FI" dirty="0" smtClean="0"/>
              <a:t>Compare the real values to those detected by the system.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756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Example entries in IAM handwriting database.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2" t="19051" b="43673"/>
          <a:stretch/>
        </p:blipFill>
        <p:spPr>
          <a:xfrm>
            <a:off x="848544" y="1014474"/>
            <a:ext cx="3240360" cy="1954171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14</a:t>
            </a:fld>
            <a:endParaRPr lang="en-US" altLang="ja-JP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70" y="3140968"/>
            <a:ext cx="2763307" cy="2542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58" y="938314"/>
            <a:ext cx="3744416" cy="2030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61" y="3140968"/>
            <a:ext cx="2763210" cy="2492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310016" y="5932741"/>
            <a:ext cx="7285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2400" dirty="0" smtClean="0">
                <a:latin typeface="+mj-lt"/>
              </a:rPr>
              <a:t>Only the handwritten part was used during the tests.</a:t>
            </a:r>
            <a:endParaRPr kumimoji="1" lang="fi-FI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26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 procedure to find optimal parameters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15</a:t>
            </a:fld>
            <a:endParaRPr lang="en-US" altLang="ja-JP" dirty="0"/>
          </a:p>
        </p:txBody>
      </p:sp>
      <p:sp>
        <p:nvSpPr>
          <p:cNvPr id="6" name="TextBox 5"/>
          <p:cNvSpPr txBox="1"/>
          <p:nvPr/>
        </p:nvSpPr>
        <p:spPr>
          <a:xfrm>
            <a:off x="1990065" y="869043"/>
            <a:ext cx="2454908" cy="4924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300" dirty="0" smtClean="0">
                <a:latin typeface="+mj-lt"/>
              </a:rPr>
              <a:t>5 different handwriting samples and their metadata</a:t>
            </a:r>
            <a:endParaRPr kumimoji="1" lang="fi-FI" sz="1300" dirty="0">
              <a:latin typeface="+mj-lt"/>
            </a:endParaRPr>
          </a:p>
        </p:txBody>
      </p:sp>
      <p:cxnSp>
        <p:nvCxnSpPr>
          <p:cNvPr id="7" name="AutoShape 70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3217519" y="1361486"/>
            <a:ext cx="1" cy="213148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106575" y="1574634"/>
            <a:ext cx="2221889" cy="4924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300" dirty="0" smtClean="0">
                <a:latin typeface="+mj-lt"/>
              </a:rPr>
              <a:t>Iterate through a list of tested values</a:t>
            </a:r>
            <a:endParaRPr kumimoji="1" lang="fi-FI" sz="13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0382" y="2280225"/>
            <a:ext cx="2814274" cy="692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300" dirty="0" smtClean="0">
                <a:latin typeface="+mj-lt"/>
              </a:rPr>
              <a:t>With each iteration run the preprocessing and layout analysis for each image</a:t>
            </a:r>
            <a:endParaRPr kumimoji="1" lang="fi-FI" sz="1300" dirty="0">
              <a:latin typeface="+mj-lt"/>
            </a:endParaRPr>
          </a:p>
        </p:txBody>
      </p:sp>
      <p:cxnSp>
        <p:nvCxnSpPr>
          <p:cNvPr id="10" name="AutoShape 70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3217519" y="2067077"/>
            <a:ext cx="1" cy="213148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1900224" y="3185870"/>
            <a:ext cx="2634591" cy="4924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300" dirty="0" smtClean="0">
                <a:latin typeface="+mj-lt"/>
              </a:rPr>
              <a:t>Get the number of detected rows and words</a:t>
            </a:r>
            <a:endParaRPr kumimoji="1" lang="fi-FI" sz="1300" dirty="0">
              <a:latin typeface="+mj-lt"/>
            </a:endParaRPr>
          </a:p>
        </p:txBody>
      </p:sp>
      <p:cxnSp>
        <p:nvCxnSpPr>
          <p:cNvPr id="12" name="AutoShape 70"/>
          <p:cNvCxnSpPr>
            <a:cxnSpLocks noChangeShapeType="1"/>
            <a:stCxn id="9" idx="2"/>
            <a:endCxn id="11" idx="0"/>
          </p:cNvCxnSpPr>
          <p:nvPr/>
        </p:nvCxnSpPr>
        <p:spPr bwMode="auto">
          <a:xfrm>
            <a:off x="3217519" y="2972722"/>
            <a:ext cx="1" cy="213148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1990065" y="3891461"/>
            <a:ext cx="2454908" cy="692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300" dirty="0" smtClean="0">
                <a:latin typeface="+mj-lt"/>
              </a:rPr>
              <a:t>Get the percentage of difference compared to real values</a:t>
            </a:r>
            <a:endParaRPr kumimoji="1" lang="fi-FI" sz="1300" dirty="0">
              <a:latin typeface="+mj-lt"/>
            </a:endParaRPr>
          </a:p>
        </p:txBody>
      </p:sp>
      <p:cxnSp>
        <p:nvCxnSpPr>
          <p:cNvPr id="14" name="AutoShape 70"/>
          <p:cNvCxnSpPr>
            <a:cxnSpLocks noChangeShapeType="1"/>
            <a:stCxn id="11" idx="2"/>
            <a:endCxn id="13" idx="0"/>
          </p:cNvCxnSpPr>
          <p:nvPr/>
        </p:nvCxnSpPr>
        <p:spPr bwMode="auto">
          <a:xfrm flipH="1">
            <a:off x="3217519" y="3678313"/>
            <a:ext cx="1" cy="213148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70"/>
          <p:cNvCxnSpPr>
            <a:cxnSpLocks noChangeShapeType="1"/>
            <a:stCxn id="13" idx="2"/>
            <a:endCxn id="40" idx="0"/>
          </p:cNvCxnSpPr>
          <p:nvPr/>
        </p:nvCxnSpPr>
        <p:spPr bwMode="auto">
          <a:xfrm>
            <a:off x="3217519" y="4583958"/>
            <a:ext cx="1" cy="213148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1924879" y="5702753"/>
            <a:ext cx="2585281" cy="4924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300" dirty="0" smtClean="0">
                <a:latin typeface="+mj-lt"/>
              </a:rPr>
              <a:t>Visualize results and find the optimal value</a:t>
            </a:r>
            <a:endParaRPr kumimoji="1" lang="fi-FI" sz="13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97" y="809101"/>
            <a:ext cx="823078" cy="5052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009" y="881658"/>
            <a:ext cx="809906" cy="539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80" y="924175"/>
            <a:ext cx="764507" cy="6121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51" y="985757"/>
            <a:ext cx="657992" cy="6121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25" y="1056404"/>
            <a:ext cx="665405" cy="6121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4985551" y="1802848"/>
            <a:ext cx="4416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>
                <a:latin typeface="Consolas" panose="020B0609020204030204" pitchFamily="49" charset="0"/>
              </a:rPr>
              <a:t>t</a:t>
            </a:r>
            <a:r>
              <a:rPr lang="fi-FI" sz="1100" dirty="0" smtClean="0">
                <a:latin typeface="Consolas" panose="020B0609020204030204" pitchFamily="49" charset="0"/>
              </a:rPr>
              <a:t>estValues </a:t>
            </a:r>
            <a:r>
              <a:rPr lang="fi-FI" sz="1100" dirty="0">
                <a:latin typeface="Consolas" panose="020B0609020204030204" pitchFamily="49" charset="0"/>
              </a:rPr>
              <a:t>= [</a:t>
            </a:r>
            <a:r>
              <a:rPr lang="fi-FI" sz="1100" dirty="0" smtClean="0">
                <a:latin typeface="Consolas" panose="020B0609020204030204" pitchFamily="49" charset="0"/>
              </a:rPr>
              <a:t>0,0.1,0.2,0.3,0.4,0.5,0.6,0.7,0.8,0.9,1];</a:t>
            </a:r>
            <a:endParaRPr lang="fi-FI" sz="11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9706" y="2252294"/>
            <a:ext cx="438370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>
                <a:latin typeface="Consolas" panose="020B0609020204030204" pitchFamily="49" charset="0"/>
              </a:rPr>
              <a:t>f</a:t>
            </a:r>
            <a:r>
              <a:rPr lang="fi-FI" sz="1100" dirty="0" smtClean="0">
                <a:latin typeface="Consolas" panose="020B0609020204030204" pitchFamily="49" charset="0"/>
              </a:rPr>
              <a:t>or testedValue in testValues:</a:t>
            </a:r>
          </a:p>
          <a:p>
            <a:r>
              <a:rPr lang="fi-FI" sz="1100" dirty="0" smtClean="0">
                <a:latin typeface="Consolas" panose="020B0609020204030204" pitchFamily="49" charset="0"/>
              </a:rPr>
              <a:t>    for image in images:</a:t>
            </a:r>
          </a:p>
          <a:p>
            <a:r>
              <a:rPr lang="fi-FI" sz="1100" dirty="0">
                <a:latin typeface="Consolas" panose="020B0609020204030204" pitchFamily="49" charset="0"/>
              </a:rPr>
              <a:t> </a:t>
            </a:r>
            <a:r>
              <a:rPr lang="fi-FI" sz="1100" dirty="0" smtClean="0">
                <a:latin typeface="Consolas" panose="020B0609020204030204" pitchFamily="49" charset="0"/>
              </a:rPr>
              <a:t>       result = preprocess(image,testedValue);</a:t>
            </a:r>
          </a:p>
          <a:p>
            <a:r>
              <a:rPr lang="fi-FI" sz="1100" dirty="0">
                <a:latin typeface="Consolas" panose="020B0609020204030204" pitchFamily="49" charset="0"/>
              </a:rPr>
              <a:t> </a:t>
            </a:r>
            <a:r>
              <a:rPr lang="fi-FI" sz="1100" dirty="0" smtClean="0">
                <a:latin typeface="Consolas" panose="020B0609020204030204" pitchFamily="49" charset="0"/>
              </a:rPr>
              <a:t>   end</a:t>
            </a:r>
          </a:p>
          <a:p>
            <a:r>
              <a:rPr lang="fi-FI" sz="1100" dirty="0" smtClean="0">
                <a:latin typeface="Consolas" panose="020B0609020204030204" pitchFamily="49" charset="0"/>
              </a:rPr>
              <a:t>end</a:t>
            </a:r>
            <a:endParaRPr lang="fi-FI" sz="1100" dirty="0">
              <a:latin typeface="Consolas" panose="020B0609020204030204" pitchFamily="49" charset="0"/>
            </a:endParaRPr>
          </a:p>
          <a:p>
            <a:endParaRPr kumimoji="1" lang="fi-FI" sz="2400" dirty="0">
              <a:latin typeface="ＭＳ Ｐゴシック" pitchFamily="50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16806" y="972050"/>
            <a:ext cx="15696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 smtClean="0">
                <a:latin typeface="Consolas" panose="020B0609020204030204" pitchFamily="49" charset="0"/>
              </a:rPr>
              <a:t>n</a:t>
            </a:r>
            <a:r>
              <a:rPr kumimoji="1" lang="fi-FI" sz="1100" dirty="0" smtClean="0">
                <a:latin typeface="Consolas" panose="020B0609020204030204" pitchFamily="49" charset="0"/>
              </a:rPr>
              <a:t>umberOfRows = 7</a:t>
            </a:r>
          </a:p>
          <a:p>
            <a:r>
              <a:rPr lang="fi-FI" sz="1100" dirty="0" smtClean="0">
                <a:latin typeface="Consolas" panose="020B0609020204030204" pitchFamily="49" charset="0"/>
              </a:rPr>
              <a:t>numberOfWords = 52</a:t>
            </a:r>
            <a:endParaRPr kumimoji="1" lang="fi-FI" sz="1100" dirty="0">
              <a:latin typeface="Consolas" panose="020B06090202040302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6188" b="4038"/>
          <a:stretch/>
        </p:blipFill>
        <p:spPr>
          <a:xfrm>
            <a:off x="5002749" y="3899147"/>
            <a:ext cx="1965151" cy="12855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45"/>
          <a:stretch/>
        </p:blipFill>
        <p:spPr>
          <a:xfrm>
            <a:off x="5066594" y="3204555"/>
            <a:ext cx="4286848" cy="4737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/>
          <p:cNvSpPr txBox="1"/>
          <p:nvPr/>
        </p:nvSpPr>
        <p:spPr>
          <a:xfrm>
            <a:off x="2046257" y="4797106"/>
            <a:ext cx="2342525" cy="692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300" dirty="0" smtClean="0">
                <a:latin typeface="+mj-lt"/>
              </a:rPr>
              <a:t>Get the mean difference among the images for each tested parameter value</a:t>
            </a:r>
            <a:endParaRPr kumimoji="1" lang="fi-FI" sz="1300" dirty="0">
              <a:latin typeface="+mj-lt"/>
            </a:endParaRPr>
          </a:p>
        </p:txBody>
      </p:sp>
      <p:cxnSp>
        <p:nvCxnSpPr>
          <p:cNvPr id="43" name="AutoShape 70"/>
          <p:cNvCxnSpPr>
            <a:cxnSpLocks noChangeShapeType="1"/>
            <a:stCxn id="40" idx="2"/>
            <a:endCxn id="29" idx="0"/>
          </p:cNvCxnSpPr>
          <p:nvPr/>
        </p:nvCxnSpPr>
        <p:spPr bwMode="auto">
          <a:xfrm>
            <a:off x="3217520" y="5489603"/>
            <a:ext cx="0" cy="2131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" t="5666" r="7551" b="2758"/>
          <a:stretch/>
        </p:blipFill>
        <p:spPr>
          <a:xfrm>
            <a:off x="7349264" y="4643683"/>
            <a:ext cx="1797801" cy="14917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2" name="AutoShape 70"/>
          <p:cNvCxnSpPr>
            <a:cxnSpLocks noChangeShapeType="1"/>
            <a:stCxn id="29" idx="2"/>
            <a:endCxn id="72" idx="2"/>
          </p:cNvCxnSpPr>
          <p:nvPr/>
        </p:nvCxnSpPr>
        <p:spPr bwMode="auto">
          <a:xfrm rot="5400000" flipH="1">
            <a:off x="1034910" y="4012586"/>
            <a:ext cx="2016746" cy="2348475"/>
          </a:xfrm>
          <a:prstGeom prst="bentConnector3">
            <a:avLst>
              <a:gd name="adj1" fmla="val -74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99903" y="3285898"/>
            <a:ext cx="1538283" cy="892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300" dirty="0" smtClean="0">
                <a:latin typeface="+mj-lt"/>
              </a:rPr>
              <a:t>Apply optimal value and choose next tested parameter</a:t>
            </a:r>
            <a:endParaRPr kumimoji="1" lang="fi-FI" sz="1300" dirty="0">
              <a:latin typeface="+mj-lt"/>
            </a:endParaRPr>
          </a:p>
        </p:txBody>
      </p:sp>
      <p:cxnSp>
        <p:nvCxnSpPr>
          <p:cNvPr id="74" name="AutoShape 70"/>
          <p:cNvCxnSpPr>
            <a:cxnSpLocks noChangeShapeType="1"/>
            <a:stCxn id="72" idx="0"/>
            <a:endCxn id="8" idx="1"/>
          </p:cNvCxnSpPr>
          <p:nvPr/>
        </p:nvCxnSpPr>
        <p:spPr bwMode="auto">
          <a:xfrm rot="5400000" flipH="1" flipV="1">
            <a:off x="755289" y="1934612"/>
            <a:ext cx="1465042" cy="123753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16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Example of test data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16</a:t>
            </a:fld>
            <a:endParaRPr lang="en-US" altLang="ja-JP" dirty="0"/>
          </a:p>
        </p:txBody>
      </p:sp>
      <p:sp>
        <p:nvSpPr>
          <p:cNvPr id="7" name="TextBox 6"/>
          <p:cNvSpPr txBox="1"/>
          <p:nvPr/>
        </p:nvSpPr>
        <p:spPr>
          <a:xfrm>
            <a:off x="1658512" y="5017301"/>
            <a:ext cx="6499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smtClean="0">
                <a:latin typeface="+mj-lt"/>
              </a:rPr>
              <a:t>Result data for RLSA horizontal threshold test.</a:t>
            </a:r>
          </a:p>
          <a:p>
            <a:r>
              <a:rPr lang="fi-FI" sz="2400" dirty="0" smtClean="0">
                <a:latin typeface="+mj-lt"/>
              </a:rPr>
              <a:t>Lowest difference is aquired with threshold 30.</a:t>
            </a:r>
            <a:endParaRPr kumimoji="1" lang="fi-FI" sz="2400" dirty="0">
              <a:latin typeface="+mj-lt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43" y="919907"/>
            <a:ext cx="6663050" cy="4052048"/>
          </a:xfrm>
        </p:spPr>
      </p:pic>
    </p:spTree>
    <p:extLst>
      <p:ext uri="{BB962C8B-B14F-4D97-AF65-F5344CB8AC3E}">
        <p14:creationId xmlns:p14="http://schemas.microsoft.com/office/powerpoint/2010/main" val="6877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 results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17</a:t>
            </a:fld>
            <a:endParaRPr lang="en-US" altLang="ja-JP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40635" y="952358"/>
            <a:ext cx="3221530" cy="1605756"/>
          </a:xfrm>
        </p:spPr>
        <p:txBody>
          <a:bodyPr/>
          <a:lstStyle/>
          <a:p>
            <a:pPr marL="0" indent="0">
              <a:buNone/>
            </a:pPr>
            <a:r>
              <a:rPr lang="fi-FI" sz="1600" dirty="0" smtClean="0"/>
              <a:t>Preprocessing parameters:</a:t>
            </a:r>
          </a:p>
          <a:p>
            <a:r>
              <a:rPr lang="fi-FI" sz="1400" dirty="0" smtClean="0"/>
              <a:t>wienerFilterSize </a:t>
            </a:r>
            <a:r>
              <a:rPr lang="fi-FI" sz="1400" dirty="0"/>
              <a:t>= </a:t>
            </a:r>
            <a:r>
              <a:rPr lang="fi-FI" sz="1400" dirty="0" smtClean="0"/>
              <a:t>15</a:t>
            </a:r>
            <a:endParaRPr lang="fi-FI" sz="1400" dirty="0"/>
          </a:p>
          <a:p>
            <a:r>
              <a:rPr lang="fi-FI" sz="1400" dirty="0" smtClean="0"/>
              <a:t>sauvolaNeighbourhoodSize </a:t>
            </a:r>
            <a:r>
              <a:rPr lang="fi-FI" sz="1400" dirty="0"/>
              <a:t>= </a:t>
            </a:r>
            <a:r>
              <a:rPr lang="fi-FI" sz="1400" dirty="0" smtClean="0"/>
              <a:t>180</a:t>
            </a:r>
            <a:endParaRPr lang="fi-FI" sz="1400" dirty="0"/>
          </a:p>
          <a:p>
            <a:r>
              <a:rPr lang="fi-FI" sz="1400" dirty="0" smtClean="0"/>
              <a:t>sauvolaThreshold </a:t>
            </a:r>
            <a:r>
              <a:rPr lang="fi-FI" sz="1400" dirty="0"/>
              <a:t>= </a:t>
            </a:r>
            <a:r>
              <a:rPr lang="fi-FI" sz="1400" dirty="0" smtClean="0"/>
              <a:t>0.3</a:t>
            </a:r>
            <a:endParaRPr lang="fi-FI" sz="1400" dirty="0"/>
          </a:p>
          <a:p>
            <a:r>
              <a:rPr lang="fi-FI" sz="1400" dirty="0" smtClean="0"/>
              <a:t>strokeWidthThreshold </a:t>
            </a:r>
            <a:r>
              <a:rPr lang="fi-FI" sz="1400" dirty="0"/>
              <a:t>= </a:t>
            </a:r>
            <a:r>
              <a:rPr lang="fi-FI" sz="1400" dirty="0" smtClean="0"/>
              <a:t>0.6</a:t>
            </a:r>
            <a:endParaRPr lang="fi-FI" sz="1400" dirty="0"/>
          </a:p>
          <a:p>
            <a:pPr marL="0" indent="0">
              <a:buNone/>
            </a:pPr>
            <a:endParaRPr lang="fi-FI" sz="14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gray">
          <a:xfrm>
            <a:off x="5418068" y="969664"/>
            <a:ext cx="3300334" cy="160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1600" dirty="0" smtClean="0"/>
              <a:t>Layout analysis parameters:</a:t>
            </a:r>
          </a:p>
          <a:p>
            <a:r>
              <a:rPr lang="fi-FI" sz="1400" dirty="0"/>
              <a:t>aoiXExpansionAmount = </a:t>
            </a:r>
            <a:r>
              <a:rPr lang="fi-FI" sz="1400" dirty="0" smtClean="0"/>
              <a:t>40</a:t>
            </a:r>
          </a:p>
          <a:p>
            <a:r>
              <a:rPr lang="fi-FI" sz="1400" dirty="0" smtClean="0"/>
              <a:t>aoiYExpansionAmount </a:t>
            </a:r>
            <a:r>
              <a:rPr lang="fi-FI" sz="1400" dirty="0"/>
              <a:t>= </a:t>
            </a:r>
            <a:r>
              <a:rPr lang="fi-FI" sz="1400" dirty="0" smtClean="0"/>
              <a:t>60</a:t>
            </a:r>
            <a:endParaRPr lang="fi-FI" sz="1400" dirty="0"/>
          </a:p>
          <a:p>
            <a:r>
              <a:rPr lang="fi-FI" sz="1400" dirty="0" smtClean="0"/>
              <a:t>rlsaRowThreshold </a:t>
            </a:r>
            <a:r>
              <a:rPr lang="fi-FI" sz="1400" dirty="0"/>
              <a:t>= </a:t>
            </a:r>
            <a:r>
              <a:rPr lang="fi-FI" sz="1400" dirty="0" smtClean="0"/>
              <a:t>300</a:t>
            </a:r>
            <a:endParaRPr lang="fi-FI" sz="1400" dirty="0"/>
          </a:p>
          <a:p>
            <a:r>
              <a:rPr lang="fi-FI" sz="1400" dirty="0" smtClean="0"/>
              <a:t>rlsaWordHorizontalThreshold </a:t>
            </a:r>
            <a:r>
              <a:rPr lang="fi-FI" sz="1400" dirty="0"/>
              <a:t>= </a:t>
            </a:r>
            <a:r>
              <a:rPr lang="fi-FI" sz="1400" dirty="0" smtClean="0"/>
              <a:t>30</a:t>
            </a:r>
            <a:endParaRPr lang="fi-FI" sz="1400" dirty="0"/>
          </a:p>
          <a:p>
            <a:r>
              <a:rPr lang="fi-FI" sz="1400" dirty="0" smtClean="0"/>
              <a:t>rlsaWordVerticalThreshold </a:t>
            </a:r>
            <a:r>
              <a:rPr lang="fi-FI" sz="1400" dirty="0"/>
              <a:t>= </a:t>
            </a:r>
            <a:r>
              <a:rPr lang="fi-FI" sz="1400" dirty="0" smtClean="0"/>
              <a:t>30</a:t>
            </a:r>
            <a:endParaRPr lang="fi-FI" sz="1400" dirty="0">
              <a:latin typeface="ＭＳ Ｐゴシック" pitchFamily="50" charset="-128"/>
            </a:endParaRPr>
          </a:p>
          <a:p>
            <a:pPr marL="0" indent="0">
              <a:buFontTx/>
              <a:buNone/>
            </a:pPr>
            <a:endParaRPr lang="fi-FI" sz="1400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195651" y="2592968"/>
            <a:ext cx="9425257" cy="41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2400" kern="0" dirty="0" smtClean="0"/>
              <a:t>With above parameters the system achieved following performance: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31992"/>
              </p:ext>
            </p:extLst>
          </p:nvPr>
        </p:nvGraphicFramePr>
        <p:xfrm>
          <a:off x="848544" y="3216775"/>
          <a:ext cx="5256583" cy="2488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8172"/>
                <a:gridCol w="1769339"/>
                <a:gridCol w="1939072"/>
              </a:tblGrid>
              <a:tr h="660136">
                <a:tc>
                  <a:txBody>
                    <a:bodyPr/>
                    <a:lstStyle/>
                    <a:p>
                      <a:r>
                        <a:rPr lang="fi-FI" dirty="0" smtClean="0"/>
                        <a:t>Number</a:t>
                      </a:r>
                      <a:r>
                        <a:rPr lang="fi-FI" baseline="0" dirty="0" smtClean="0"/>
                        <a:t> of images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Row detection accuracy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Word</a:t>
                      </a:r>
                      <a:r>
                        <a:rPr lang="fi-FI" baseline="0" dirty="0" smtClean="0"/>
                        <a:t> detection accuracy</a:t>
                      </a:r>
                      <a:endParaRPr lang="fi-FI" dirty="0"/>
                    </a:p>
                  </a:txBody>
                  <a:tcPr/>
                </a:tc>
              </a:tr>
              <a:tr h="286754">
                <a:tc>
                  <a:txBody>
                    <a:bodyPr/>
                    <a:lstStyle/>
                    <a:p>
                      <a:r>
                        <a:rPr lang="fi-FI" dirty="0" smtClean="0"/>
                        <a:t>5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100%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98%</a:t>
                      </a:r>
                      <a:endParaRPr lang="fi-FI" dirty="0"/>
                    </a:p>
                  </a:txBody>
                  <a:tcPr/>
                </a:tc>
              </a:tr>
              <a:tr h="286754">
                <a:tc>
                  <a:txBody>
                    <a:bodyPr/>
                    <a:lstStyle/>
                    <a:p>
                      <a:r>
                        <a:rPr lang="fi-FI" dirty="0" smtClean="0"/>
                        <a:t>10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92%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82%</a:t>
                      </a:r>
                      <a:endParaRPr lang="fi-FI" dirty="0"/>
                    </a:p>
                  </a:txBody>
                  <a:tcPr/>
                </a:tc>
              </a:tr>
              <a:tr h="286754">
                <a:tc>
                  <a:txBody>
                    <a:bodyPr/>
                    <a:lstStyle/>
                    <a:p>
                      <a:r>
                        <a:rPr lang="fi-FI" dirty="0" smtClean="0"/>
                        <a:t>15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92%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85%</a:t>
                      </a:r>
                      <a:endParaRPr lang="fi-FI" dirty="0"/>
                    </a:p>
                  </a:txBody>
                  <a:tcPr/>
                </a:tc>
              </a:tr>
              <a:tr h="286754">
                <a:tc>
                  <a:txBody>
                    <a:bodyPr/>
                    <a:lstStyle/>
                    <a:p>
                      <a:r>
                        <a:rPr lang="fi-FI" dirty="0" smtClean="0"/>
                        <a:t>20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92%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86%</a:t>
                      </a:r>
                      <a:endParaRPr lang="fi-FI" dirty="0"/>
                    </a:p>
                  </a:txBody>
                  <a:tcPr/>
                </a:tc>
              </a:tr>
              <a:tr h="286754">
                <a:tc>
                  <a:txBody>
                    <a:bodyPr/>
                    <a:lstStyle/>
                    <a:p>
                      <a:r>
                        <a:rPr lang="fi-FI" dirty="0" smtClean="0"/>
                        <a:t>25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92%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85%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991607237"/>
              </p:ext>
            </p:extLst>
          </p:nvPr>
        </p:nvGraphicFramePr>
        <p:xfrm>
          <a:off x="6105127" y="3199199"/>
          <a:ext cx="3222359" cy="2506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16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Conclusions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The chosen methods proved to be useful in preprocessing and layout analysis.</a:t>
            </a:r>
          </a:p>
          <a:p>
            <a:r>
              <a:rPr lang="fi-FI" dirty="0" smtClean="0"/>
              <a:t>The tests proved that the chosen parameters work well for IAM database images.</a:t>
            </a:r>
          </a:p>
          <a:p>
            <a:r>
              <a:rPr lang="fi-FI" dirty="0" smtClean="0"/>
              <a:t>Word detection is slightly more sensitive about parameter changes than the row detection.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2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dirty="0" smtClean="0"/>
              <a:t>Handwriting recognition</a:t>
            </a:r>
          </a:p>
          <a:p>
            <a:r>
              <a:rPr lang="fi-FI" altLang="ja-JP" dirty="0" smtClean="0"/>
              <a:t>Preprocessing</a:t>
            </a:r>
          </a:p>
          <a:p>
            <a:pPr lvl="1"/>
            <a:r>
              <a:rPr lang="fi-FI" altLang="ja-JP" dirty="0" smtClean="0"/>
              <a:t>Stroke Width Analysis</a:t>
            </a:r>
          </a:p>
          <a:p>
            <a:r>
              <a:rPr lang="fi-FI" altLang="ja-JP" dirty="0" smtClean="0"/>
              <a:t>Layout Analysis</a:t>
            </a:r>
          </a:p>
          <a:p>
            <a:pPr lvl="1"/>
            <a:r>
              <a:rPr lang="fi-FI" altLang="ja-JP" dirty="0"/>
              <a:t>Bounding Box </a:t>
            </a:r>
            <a:r>
              <a:rPr lang="fi-FI" altLang="ja-JP" dirty="0" smtClean="0"/>
              <a:t>Expansion</a:t>
            </a:r>
          </a:p>
          <a:p>
            <a:pPr lvl="1"/>
            <a:r>
              <a:rPr lang="fi-FI" altLang="ja-JP" dirty="0" smtClean="0"/>
              <a:t>RLSA</a:t>
            </a:r>
          </a:p>
          <a:p>
            <a:r>
              <a:rPr lang="fi-FI" altLang="ja-JP" dirty="0" smtClean="0"/>
              <a:t>Tests</a:t>
            </a:r>
          </a:p>
          <a:p>
            <a:r>
              <a:rPr lang="fi-FI" altLang="ja-JP" dirty="0" smtClean="0"/>
              <a:t>Test Results</a:t>
            </a:r>
          </a:p>
          <a:p>
            <a:r>
              <a:rPr lang="fi-FI" altLang="ja-JP" dirty="0" smtClean="0"/>
              <a:t>Conclusions</a:t>
            </a:r>
          </a:p>
          <a:p>
            <a:r>
              <a:rPr lang="fi-FI" altLang="ja-JP" dirty="0" smtClean="0"/>
              <a:t>Remaining Problems</a:t>
            </a:r>
          </a:p>
          <a:p>
            <a:r>
              <a:rPr lang="fi-FI" altLang="ja-JP" dirty="0" smtClean="0"/>
              <a:t>Future work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48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Remaining problems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The row and word detection isn’t perfect</a:t>
            </a:r>
          </a:p>
          <a:p>
            <a:pPr lvl="1"/>
            <a:r>
              <a:rPr lang="fi-FI" dirty="0" smtClean="0"/>
              <a:t>If two rows contain overlapping characters those rows are combined as one.</a:t>
            </a:r>
          </a:p>
          <a:p>
            <a:pPr lvl="1"/>
            <a:r>
              <a:rPr lang="fi-FI" dirty="0" smtClean="0"/>
              <a:t>For the same reason multiple words can also be combined as one.</a:t>
            </a:r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19</a:t>
            </a:fld>
            <a:endParaRPr lang="en-US" altLang="ja-JP" dirty="0"/>
          </a:p>
        </p:txBody>
      </p:sp>
      <p:sp>
        <p:nvSpPr>
          <p:cNvPr id="15" name="TextBox 14"/>
          <p:cNvSpPr txBox="1"/>
          <p:nvPr/>
        </p:nvSpPr>
        <p:spPr>
          <a:xfrm>
            <a:off x="6751925" y="3526558"/>
            <a:ext cx="2592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i-FI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Area of interest box</a:t>
            </a:r>
            <a:endParaRPr kumimoji="1" lang="fi-FI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66548" y="4051172"/>
            <a:ext cx="432048" cy="4320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51925" y="4078506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Row box</a:t>
            </a:r>
            <a:endParaRPr kumimoji="1" lang="fi-FI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66548" y="3499224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66548" y="4640282"/>
            <a:ext cx="432047" cy="43204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gray">
          <a:xfrm>
            <a:off x="6751925" y="4630454"/>
            <a:ext cx="1785930" cy="43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2000" kern="0" dirty="0" smtClean="0"/>
              <a:t>= Word box</a:t>
            </a:r>
            <a:endParaRPr lang="fi-FI" sz="2000" kern="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gray">
          <a:xfrm>
            <a:off x="5952051" y="5293001"/>
            <a:ext cx="3680899" cy="68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1800" kern="0" dirty="0" smtClean="0"/>
              <a:t>Result: 2 rows and 5 words</a:t>
            </a:r>
          </a:p>
          <a:p>
            <a:pPr marL="0" indent="0">
              <a:buNone/>
            </a:pPr>
            <a:r>
              <a:rPr lang="fi-FI" sz="1800" kern="0" dirty="0" smtClean="0"/>
              <a:t>Real values: 9 rows and 68 words</a:t>
            </a:r>
            <a:endParaRPr lang="fi-FI" sz="1800" kern="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6" t="3144" r="7112" b="9837"/>
          <a:stretch/>
        </p:blipFill>
        <p:spPr>
          <a:xfrm>
            <a:off x="835392" y="3321495"/>
            <a:ext cx="4741256" cy="26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44686" r="74716" b="27416"/>
          <a:stretch/>
        </p:blipFill>
        <p:spPr>
          <a:xfrm>
            <a:off x="5313040" y="1918598"/>
            <a:ext cx="2430660" cy="2320175"/>
          </a:xfrm>
          <a:prstGeom prst="rect">
            <a:avLst/>
          </a:prstGeom>
          <a:ln w="38100">
            <a:noFill/>
            <a:prstDash val="sysDot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Remaining problems: Overlapping characters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20</a:t>
            </a:fld>
            <a:endParaRPr lang="en-US" altLang="ja-JP" dirty="0"/>
          </a:p>
        </p:txBody>
      </p:sp>
      <p:sp>
        <p:nvSpPr>
          <p:cNvPr id="21" name="Rectangle 20"/>
          <p:cNvSpPr/>
          <p:nvPr/>
        </p:nvSpPr>
        <p:spPr>
          <a:xfrm>
            <a:off x="5432017" y="2078004"/>
            <a:ext cx="2016224" cy="96957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3040" y="2682480"/>
            <a:ext cx="1541525" cy="10131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04025" y="3479630"/>
            <a:ext cx="2214636" cy="7200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44686" r="74716" b="27416"/>
          <a:stretch/>
        </p:blipFill>
        <p:spPr>
          <a:xfrm>
            <a:off x="2191657" y="1933040"/>
            <a:ext cx="2430660" cy="232017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910" y="4795091"/>
            <a:ext cx="473093" cy="415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gray">
          <a:xfrm>
            <a:off x="5687623" y="4841052"/>
            <a:ext cx="4228672" cy="43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2000" kern="0" dirty="0" smtClean="0"/>
              <a:t>= Real word box (unrealized)</a:t>
            </a:r>
            <a:endParaRPr lang="fi-FI" sz="2000" kern="0" dirty="0"/>
          </a:p>
        </p:txBody>
      </p:sp>
    </p:spTree>
    <p:extLst>
      <p:ext uri="{BB962C8B-B14F-4D97-AF65-F5344CB8AC3E}">
        <p14:creationId xmlns:p14="http://schemas.microsoft.com/office/powerpoint/2010/main" val="30667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Future work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Solve the overlapping rows/words problem.</a:t>
            </a:r>
          </a:p>
          <a:p>
            <a:pPr lvl="1"/>
            <a:r>
              <a:rPr lang="fi-FI" dirty="0" smtClean="0"/>
              <a:t>Some papers have been published regarding this problem. More research is needed.</a:t>
            </a:r>
          </a:p>
          <a:p>
            <a:r>
              <a:rPr lang="fi-FI" dirty="0" smtClean="0"/>
              <a:t>Automatic parameter choosing.</a:t>
            </a:r>
          </a:p>
          <a:p>
            <a:pPr lvl="1"/>
            <a:r>
              <a:rPr lang="fi-FI" dirty="0" smtClean="0"/>
              <a:t>Use some mathematical properties such as object area or size to choose appropriate parameter value for some functions.</a:t>
            </a:r>
          </a:p>
          <a:p>
            <a:pPr lvl="1"/>
            <a:r>
              <a:rPr lang="fi-FI" dirty="0" smtClean="0"/>
              <a:t>Average object area → RLSA threshold?</a:t>
            </a:r>
          </a:p>
          <a:p>
            <a:r>
              <a:rPr lang="fi-FI" dirty="0" smtClean="0"/>
              <a:t>Continue to feature extraction phase.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27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Handwriting recognition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400675"/>
          </a:xfrm>
        </p:spPr>
        <p:txBody>
          <a:bodyPr/>
          <a:lstStyle/>
          <a:p>
            <a:r>
              <a:rPr lang="fi-FI" altLang="ja-JP" dirty="0" smtClean="0"/>
              <a:t>Offline handwriting </a:t>
            </a:r>
            <a:r>
              <a:rPr lang="fi-FI" altLang="ja-JP" dirty="0"/>
              <a:t>recognition (HWR) is the process of extracting text in digital form from handwritten </a:t>
            </a:r>
            <a:r>
              <a:rPr lang="fi-FI" altLang="ja-JP" dirty="0" smtClean="0"/>
              <a:t>images.</a:t>
            </a:r>
          </a:p>
          <a:p>
            <a:r>
              <a:rPr lang="en-US" altLang="ja-JP" dirty="0"/>
              <a:t>Offline recognition process can be divided into three main phases:</a:t>
            </a:r>
          </a:p>
          <a:p>
            <a:pPr lvl="1"/>
            <a:r>
              <a:rPr lang="en-US" altLang="ja-JP" dirty="0"/>
              <a:t>Preprocessing</a:t>
            </a:r>
          </a:p>
          <a:p>
            <a:pPr lvl="1"/>
            <a:r>
              <a:rPr lang="en-US" altLang="ja-JP" dirty="0"/>
              <a:t>Feature extraction</a:t>
            </a:r>
          </a:p>
          <a:p>
            <a:pPr lvl="1"/>
            <a:r>
              <a:rPr lang="en-US" altLang="ja-JP" dirty="0" smtClean="0"/>
              <a:t>Classification</a:t>
            </a:r>
          </a:p>
          <a:p>
            <a:r>
              <a:rPr lang="en-US" altLang="ja-JP" dirty="0" smtClean="0"/>
              <a:t>Implementation done with MATLAB and its image processing toolbox</a:t>
            </a:r>
            <a:endParaRPr lang="en-US" altLang="ja-JP" dirty="0"/>
          </a:p>
          <a:p>
            <a:endParaRPr lang="fi-FI" altLang="ja-JP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74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Handwriting recognition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dirty="0" smtClean="0"/>
              <a:t>Preprocessing</a:t>
            </a:r>
            <a:endParaRPr lang="fi-FI" altLang="ja-JP" dirty="0"/>
          </a:p>
          <a:p>
            <a:pPr lvl="1"/>
            <a:r>
              <a:rPr lang="fi-FI" altLang="ja-JP" dirty="0" smtClean="0"/>
              <a:t>Image </a:t>
            </a:r>
            <a:r>
              <a:rPr lang="fi-FI" altLang="ja-JP" dirty="0"/>
              <a:t>is enhanced for feature extraction phase and the detected characters are segmented from the original image</a:t>
            </a:r>
            <a:r>
              <a:rPr lang="fi-FI" altLang="ja-JP" dirty="0" smtClean="0"/>
              <a:t>.</a:t>
            </a:r>
          </a:p>
          <a:p>
            <a:pPr lvl="1"/>
            <a:r>
              <a:rPr lang="fi-FI" altLang="ja-JP" dirty="0" smtClean="0"/>
              <a:t>Layout analysis can be considered to be a part of preprocessing.</a:t>
            </a:r>
            <a:endParaRPr lang="fi-FI" altLang="ja-JP" dirty="0"/>
          </a:p>
          <a:p>
            <a:r>
              <a:rPr lang="fi-FI" altLang="ja-JP" dirty="0"/>
              <a:t>Feature Extraction</a:t>
            </a:r>
          </a:p>
          <a:p>
            <a:pPr lvl="1"/>
            <a:r>
              <a:rPr lang="fi-FI" altLang="ja-JP" dirty="0"/>
              <a:t>Shape describing features are extracted from previously acquired </a:t>
            </a:r>
            <a:r>
              <a:rPr lang="fi-FI" altLang="ja-JP" dirty="0" smtClean="0"/>
              <a:t>objects (words). </a:t>
            </a:r>
          </a:p>
          <a:p>
            <a:r>
              <a:rPr lang="fi-FI" dirty="0"/>
              <a:t>Classification</a:t>
            </a:r>
          </a:p>
          <a:p>
            <a:pPr lvl="1"/>
            <a:r>
              <a:rPr lang="fi-FI" dirty="0"/>
              <a:t>Extracted features are used in machine learning algorithms to create the feature </a:t>
            </a:r>
            <a:r>
              <a:rPr lang="fi-FI" dirty="0" smtClean="0"/>
              <a:t>vector</a:t>
            </a:r>
            <a:r>
              <a:rPr lang="fi-FI" dirty="0"/>
              <a:t> </a:t>
            </a:r>
            <a:r>
              <a:rPr lang="fi-FI" dirty="0" smtClean="0"/>
              <a:t>and to classify the inputs into word classes.</a:t>
            </a:r>
            <a:endParaRPr lang="fi-FI" dirty="0"/>
          </a:p>
          <a:p>
            <a:pPr marL="0" indent="0">
              <a:buNone/>
            </a:pPr>
            <a:endParaRPr lang="fi-FI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48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Preprocessing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 smtClean="0"/>
              <a:t>Most of the preprocessing is same than previously</a:t>
            </a:r>
          </a:p>
          <a:p>
            <a:pPr lvl="1"/>
            <a:r>
              <a:rPr lang="fi-FI" sz="2000" dirty="0" smtClean="0"/>
              <a:t>Image aquisition</a:t>
            </a:r>
          </a:p>
          <a:p>
            <a:pPr lvl="1"/>
            <a:r>
              <a:rPr lang="fi-FI" sz="2000" dirty="0" smtClean="0"/>
              <a:t>Noise removal </a:t>
            </a:r>
          </a:p>
          <a:p>
            <a:pPr lvl="2"/>
            <a:r>
              <a:rPr lang="fi-FI" sz="1800" dirty="0" smtClean="0"/>
              <a:t>Adaptive Wiener filter</a:t>
            </a:r>
          </a:p>
          <a:p>
            <a:pPr lvl="1"/>
            <a:r>
              <a:rPr lang="fi-FI" sz="2000" dirty="0" smtClean="0"/>
              <a:t>Binarization </a:t>
            </a:r>
          </a:p>
          <a:p>
            <a:pPr lvl="2"/>
            <a:r>
              <a:rPr lang="fi-FI" sz="1800" dirty="0" smtClean="0"/>
              <a:t>Sauvola algorithm</a:t>
            </a:r>
          </a:p>
          <a:p>
            <a:pPr lvl="1"/>
            <a:r>
              <a:rPr lang="fi-FI" sz="2000" dirty="0" smtClean="0"/>
              <a:t>Object property analysis </a:t>
            </a:r>
          </a:p>
          <a:p>
            <a:pPr lvl="2"/>
            <a:r>
              <a:rPr lang="fi-FI" sz="1800" strike="sngStrike" dirty="0" smtClean="0"/>
              <a:t>Features such as holes in object, size, area or aspect ratio</a:t>
            </a:r>
          </a:p>
          <a:p>
            <a:pPr lvl="2"/>
            <a:r>
              <a:rPr lang="fi-FI" sz="1800" dirty="0" smtClean="0"/>
              <a:t>Stroke width variation</a:t>
            </a:r>
          </a:p>
          <a:p>
            <a:r>
              <a:rPr lang="fi-FI" sz="2400" dirty="0" smtClean="0"/>
              <a:t>All methods need pre-defined parameters!</a:t>
            </a:r>
            <a:endParaRPr lang="fi-FI" sz="2400" dirty="0"/>
          </a:p>
          <a:p>
            <a:r>
              <a:rPr lang="fi-FI" sz="2400" dirty="0" smtClean="0"/>
              <a:t>Object property analysis now uses sroke width instead of other features.</a:t>
            </a:r>
          </a:p>
          <a:p>
            <a:r>
              <a:rPr lang="fi-FI" sz="2400" dirty="0" smtClean="0"/>
              <a:t>Majority of methods proved to be useful in preprocessing.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12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170984"/>
            <a:ext cx="9270460" cy="523220"/>
          </a:xfrm>
        </p:spPr>
        <p:txBody>
          <a:bodyPr/>
          <a:lstStyle/>
          <a:p>
            <a:r>
              <a:rPr lang="fi-FI" dirty="0" smtClean="0"/>
              <a:t>Stroke Width Analysis 1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08051"/>
            <a:ext cx="8915400" cy="2664966"/>
          </a:xfrm>
        </p:spPr>
        <p:txBody>
          <a:bodyPr/>
          <a:lstStyle/>
          <a:p>
            <a:r>
              <a:rPr lang="fi-FI" sz="2400" dirty="0" smtClean="0"/>
              <a:t>One distinctive feature of text is that it consists of ”strokes”.</a:t>
            </a:r>
          </a:p>
          <a:p>
            <a:r>
              <a:rPr lang="fi-FI" sz="2400" dirty="0" smtClean="0"/>
              <a:t>Strokes have only a little variation in thickness.</a:t>
            </a:r>
          </a:p>
          <a:p>
            <a:r>
              <a:rPr lang="fi-FI" sz="2400" dirty="0" smtClean="0"/>
              <a:t>Other objects such as images can have lot of variation in thickness.</a:t>
            </a:r>
          </a:p>
          <a:p>
            <a:r>
              <a:rPr lang="fi-FI" sz="2400" dirty="0" smtClean="0"/>
              <a:t>The amount of variation can be used to distinquish text from other objects.</a:t>
            </a:r>
          </a:p>
          <a:p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5</a:t>
            </a:fld>
            <a:endParaRPr lang="en-US" altLang="ja-JP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82" y="4673340"/>
            <a:ext cx="1830313" cy="1160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27" y="4620728"/>
            <a:ext cx="3307383" cy="12867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9040" y="5950274"/>
            <a:ext cx="755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2000" dirty="0" smtClean="0">
                <a:latin typeface="+mj-lt"/>
              </a:rPr>
              <a:t>Dark blue represents thin stroke width and dark red thick strokes.</a:t>
            </a:r>
            <a:endParaRPr kumimoji="1" lang="fi-FI" sz="20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43136" r="60046" b="19317"/>
          <a:stretch/>
        </p:blipFill>
        <p:spPr>
          <a:xfrm>
            <a:off x="5348496" y="3418547"/>
            <a:ext cx="2403267" cy="1018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7" t="46022" r="49273" b="30107"/>
          <a:stretch/>
        </p:blipFill>
        <p:spPr>
          <a:xfrm>
            <a:off x="2579412" y="3534808"/>
            <a:ext cx="131983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Stroke Width Analysis 2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6</a:t>
            </a:fld>
            <a:endParaRPr lang="en-US" altLang="ja-JP" dirty="0"/>
          </a:p>
        </p:txBody>
      </p:sp>
      <p:sp>
        <p:nvSpPr>
          <p:cNvPr id="7" name="TextBox 6"/>
          <p:cNvSpPr txBox="1"/>
          <p:nvPr/>
        </p:nvSpPr>
        <p:spPr>
          <a:xfrm>
            <a:off x="1990338" y="974781"/>
            <a:ext cx="1846517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Get image region</a:t>
            </a:r>
            <a:endParaRPr kumimoji="1" lang="fi-FI" sz="16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069" y="1650737"/>
            <a:ext cx="46650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Distance transform</a:t>
            </a:r>
          </a:p>
          <a:p>
            <a:pPr algn="ctr"/>
            <a:r>
              <a:rPr lang="fi-FI" sz="1600" dirty="0" smtClean="0">
                <a:latin typeface="+mj-lt"/>
              </a:rPr>
              <a:t>For each pixel find distance to nearest black pixel</a:t>
            </a:r>
            <a:endParaRPr kumimoji="1" lang="fi-FI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1288" y="2572914"/>
            <a:ext cx="1984622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>
                <a:latin typeface="+mj-lt"/>
              </a:rPr>
              <a:t>Get image skeleton</a:t>
            </a:r>
            <a:endParaRPr kumimoji="1" lang="fi-FI" sz="1600" dirty="0">
              <a:latin typeface="+mj-lt"/>
            </a:endParaRPr>
          </a:p>
        </p:txBody>
      </p:sp>
      <p:cxnSp>
        <p:nvCxnSpPr>
          <p:cNvPr id="27" name="AutoShape 70"/>
          <p:cNvCxnSpPr>
            <a:cxnSpLocks noChangeShapeType="1"/>
            <a:stCxn id="7" idx="2"/>
            <a:endCxn id="12" idx="0"/>
          </p:cNvCxnSpPr>
          <p:nvPr/>
        </p:nvCxnSpPr>
        <p:spPr bwMode="auto">
          <a:xfrm>
            <a:off x="2913597" y="1313335"/>
            <a:ext cx="2" cy="33740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70"/>
          <p:cNvCxnSpPr>
            <a:cxnSpLocks noChangeShapeType="1"/>
            <a:stCxn id="12" idx="2"/>
            <a:endCxn id="24" idx="0"/>
          </p:cNvCxnSpPr>
          <p:nvPr/>
        </p:nvCxnSpPr>
        <p:spPr bwMode="auto">
          <a:xfrm>
            <a:off x="2913599" y="2235512"/>
            <a:ext cx="0" cy="33740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918919" y="3248870"/>
            <a:ext cx="39893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Make one dimensional vector V which contains all distance transform values </a:t>
            </a:r>
            <a:endParaRPr kumimoji="1" lang="fi-FI" sz="1600" dirty="0">
              <a:latin typeface="+mj-lt"/>
            </a:endParaRPr>
          </a:p>
        </p:txBody>
      </p:sp>
      <p:cxnSp>
        <p:nvCxnSpPr>
          <p:cNvPr id="41" name="AutoShape 70"/>
          <p:cNvCxnSpPr>
            <a:cxnSpLocks noChangeShapeType="1"/>
            <a:stCxn id="24" idx="2"/>
            <a:endCxn id="40" idx="0"/>
          </p:cNvCxnSpPr>
          <p:nvPr/>
        </p:nvCxnSpPr>
        <p:spPr bwMode="auto">
          <a:xfrm>
            <a:off x="2913599" y="2911468"/>
            <a:ext cx="0" cy="33740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918917" y="4171047"/>
            <a:ext cx="3989360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Calculating stroke width metric to represent the width variation.</a:t>
            </a:r>
          </a:p>
          <a:p>
            <a:pPr algn="ctr"/>
            <a:r>
              <a:rPr lang="fi-FI" sz="1600" dirty="0" smtClean="0">
                <a:latin typeface="+mj-lt"/>
              </a:rPr>
              <a:t>Standard deviation of V divided by the mean value of V.</a:t>
            </a:r>
            <a:endParaRPr kumimoji="1" lang="fi-FI" sz="1600" dirty="0">
              <a:latin typeface="+mj-lt"/>
            </a:endParaRPr>
          </a:p>
        </p:txBody>
      </p:sp>
      <p:cxnSp>
        <p:nvCxnSpPr>
          <p:cNvPr id="48" name="AutoShape 70"/>
          <p:cNvCxnSpPr>
            <a:cxnSpLocks noChangeShapeType="1"/>
            <a:stCxn id="40" idx="2"/>
            <a:endCxn id="47" idx="0"/>
          </p:cNvCxnSpPr>
          <p:nvPr/>
        </p:nvCxnSpPr>
        <p:spPr bwMode="auto">
          <a:xfrm flipH="1">
            <a:off x="2913597" y="3833645"/>
            <a:ext cx="2" cy="33740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70"/>
          <p:cNvCxnSpPr>
            <a:cxnSpLocks noChangeShapeType="1"/>
            <a:stCxn id="47" idx="2"/>
            <a:endCxn id="74" idx="0"/>
          </p:cNvCxnSpPr>
          <p:nvPr/>
        </p:nvCxnSpPr>
        <p:spPr bwMode="auto">
          <a:xfrm>
            <a:off x="2913597" y="5248265"/>
            <a:ext cx="1871" cy="337401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Box 73"/>
          <p:cNvSpPr txBox="1"/>
          <p:nvPr/>
        </p:nvSpPr>
        <p:spPr>
          <a:xfrm>
            <a:off x="920788" y="5585666"/>
            <a:ext cx="39893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Remove areas which have stroke widith metric values larger than threshold.</a:t>
            </a:r>
            <a:endParaRPr kumimoji="1" lang="fi-FI" sz="1600" dirty="0">
              <a:latin typeface="+mj-lt"/>
            </a:endParaRP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1" t="11101" r="12241" b="14785"/>
          <a:stretch/>
        </p:blipFill>
        <p:spPr>
          <a:xfrm>
            <a:off x="5797113" y="835750"/>
            <a:ext cx="1003287" cy="770091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7" t="10344" r="8046" b="14335"/>
          <a:stretch/>
        </p:blipFill>
        <p:spPr>
          <a:xfrm>
            <a:off x="6183830" y="1556791"/>
            <a:ext cx="1008112" cy="732187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4" t="6979" r="8158" b="15139"/>
          <a:stretch/>
        </p:blipFill>
        <p:spPr>
          <a:xfrm>
            <a:off x="6604729" y="2204864"/>
            <a:ext cx="1008112" cy="756272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5246128" y="3387368"/>
            <a:ext cx="465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>
                <a:latin typeface="+mj-lt"/>
              </a:rPr>
              <a:t>V = [6.403, 8.5440, 6.4031, 8.0623, 5.6569, 7.2801,...]</a:t>
            </a:r>
            <a:endParaRPr lang="fi-FI" sz="1400" dirty="0">
              <a:latin typeface="+mj-lt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6" t="6044" r="17236" b="15240"/>
          <a:stretch/>
        </p:blipFill>
        <p:spPr>
          <a:xfrm>
            <a:off x="5454017" y="5542385"/>
            <a:ext cx="1512168" cy="648072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1" t="8529" r="24324" b="14714"/>
          <a:stretch/>
        </p:blipFill>
        <p:spPr>
          <a:xfrm>
            <a:off x="7275617" y="5542385"/>
            <a:ext cx="864097" cy="648072"/>
          </a:xfrm>
          <a:prstGeom prst="rect">
            <a:avLst/>
          </a:prstGeom>
        </p:spPr>
      </p:pic>
      <p:cxnSp>
        <p:nvCxnSpPr>
          <p:cNvPr id="154" name="Straight Connector 153"/>
          <p:cNvCxnSpPr/>
          <p:nvPr/>
        </p:nvCxnSpPr>
        <p:spPr>
          <a:xfrm>
            <a:off x="5286679" y="5405395"/>
            <a:ext cx="1822106" cy="922051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5315098" y="5421911"/>
            <a:ext cx="1822106" cy="922051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145556" y="4170979"/>
                <a:ext cx="1808654" cy="639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fi-FI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kumimoji="1" lang="fi-FI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fi-FI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den>
                      </m:f>
                      <m:r>
                        <a:rPr lang="fi-FI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i-FI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0.2360</m:t>
                      </m:r>
                    </m:oMath>
                  </m:oMathPara>
                </a14:m>
                <a:endParaRPr kumimoji="1" lang="fi-FI" sz="2400" dirty="0">
                  <a:latin typeface="ＭＳ Ｐゴシック" pitchFamily="50" charset="-128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556" y="4170979"/>
                <a:ext cx="1808654" cy="6395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112293" y="4062210"/>
                <a:ext cx="273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fi-FI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𝑠𝑡𝑎𝑛𝑑𝑎𝑟𝑑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𝑑𝑒𝑣𝑖𝑎𝑡𝑖𝑜𝑛</m:t>
                    </m:r>
                  </m:oMath>
                </a14:m>
                <a:r>
                  <a:rPr lang="fi-FI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fi-FI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fi-FI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</a:t>
                </a:r>
                <a:r>
                  <a:rPr lang="fi-FI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vector V</a:t>
                </a: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293" y="4062210"/>
                <a:ext cx="2737251" cy="553998"/>
              </a:xfrm>
              <a:prstGeom prst="rect">
                <a:avLst/>
              </a:prstGeom>
              <a:blipFill rotWithShape="0">
                <a:blip r:embed="rId8"/>
                <a:stretch>
                  <a:fillRect b="-2417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151818" y="4721992"/>
                <a:ext cx="2332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i-FI" dirty="0">
                  <a:latin typeface="ＭＳ Ｐゴシック" pitchFamily="50" charset="-128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818" y="4721992"/>
                <a:ext cx="233230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05" t="-2222" r="-1305" b="-40000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7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Layout Analysis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Analysing the image regions to find where the text is located and what kind of bodies of text it contains.</a:t>
            </a:r>
          </a:p>
          <a:p>
            <a:r>
              <a:rPr lang="fi-FI" dirty="0" smtClean="0"/>
              <a:t>Columns, rows, words.</a:t>
            </a:r>
          </a:p>
          <a:p>
            <a:r>
              <a:rPr lang="fi-FI" dirty="0" smtClean="0"/>
              <a:t>Proposed method to find the areas of interest is to draw bounding boxes over the text objects, expand them in all directions and combine overlapping  boxes.</a:t>
            </a:r>
          </a:p>
          <a:p>
            <a:r>
              <a:rPr lang="fi-FI" dirty="0" smtClean="0"/>
              <a:t>Layout is saved hierarchically</a:t>
            </a:r>
            <a:r>
              <a:rPr lang="fi-FI" dirty="0"/>
              <a:t> </a:t>
            </a:r>
            <a:r>
              <a:rPr lang="fi-FI" dirty="0" smtClean="0"/>
              <a:t>into areas of interest, rows and words.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84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Bounding box expansion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8</a:t>
            </a:fld>
            <a:endParaRPr lang="en-US" altLang="ja-JP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9" t="5766" r="36031" b="11868"/>
          <a:stretch/>
        </p:blipFill>
        <p:spPr>
          <a:xfrm>
            <a:off x="484685" y="1017727"/>
            <a:ext cx="2808312" cy="3888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6" t="4576" r="36031" b="13059"/>
          <a:stretch/>
        </p:blipFill>
        <p:spPr>
          <a:xfrm>
            <a:off x="3597588" y="1011778"/>
            <a:ext cx="2736304" cy="3888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5" t="4577" r="36033" b="12933"/>
          <a:stretch/>
        </p:blipFill>
        <p:spPr>
          <a:xfrm>
            <a:off x="6638483" y="1011778"/>
            <a:ext cx="2736304" cy="3894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34998" y="5877272"/>
            <a:ext cx="3338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i-FI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 Area of interest box</a:t>
            </a:r>
            <a:endParaRPr kumimoji="1" lang="fi-FI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000" y="5173968"/>
            <a:ext cx="96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2000" dirty="0" smtClean="0">
                <a:latin typeface="+mj-lt"/>
              </a:rPr>
              <a:t>In the last phase boxes that take only a small fraction of the total area are removed.</a:t>
            </a:r>
            <a:endParaRPr kumimoji="1" lang="fi-FI" sz="20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85724" y="5892080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jarticle}&#10;\usepackage{texpoint}&#10;\pagestyle{empty}&#10;\begin{document}&#10;\begin{eqnarray}&#10;&#10;\nonumber&#10;\end{eqnarray}&#10;\end{document}"/>
  <p:tag name="TEX2PS" val="platex $(base).tex; dvipsk -D $(res) -E -o $(base).ps $(base).dvi"/>
  <p:tag name="EXTERNALEDITCOMMAND" val="notepad %"/>
  <p:tag name="GHOSTSCRIPTCOMMAND" val="gswin32c -dWINKANJI"/>
  <p:tag name="DEFAULTBITMAP" val="png256"/>
  <p:tag name="DEFAULTBLEND" val="False"/>
  <p:tag name="DEFAULTTRANSPARENT" val="True"/>
  <p:tag name="DEFAULTWORKAROUNDTRANSPARENCYBUG" val="False"/>
  <p:tag name="DEFAULTRESOLUTION" val="2400"/>
  <p:tag name="DEFAULTMAGNIFICATION" val="3"/>
  <p:tag name="DEFAULTFONTSIZE" val="10"/>
  <p:tag name="DEFAULTWIDTH" val="423"/>
  <p:tag name="DEFAULTHEIGHT" val="294"/>
</p:tagLst>
</file>

<file path=ppt/theme/theme1.xml><?xml version="1.0" encoding="utf-8"?>
<a:theme xmlns:a="http://schemas.openxmlformats.org/drawingml/2006/main" name="MKstyle">
  <a:themeElements>
    <a:clrScheme name="MK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Kstyl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>
            <a:latin typeface="ＭＳ Ｐゴシック" pitchFamily="50" charset="-128"/>
          </a:defRPr>
        </a:defPPr>
      </a:lstStyle>
    </a:txDef>
  </a:objectDefaults>
  <a:extraClrSchemeLst>
    <a:extraClrScheme>
      <a:clrScheme name="MK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MKstyle</Template>
  <TotalTime>2100</TotalTime>
  <Words>1224</Words>
  <Application>Microsoft Office PowerPoint</Application>
  <PresentationFormat>A4 Paper (210x297 mm)</PresentationFormat>
  <Paragraphs>219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ＭＳ Ｐゴシック</vt:lpstr>
      <vt:lpstr>ＭＳ Ｐ明朝</vt:lpstr>
      <vt:lpstr>Arial</vt:lpstr>
      <vt:lpstr>Cambria Math</vt:lpstr>
      <vt:lpstr>Consolas</vt:lpstr>
      <vt:lpstr>MKstyle</vt:lpstr>
      <vt:lpstr>Preprocessing and Layout Analysis for  Offline Handwriting Recognition </vt:lpstr>
      <vt:lpstr>Overview</vt:lpstr>
      <vt:lpstr>Handwriting recognition 1</vt:lpstr>
      <vt:lpstr>Handwriting recognition 2</vt:lpstr>
      <vt:lpstr>Preprocessing </vt:lpstr>
      <vt:lpstr>Stroke Width Analysis 1</vt:lpstr>
      <vt:lpstr>Stroke Width Analysis 2</vt:lpstr>
      <vt:lpstr>Layout Analysis</vt:lpstr>
      <vt:lpstr>Bounding box expansion</vt:lpstr>
      <vt:lpstr>Layout Analysis 2</vt:lpstr>
      <vt:lpstr>RLSA for rows </vt:lpstr>
      <vt:lpstr>RLSA for words</vt:lpstr>
      <vt:lpstr>Full layout visualized</vt:lpstr>
      <vt:lpstr>Tests</vt:lpstr>
      <vt:lpstr>Example entries in IAM handwriting database.</vt:lpstr>
      <vt:lpstr>Test procedure to find optimal parameters</vt:lpstr>
      <vt:lpstr>Example of test data</vt:lpstr>
      <vt:lpstr>Test results</vt:lpstr>
      <vt:lpstr>Conclusions</vt:lpstr>
      <vt:lpstr>Remaining problems</vt:lpstr>
      <vt:lpstr>Remaining problems: Overlapping characters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 and Feature Extraction for  Handwriting Recognition</dc:title>
  <dc:creator>Perttu Pitkänen</dc:creator>
  <cp:lastModifiedBy>Perttu Pitkänen</cp:lastModifiedBy>
  <cp:revision>194</cp:revision>
  <cp:lastPrinted>2012-07-07T06:52:36Z</cp:lastPrinted>
  <dcterms:created xsi:type="dcterms:W3CDTF">2015-12-17T04:39:25Z</dcterms:created>
  <dcterms:modified xsi:type="dcterms:W3CDTF">2016-02-25T08:30:55Z</dcterms:modified>
</cp:coreProperties>
</file>