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45.wmf" ContentType="image/x-wmf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906000" cy="6858000"/>
  <p:notesSz cx="6821487" cy="99695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sms-FI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sms-FI" sz="1400" spc="-1">
                <a:latin typeface="Tinos"/>
              </a:rPr>
              <a:t>&lt;header&gt;</a:t>
            </a:r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sms-FI" sz="1400" spc="-1">
                <a:latin typeface="Tinos"/>
              </a:rPr>
              <a:t>&lt;date/time&gt;</a:t>
            </a:r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sms-FI" sz="1400" spc="-1">
                <a:latin typeface="Tinos"/>
              </a:rPr>
              <a:t>&lt;footer&gt;</a:t>
            </a:r>
            <a:endParaRPr/>
          </a:p>
        </p:txBody>
      </p:sp>
      <p:sp>
        <p:nvSpPr>
          <p:cNvPr id="17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0802DD9-33F1-4A75-A0BF-83DDBC42A8D5}" type="slidenum">
              <a:rPr lang="sms-FI" sz="1400" spc="-1">
                <a:latin typeface="Tino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863880" y="9469440"/>
            <a:ext cx="2955600" cy="498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75DF4D2-AC0A-4C60-88A7-6DC6AD2C385C}" type="slidenum">
              <a:rPr lang="sms-FI" sz="1200" spc="-1" strike="noStrike">
                <a:uFill>
                  <a:solidFill>
                    <a:srgbClr val="ffffff"/>
                  </a:solidFill>
                </a:uFill>
                <a:latin typeface="Tinos"/>
              </a:rPr>
              <a:t>&lt;number&gt;</a:t>
            </a:fld>
            <a:endParaRPr/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2200" y="4735440"/>
            <a:ext cx="5456880" cy="44859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2200" y="4735440"/>
            <a:ext cx="5456880" cy="44859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5" name="TextShape 2"/>
          <p:cNvSpPr txBox="1"/>
          <p:nvPr/>
        </p:nvSpPr>
        <p:spPr>
          <a:xfrm>
            <a:off x="3863880" y="9469440"/>
            <a:ext cx="2955600" cy="498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A75873-7C80-448F-8427-00E1CE90C275}" type="slidenum"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5360" y="2278440"/>
            <a:ext cx="89150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63400" y="227844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5360" y="227844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3308040" y="907920"/>
            <a:ext cx="3289320" cy="26236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3308040" y="907920"/>
            <a:ext cx="3289320" cy="2623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2880" y="173160"/>
            <a:ext cx="9270000" cy="240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95360" y="227844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400" y="227844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95360" y="2278440"/>
            <a:ext cx="89150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95360" y="2278440"/>
            <a:ext cx="89150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400" y="227844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5360" y="227844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3308040" y="907920"/>
            <a:ext cx="3289320" cy="26236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3308040" y="907920"/>
            <a:ext cx="3289320" cy="2623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72880" y="173160"/>
            <a:ext cx="9270000" cy="240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95360" y="227844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63400" y="227844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95360" y="2278440"/>
            <a:ext cx="89150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95360" y="2278440"/>
            <a:ext cx="89150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063400" y="227844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95360" y="227844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3308040" y="907920"/>
            <a:ext cx="3289320" cy="262368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3308040" y="907920"/>
            <a:ext cx="3289320" cy="2623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272880" y="173160"/>
            <a:ext cx="9270000" cy="240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95360" y="227844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63400" y="227844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95360" y="2278440"/>
            <a:ext cx="89150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95360" y="2278440"/>
            <a:ext cx="89150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63400" y="227844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95360" y="227844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3308040" y="907920"/>
            <a:ext cx="3289320" cy="262368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3308040" y="907920"/>
            <a:ext cx="3289320" cy="2623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272880" y="173160"/>
            <a:ext cx="9270000" cy="240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5360" y="227844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2623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63400" y="227844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9536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400" y="907920"/>
            <a:ext cx="43502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95360" y="2278440"/>
            <a:ext cx="8915040" cy="125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72880" y="692280"/>
            <a:ext cx="9359640" cy="70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273600" y="6463080"/>
            <a:ext cx="9359640" cy="70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7079760" y="6536160"/>
            <a:ext cx="21974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Kawamata Lab., Tohoku Univ.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743040" y="1268280"/>
            <a:ext cx="8419680" cy="1800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マスター タイトルの書式設定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ubTitle"/>
          </p:nvPr>
        </p:nvSpPr>
        <p:spPr>
          <a:xfrm>
            <a:off x="1486080" y="4076640"/>
            <a:ext cx="6933960" cy="15840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sms-FI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マスター サブタイトルの書式設定</a:t>
            </a:r>
            <a:endParaRPr/>
          </a:p>
        </p:txBody>
      </p:sp>
      <p:sp>
        <p:nvSpPr>
          <p:cNvPr id="5" name="CustomShape 6"/>
          <p:cNvSpPr/>
          <p:nvPr/>
        </p:nvSpPr>
        <p:spPr>
          <a:xfrm>
            <a:off x="272880" y="3321000"/>
            <a:ext cx="9359640" cy="10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03120" y="6534000"/>
            <a:ext cx="6764760" cy="27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3801960" y="5805360"/>
            <a:ext cx="231120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sms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2015</a:t>
            </a:r>
            <a:r>
              <a:rPr lang="sms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年</a:t>
            </a:r>
            <a:r>
              <a:rPr lang="sms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5</a:t>
            </a:r>
            <a:r>
              <a:rPr lang="sms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月</a:t>
            </a:r>
            <a:r>
              <a:rPr lang="sms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11</a:t>
            </a:r>
            <a:r>
              <a:rPr lang="sms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日</a:t>
            </a:r>
            <a:endParaRPr/>
          </a:p>
        </p:txBody>
      </p:sp>
      <p:sp>
        <p:nvSpPr>
          <p:cNvPr id="8" name="CustomShape 9"/>
          <p:cNvSpPr/>
          <p:nvPr/>
        </p:nvSpPr>
        <p:spPr>
          <a:xfrm>
            <a:off x="7079760" y="6536160"/>
            <a:ext cx="21974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Kawamata Lab., Tohoku Univ.</a:t>
            </a:r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ja-JP" sz="20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ja-JP" sz="16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72880" y="692280"/>
            <a:ext cx="9359640" cy="70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273600" y="6463080"/>
            <a:ext cx="9359640" cy="70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7079760" y="6536160"/>
            <a:ext cx="21974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Kawamata Lab., Tohoku Univ.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マスター タイトルの書式設定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5400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Blip>
                <a:blip r:embed="rId2"/>
              </a:buBlip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Seventh Outline Level</a:t>
            </a: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マスター テキストの書式設定</a:t>
            </a:r>
            <a:endParaRPr/>
          </a:p>
          <a:p>
            <a:pPr lvl="1" marL="743040" indent="-285480">
              <a:lnSpc>
                <a:spcPct val="100000"/>
              </a:lnSpc>
              <a:buBlip>
                <a:blip r:embed="rId3"/>
              </a:buBlip>
            </a:pP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</a:t>
            </a: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 </a:t>
            </a: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レベル</a:t>
            </a:r>
            <a:endParaRPr/>
          </a:p>
          <a:p>
            <a:pPr lvl="2" marL="1143000" indent="-228240">
              <a:lnSpc>
                <a:spcPct val="100000"/>
              </a:lnSpc>
              <a:buBlip>
                <a:blip r:embed="rId4"/>
              </a:buBlip>
            </a:pP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</a:t>
            </a: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3 </a:t>
            </a: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レベル</a:t>
            </a:r>
            <a:endParaRPr/>
          </a:p>
          <a:p>
            <a:pPr lvl="3" marL="1600200" indent="-228240">
              <a:lnSpc>
                <a:spcPct val="100000"/>
              </a:lnSpc>
              <a:buBlip>
                <a:blip r:embed="rId5"/>
              </a:buBlip>
            </a:pPr>
            <a:r>
              <a:rPr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</a:t>
            </a:r>
            <a:r>
              <a:rPr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 </a:t>
            </a:r>
            <a:r>
              <a:rPr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レベル</a:t>
            </a:r>
            <a:endParaRPr/>
          </a:p>
          <a:p>
            <a:pPr lvl="4" marL="2057400" indent="-228240">
              <a:lnSpc>
                <a:spcPct val="100000"/>
              </a:lnSpc>
              <a:buBlip>
                <a:blip r:embed="rId6"/>
              </a:buBlip>
            </a:pPr>
            <a:r>
              <a:rPr lang="ja-JP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</a:t>
            </a:r>
            <a:r>
              <a:rPr lang="ja-JP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5 </a:t>
            </a:r>
            <a:r>
              <a:rPr lang="ja-JP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レベル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303120" y="6534000"/>
            <a:ext cx="6764760" cy="27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9183600" y="6534360"/>
            <a:ext cx="449280" cy="2764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3AEA3980-E9BE-4A74-8938-675B1ADE72FF}" type="slidenum"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72880" y="692280"/>
            <a:ext cx="9359640" cy="70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273600" y="6463080"/>
            <a:ext cx="9359640" cy="70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7079760" y="6536160"/>
            <a:ext cx="21974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Kawamata Lab., Tohoku Univ.</a:t>
            </a:r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マスター タイトルの書式設定</a:t>
            </a:r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303120" y="6534000"/>
            <a:ext cx="6764760" cy="27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/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9183600" y="6534360"/>
            <a:ext cx="449280" cy="2764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BB5AF93C-A381-49E7-A676-0506266EB0E4}" type="slidenum"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ja-JP" sz="20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ja-JP" sz="16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72880" y="692280"/>
            <a:ext cx="9359640" cy="70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273600" y="6463080"/>
            <a:ext cx="9359640" cy="70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7079760" y="6536160"/>
            <a:ext cx="21974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Kawamata Lab., Tohoku Univ.</a:t>
            </a:r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95360" y="907920"/>
            <a:ext cx="8915040" cy="26236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Blip>
                <a:blip r:embed="rId2"/>
              </a:buBlip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Seventh Outline Level</a:t>
            </a: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マスター テキストの書式設定</a:t>
            </a:r>
            <a:endParaRPr/>
          </a:p>
          <a:p>
            <a:pPr lvl="1" marL="743040" indent="-285480">
              <a:lnSpc>
                <a:spcPct val="100000"/>
              </a:lnSpc>
              <a:buBlip>
                <a:blip r:embed="rId3"/>
              </a:buBlip>
            </a:pP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</a:t>
            </a: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 </a:t>
            </a: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レベル</a:t>
            </a:r>
            <a:endParaRPr/>
          </a:p>
          <a:p>
            <a:pPr lvl="2" marL="1143000" indent="-228240">
              <a:lnSpc>
                <a:spcPct val="100000"/>
              </a:lnSpc>
              <a:buBlip>
                <a:blip r:embed="rId4"/>
              </a:buBlip>
            </a:pP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</a:t>
            </a: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3 </a:t>
            </a: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レベル</a:t>
            </a:r>
            <a:endParaRPr/>
          </a:p>
          <a:p>
            <a:pPr lvl="3" marL="1600200" indent="-228240">
              <a:lnSpc>
                <a:spcPct val="100000"/>
              </a:lnSpc>
              <a:buBlip>
                <a:blip r:embed="rId5"/>
              </a:buBlip>
            </a:pPr>
            <a:r>
              <a:rPr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</a:t>
            </a:r>
            <a:r>
              <a:rPr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 </a:t>
            </a:r>
            <a:r>
              <a:rPr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レベル</a:t>
            </a:r>
            <a:endParaRPr/>
          </a:p>
          <a:p>
            <a:pPr lvl="4" marL="2057400" indent="-228240">
              <a:lnSpc>
                <a:spcPct val="100000"/>
              </a:lnSpc>
              <a:buBlip>
                <a:blip r:embed="rId6"/>
              </a:buBlip>
            </a:pPr>
            <a:r>
              <a:rPr lang="ja-JP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</a:t>
            </a:r>
            <a:r>
              <a:rPr lang="ja-JP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5 </a:t>
            </a:r>
            <a:r>
              <a:rPr lang="ja-JP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レベル</a:t>
            </a:r>
            <a:endParaRPr/>
          </a:p>
        </p:txBody>
      </p:sp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272880" y="173160"/>
            <a:ext cx="9270000" cy="518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マスター タイトルの書式設定</a:t>
            </a:r>
            <a:endParaRPr/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9183600" y="6534360"/>
            <a:ext cx="449280" cy="2764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00CFF11A-1BA6-4466-9387-46E35DCE40B6}" type="slidenum"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32" name="PlaceHolder 7"/>
          <p:cNvSpPr>
            <a:spLocks noGrp="1"/>
          </p:cNvSpPr>
          <p:nvPr>
            <p:ph type="ftr"/>
          </p:nvPr>
        </p:nvSpPr>
        <p:spPr>
          <a:xfrm>
            <a:off x="303120" y="6534000"/>
            <a:ext cx="6764760" cy="27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/>
          </a:p>
        </p:txBody>
      </p:sp>
      <p:sp>
        <p:nvSpPr>
          <p:cNvPr id="133" name="PlaceHolder 8"/>
          <p:cNvSpPr>
            <a:spLocks noGrp="1"/>
          </p:cNvSpPr>
          <p:nvPr>
            <p:ph type="body"/>
          </p:nvPr>
        </p:nvSpPr>
        <p:spPr>
          <a:xfrm>
            <a:off x="495360" y="3684600"/>
            <a:ext cx="4381200" cy="26236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Blip>
                <a:blip r:embed="rId7"/>
              </a:buBlip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Seventh Outline Level</a:t>
            </a: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マスター テキストの書式設定</a:t>
            </a:r>
            <a:endParaRPr/>
          </a:p>
          <a:p>
            <a:pPr lvl="1" marL="743040" indent="-285480">
              <a:lnSpc>
                <a:spcPct val="100000"/>
              </a:lnSpc>
              <a:buBlip>
                <a:blip r:embed="rId8"/>
              </a:buBlip>
            </a:pP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</a:t>
            </a: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 </a:t>
            </a: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レベル</a:t>
            </a:r>
            <a:endParaRPr/>
          </a:p>
          <a:p>
            <a:pPr lvl="2" marL="1143000" indent="-228240">
              <a:lnSpc>
                <a:spcPct val="100000"/>
              </a:lnSpc>
              <a:buBlip>
                <a:blip r:embed="rId9"/>
              </a:buBlip>
            </a:pP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</a:t>
            </a: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3 </a:t>
            </a: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レベル</a:t>
            </a:r>
            <a:endParaRPr/>
          </a:p>
          <a:p>
            <a:pPr lvl="3" marL="1600200" indent="-228240">
              <a:lnSpc>
                <a:spcPct val="100000"/>
              </a:lnSpc>
              <a:buBlip>
                <a:blip r:embed="rId10"/>
              </a:buBlip>
            </a:pPr>
            <a:r>
              <a:rPr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</a:t>
            </a:r>
            <a:r>
              <a:rPr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 </a:t>
            </a:r>
            <a:r>
              <a:rPr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レベル</a:t>
            </a:r>
            <a:endParaRPr/>
          </a:p>
          <a:p>
            <a:pPr lvl="4" marL="2057400" indent="-228240">
              <a:lnSpc>
                <a:spcPct val="100000"/>
              </a:lnSpc>
              <a:buBlip>
                <a:blip r:embed="rId11"/>
              </a:buBlip>
            </a:pPr>
            <a:r>
              <a:rPr lang="ja-JP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</a:t>
            </a:r>
            <a:r>
              <a:rPr lang="ja-JP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5 </a:t>
            </a:r>
            <a:r>
              <a:rPr lang="ja-JP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レベル</a:t>
            </a:r>
            <a:endParaRPr/>
          </a:p>
        </p:txBody>
      </p:sp>
      <p:sp>
        <p:nvSpPr>
          <p:cNvPr id="134" name="PlaceHolder 9"/>
          <p:cNvSpPr>
            <a:spLocks noGrp="1"/>
          </p:cNvSpPr>
          <p:nvPr>
            <p:ph type="body"/>
          </p:nvPr>
        </p:nvSpPr>
        <p:spPr>
          <a:xfrm>
            <a:off x="5029200" y="3684600"/>
            <a:ext cx="4381200" cy="26236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Blip>
                <a:blip r:embed="rId12"/>
              </a:buBlip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Seventh Outline Level</a:t>
            </a: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マスター テキストの書式設定</a:t>
            </a:r>
            <a:endParaRPr/>
          </a:p>
          <a:p>
            <a:pPr lvl="1" marL="743040" indent="-285480">
              <a:lnSpc>
                <a:spcPct val="100000"/>
              </a:lnSpc>
              <a:buBlip>
                <a:blip r:embed="rId13"/>
              </a:buBlip>
            </a:pP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</a:t>
            </a: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 </a:t>
            </a: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レベル</a:t>
            </a:r>
            <a:endParaRPr/>
          </a:p>
          <a:p>
            <a:pPr lvl="2" marL="1143000" indent="-228240">
              <a:lnSpc>
                <a:spcPct val="100000"/>
              </a:lnSpc>
              <a:buBlip>
                <a:blip r:embed="rId14"/>
              </a:buBlip>
            </a:pP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</a:t>
            </a: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3 </a:t>
            </a: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レベル</a:t>
            </a:r>
            <a:endParaRPr/>
          </a:p>
          <a:p>
            <a:pPr lvl="3" marL="1600200" indent="-228240">
              <a:lnSpc>
                <a:spcPct val="100000"/>
              </a:lnSpc>
              <a:buBlip>
                <a:blip r:embed="rId15"/>
              </a:buBlip>
            </a:pPr>
            <a:r>
              <a:rPr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</a:t>
            </a:r>
            <a:r>
              <a:rPr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 </a:t>
            </a:r>
            <a:r>
              <a:rPr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レベル</a:t>
            </a:r>
            <a:endParaRPr/>
          </a:p>
          <a:p>
            <a:pPr lvl="4" marL="2057400" indent="-228240">
              <a:lnSpc>
                <a:spcPct val="100000"/>
              </a:lnSpc>
              <a:buBlip>
                <a:blip r:embed="rId16"/>
              </a:buBlip>
            </a:pPr>
            <a:r>
              <a:rPr lang="ja-JP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</a:t>
            </a:r>
            <a:r>
              <a:rPr lang="ja-JP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5 </a:t>
            </a:r>
            <a:r>
              <a:rPr lang="ja-JP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レベル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wmf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03120" y="6534000"/>
            <a:ext cx="6764760" cy="27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3657600" y="5805360"/>
            <a:ext cx="2507400" cy="475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sms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2015</a:t>
            </a:r>
            <a:r>
              <a:rPr lang="sms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年</a:t>
            </a:r>
            <a:r>
              <a:rPr lang="sms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12</a:t>
            </a:r>
            <a:r>
              <a:rPr lang="sms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月</a:t>
            </a:r>
            <a:r>
              <a:rPr lang="sms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25</a:t>
            </a:r>
            <a:r>
              <a:rPr lang="sms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日</a:t>
            </a:r>
            <a:endParaRPr/>
          </a:p>
        </p:txBody>
      </p:sp>
      <p:sp>
        <p:nvSpPr>
          <p:cNvPr id="176" name="TextShape 3"/>
          <p:cNvSpPr txBox="1"/>
          <p:nvPr/>
        </p:nvSpPr>
        <p:spPr>
          <a:xfrm>
            <a:off x="743040" y="1194840"/>
            <a:ext cx="8419680" cy="1815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Feature Extraction for Handwriting recognition</a:t>
            </a:r>
            <a:endParaRPr/>
          </a:p>
        </p:txBody>
      </p:sp>
      <p:sp>
        <p:nvSpPr>
          <p:cNvPr id="177" name="TextShape 4"/>
          <p:cNvSpPr txBox="1"/>
          <p:nvPr/>
        </p:nvSpPr>
        <p:spPr>
          <a:xfrm>
            <a:off x="1486080" y="4076640"/>
            <a:ext cx="6933960" cy="104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sms-FI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Perttu Pitkänen</a:t>
            </a:r>
            <a:endParaRPr/>
          </a:p>
          <a:p>
            <a:pPr algn="ctr">
              <a:lnSpc>
                <a:spcPct val="100000"/>
              </a:lnSpc>
            </a:pPr>
            <a:r>
              <a:rPr lang="sms-FI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JYPE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72880" y="173160"/>
            <a:ext cx="9270000" cy="51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Overview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495360" y="907920"/>
            <a:ext cx="8915040" cy="540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Introduction</a:t>
            </a:r>
            <a:endParaRPr/>
          </a:p>
          <a:p>
            <a:pPr marL="343080" indent="-342720">
              <a:lnSpc>
                <a:spcPct val="100000"/>
              </a:lnSpc>
              <a:buBlip>
                <a:blip r:embed="rId2"/>
              </a:buBlip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80" name="TextShape 3"/>
          <p:cNvSpPr txBox="1"/>
          <p:nvPr/>
        </p:nvSpPr>
        <p:spPr>
          <a:xfrm>
            <a:off x="303120" y="6534000"/>
            <a:ext cx="6764760" cy="27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/>
          </a:p>
        </p:txBody>
      </p:sp>
      <p:sp>
        <p:nvSpPr>
          <p:cNvPr id="181" name="TextShape 4"/>
          <p:cNvSpPr txBox="1"/>
          <p:nvPr/>
        </p:nvSpPr>
        <p:spPr>
          <a:xfrm>
            <a:off x="9183600" y="6534360"/>
            <a:ext cx="449280" cy="276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DD7BA23-868B-4A5A-9B0B-DE7B6A85D853}" type="slidenum"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72880" y="173160"/>
            <a:ext cx="9270000" cy="51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lang="ja-JP" sz="2800" spc="-1">
                <a:latin typeface="Arial"/>
              </a:rPr>
              <a:t>Introduction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95360" y="907920"/>
            <a:ext cx="9014400" cy="540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ja-JP" sz="2800" spc="-1">
                <a:latin typeface="Arial"/>
              </a:rPr>
              <a:t>Handwriting recognition (HWR) is the procedure of extracting handwritten characters from image file into digital form.</a:t>
            </a:r>
            <a:endParaRPr/>
          </a:p>
        </p:txBody>
      </p:sp>
      <p:sp>
        <p:nvSpPr>
          <p:cNvPr id="184" name="TextShape 3"/>
          <p:cNvSpPr txBox="1"/>
          <p:nvPr/>
        </p:nvSpPr>
        <p:spPr>
          <a:xfrm>
            <a:off x="303120" y="6534000"/>
            <a:ext cx="6764760" cy="27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/>
          </a:p>
        </p:txBody>
      </p:sp>
      <p:sp>
        <p:nvSpPr>
          <p:cNvPr id="185" name="TextShape 4"/>
          <p:cNvSpPr txBox="1"/>
          <p:nvPr/>
        </p:nvSpPr>
        <p:spPr>
          <a:xfrm>
            <a:off x="9183600" y="6534360"/>
            <a:ext cx="449280" cy="276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64BD6B3-4D48-4984-A74B-AAEB75DC277A}" type="slidenum"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72880" y="173160"/>
            <a:ext cx="9270000" cy="51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図形のデフォルト設定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95360" y="907920"/>
            <a:ext cx="8915040" cy="540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ブロック（四角）や線（矢印）の線の太さは</a:t>
            </a: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2pt</a:t>
            </a: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とする</a:t>
            </a:r>
            <a:endParaRPr/>
          </a:p>
          <a:p>
            <a:pPr lvl="1" marL="743040" indent="-285480">
              <a:lnSpc>
                <a:spcPct val="100000"/>
              </a:lnSpc>
              <a:buBlip>
                <a:blip r:embed="rId2"/>
              </a:buBlip>
            </a:pP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このデザインテンプレートでは，ブロックは塗りつぶしなしで，線の太さは</a:t>
            </a: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2pt</a:t>
            </a: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になるようにしている．</a:t>
            </a:r>
            <a:endParaRPr/>
          </a:p>
          <a:p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例：</a:t>
            </a:r>
            <a:endParaRPr/>
          </a:p>
          <a:p>
            <a:pPr lvl="1" marL="743040" indent="-285480">
              <a:lnSpc>
                <a:spcPct val="100000"/>
              </a:lnSpc>
              <a:buBlip>
                <a:blip r:embed="rId3"/>
              </a:buBlip>
            </a:pP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矢印については，終点のスタイルを右上のタイプとし，サイズを右下の一番大きいものとしておく．</a:t>
            </a:r>
            <a:endParaRPr/>
          </a:p>
          <a:p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例：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8" name="TextShape 3"/>
          <p:cNvSpPr txBox="1"/>
          <p:nvPr/>
        </p:nvSpPr>
        <p:spPr>
          <a:xfrm>
            <a:off x="303120" y="6534000"/>
            <a:ext cx="6764760" cy="27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/>
          </a:p>
        </p:txBody>
      </p:sp>
      <p:sp>
        <p:nvSpPr>
          <p:cNvPr id="189" name="Line 4"/>
          <p:cNvSpPr/>
          <p:nvPr/>
        </p:nvSpPr>
        <p:spPr>
          <a:xfrm>
            <a:off x="2073240" y="3699000"/>
            <a:ext cx="1439280" cy="0"/>
          </a:xfrm>
          <a:prstGeom prst="line">
            <a:avLst/>
          </a:prstGeom>
          <a:ln w="25560">
            <a:solidFill>
              <a:schemeClr val="tx1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"/>
          <p:cNvSpPr/>
          <p:nvPr/>
        </p:nvSpPr>
        <p:spPr>
          <a:xfrm>
            <a:off x="2072520" y="2304000"/>
            <a:ext cx="143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Shape 6"/>
          <p:cNvSpPr txBox="1"/>
          <p:nvPr/>
        </p:nvSpPr>
        <p:spPr>
          <a:xfrm>
            <a:off x="9183600" y="6534360"/>
            <a:ext cx="449280" cy="276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A967056-1390-4C7D-B117-28C5FEC87B57}" type="slidenum"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92" name="CustomShape 7"/>
          <p:cNvSpPr/>
          <p:nvPr/>
        </p:nvSpPr>
        <p:spPr>
          <a:xfrm>
            <a:off x="2072520" y="4149000"/>
            <a:ext cx="143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2072520" y="4869000"/>
            <a:ext cx="143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72880" y="173160"/>
            <a:ext cx="9270000" cy="51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ディジタルフィルタの基本要素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303120" y="6534000"/>
            <a:ext cx="6764760" cy="27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/>
          </a:p>
        </p:txBody>
      </p:sp>
      <p:sp>
        <p:nvSpPr>
          <p:cNvPr id="196" name="CustomShape 3"/>
          <p:cNvSpPr/>
          <p:nvPr/>
        </p:nvSpPr>
        <p:spPr>
          <a:xfrm rot="5400000">
            <a:off x="2028960" y="2933640"/>
            <a:ext cx="539280" cy="450360"/>
          </a:xfrm>
          <a:prstGeom prst="triangle">
            <a:avLst>
              <a:gd name="adj" fmla="val 50000"/>
            </a:avLst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2073240" y="4510080"/>
            <a:ext cx="358560" cy="358560"/>
          </a:xfrm>
          <a:prstGeom prst="ellipse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5"/>
          <p:cNvSpPr/>
          <p:nvPr/>
        </p:nvSpPr>
        <p:spPr>
          <a:xfrm>
            <a:off x="2073240" y="4689360"/>
            <a:ext cx="35856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6"/>
          <p:cNvSpPr/>
          <p:nvPr/>
        </p:nvSpPr>
        <p:spPr>
          <a:xfrm>
            <a:off x="2252520" y="4510080"/>
            <a:ext cx="0" cy="3585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"/>
          <p:cNvSpPr/>
          <p:nvPr/>
        </p:nvSpPr>
        <p:spPr>
          <a:xfrm>
            <a:off x="2208240" y="6040440"/>
            <a:ext cx="90000" cy="8856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8"/>
          <p:cNvSpPr/>
          <p:nvPr/>
        </p:nvSpPr>
        <p:spPr>
          <a:xfrm>
            <a:off x="2073240" y="1448640"/>
            <a:ext cx="718920" cy="53928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図 2" descr=""/>
          <p:cNvPicPr/>
          <p:nvPr/>
        </p:nvPicPr>
        <p:blipFill>
          <a:blip r:embed="rId1"/>
          <a:stretch/>
        </p:blipFill>
        <p:spPr>
          <a:xfrm>
            <a:off x="2147760" y="1504440"/>
            <a:ext cx="571320" cy="380160"/>
          </a:xfrm>
          <a:prstGeom prst="rect">
            <a:avLst/>
          </a:prstGeom>
          <a:ln>
            <a:noFill/>
          </a:ln>
        </p:spPr>
      </p:pic>
      <p:sp>
        <p:nvSpPr>
          <p:cNvPr id="203" name="TextShape 9"/>
          <p:cNvSpPr txBox="1"/>
          <p:nvPr/>
        </p:nvSpPr>
        <p:spPr>
          <a:xfrm>
            <a:off x="9183600" y="6534360"/>
            <a:ext cx="449280" cy="276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B9EBAC9-0A82-4B1C-A8F6-791193C12BAE}" type="slidenum"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04" name="CustomShape 10"/>
          <p:cNvSpPr/>
          <p:nvPr/>
        </p:nvSpPr>
        <p:spPr>
          <a:xfrm>
            <a:off x="4233960" y="1448640"/>
            <a:ext cx="718920" cy="53928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1"/>
          <p:cNvSpPr/>
          <p:nvPr/>
        </p:nvSpPr>
        <p:spPr>
          <a:xfrm>
            <a:off x="4233960" y="1448640"/>
            <a:ext cx="718920" cy="539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sms-FI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 </a:t>
            </a:r>
            <a:endParaRPr/>
          </a:p>
        </p:txBody>
      </p:sp>
      <p:sp>
        <p:nvSpPr>
          <p:cNvPr id="206" name="CustomShape 12"/>
          <p:cNvSpPr/>
          <p:nvPr/>
        </p:nvSpPr>
        <p:spPr>
          <a:xfrm>
            <a:off x="1523520" y="2247120"/>
            <a:ext cx="1816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sms-FI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TeXpoint</a:t>
            </a:r>
            <a:r>
              <a:rPr lang="sms-FI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版</a:t>
            </a:r>
            <a:endParaRPr/>
          </a:p>
        </p:txBody>
      </p:sp>
      <p:sp>
        <p:nvSpPr>
          <p:cNvPr id="207" name="CustomShape 13"/>
          <p:cNvSpPr/>
          <p:nvPr/>
        </p:nvSpPr>
        <p:spPr>
          <a:xfrm>
            <a:off x="3589200" y="2255400"/>
            <a:ext cx="2008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sms-FI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数式ツール版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272880" y="173160"/>
            <a:ext cx="9270000" cy="51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ディジタルフィルタの基本要素の接続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303120" y="6534000"/>
            <a:ext cx="6764760" cy="27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/>
          </a:p>
        </p:txBody>
      </p:sp>
      <p:sp>
        <p:nvSpPr>
          <p:cNvPr id="210" name="CustomShape 3"/>
          <p:cNvSpPr/>
          <p:nvPr/>
        </p:nvSpPr>
        <p:spPr>
          <a:xfrm rot="10800000">
            <a:off x="3602160" y="3159000"/>
            <a:ext cx="539280" cy="450360"/>
          </a:xfrm>
          <a:prstGeom prst="triangle">
            <a:avLst>
              <a:gd name="adj" fmla="val 50000"/>
            </a:avLst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"/>
          <p:cNvSpPr/>
          <p:nvPr/>
        </p:nvSpPr>
        <p:spPr>
          <a:xfrm>
            <a:off x="3152880" y="3968640"/>
            <a:ext cx="358560" cy="358560"/>
          </a:xfrm>
          <a:prstGeom prst="ellipse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5"/>
          <p:cNvSpPr/>
          <p:nvPr/>
        </p:nvSpPr>
        <p:spPr>
          <a:xfrm>
            <a:off x="3152520" y="4147920"/>
            <a:ext cx="35892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6"/>
          <p:cNvSpPr/>
          <p:nvPr/>
        </p:nvSpPr>
        <p:spPr>
          <a:xfrm>
            <a:off x="3332160" y="3968640"/>
            <a:ext cx="0" cy="3585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7"/>
          <p:cNvSpPr/>
          <p:nvPr/>
        </p:nvSpPr>
        <p:spPr>
          <a:xfrm>
            <a:off x="3287880" y="1674720"/>
            <a:ext cx="90000" cy="8856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8"/>
          <p:cNvSpPr/>
          <p:nvPr/>
        </p:nvSpPr>
        <p:spPr>
          <a:xfrm>
            <a:off x="2792520" y="1719000"/>
            <a:ext cx="495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9"/>
          <p:cNvSpPr/>
          <p:nvPr/>
        </p:nvSpPr>
        <p:spPr>
          <a:xfrm flipV="1">
            <a:off x="3378240" y="1718280"/>
            <a:ext cx="495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0"/>
          <p:cNvSpPr/>
          <p:nvPr/>
        </p:nvSpPr>
        <p:spPr>
          <a:xfrm>
            <a:off x="1487520" y="1674720"/>
            <a:ext cx="90000" cy="8856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1"/>
          <p:cNvSpPr/>
          <p:nvPr/>
        </p:nvSpPr>
        <p:spPr>
          <a:xfrm rot="10800000">
            <a:off x="1801800" y="3159000"/>
            <a:ext cx="539280" cy="450360"/>
          </a:xfrm>
          <a:prstGeom prst="triangle">
            <a:avLst>
              <a:gd name="adj" fmla="val 50000"/>
            </a:avLst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2"/>
          <p:cNvSpPr/>
          <p:nvPr/>
        </p:nvSpPr>
        <p:spPr>
          <a:xfrm rot="10800000">
            <a:off x="5403960" y="3159000"/>
            <a:ext cx="539280" cy="450360"/>
          </a:xfrm>
          <a:prstGeom prst="triangle">
            <a:avLst>
              <a:gd name="adj" fmla="val 50000"/>
            </a:avLst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3"/>
          <p:cNvSpPr/>
          <p:nvPr/>
        </p:nvSpPr>
        <p:spPr>
          <a:xfrm>
            <a:off x="4954680" y="3968640"/>
            <a:ext cx="358560" cy="358560"/>
          </a:xfrm>
          <a:prstGeom prst="ellipse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14"/>
          <p:cNvSpPr/>
          <p:nvPr/>
        </p:nvSpPr>
        <p:spPr>
          <a:xfrm>
            <a:off x="4954320" y="4147920"/>
            <a:ext cx="35892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15"/>
          <p:cNvSpPr/>
          <p:nvPr/>
        </p:nvSpPr>
        <p:spPr>
          <a:xfrm>
            <a:off x="5133960" y="3968640"/>
            <a:ext cx="0" cy="3585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6"/>
          <p:cNvSpPr/>
          <p:nvPr/>
        </p:nvSpPr>
        <p:spPr>
          <a:xfrm flipV="1">
            <a:off x="1577880" y="1718280"/>
            <a:ext cx="495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7"/>
          <p:cNvSpPr/>
          <p:nvPr/>
        </p:nvSpPr>
        <p:spPr>
          <a:xfrm>
            <a:off x="3332160" y="3171960"/>
            <a:ext cx="360" cy="7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8"/>
          <p:cNvSpPr/>
          <p:nvPr/>
        </p:nvSpPr>
        <p:spPr>
          <a:xfrm>
            <a:off x="5133960" y="3171960"/>
            <a:ext cx="360" cy="7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9"/>
          <p:cNvSpPr/>
          <p:nvPr/>
        </p:nvSpPr>
        <p:spPr>
          <a:xfrm>
            <a:off x="3524400" y="4148280"/>
            <a:ext cx="141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0"/>
          <p:cNvSpPr/>
          <p:nvPr/>
        </p:nvSpPr>
        <p:spPr>
          <a:xfrm flipH="1" rot="16200000">
            <a:off x="1847520" y="2856240"/>
            <a:ext cx="975960" cy="1607760"/>
          </a:xfrm>
          <a:prstGeom prst="bentConnector2">
            <a:avLst/>
          </a:prstGeom>
          <a:noFill/>
          <a:ln w="25560">
            <a:solidFill>
              <a:schemeClr val="tx1"/>
            </a:solidFill>
            <a:miter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1"/>
          <p:cNvSpPr/>
          <p:nvPr/>
        </p:nvSpPr>
        <p:spPr>
          <a:xfrm>
            <a:off x="4592520" y="1719000"/>
            <a:ext cx="541080" cy="988920"/>
          </a:xfrm>
          <a:prstGeom prst="bentConnector2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2"/>
          <p:cNvSpPr/>
          <p:nvPr/>
        </p:nvSpPr>
        <p:spPr>
          <a:xfrm flipH="1">
            <a:off x="3331440" y="1776240"/>
            <a:ext cx="1080" cy="9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3"/>
          <p:cNvSpPr/>
          <p:nvPr/>
        </p:nvSpPr>
        <p:spPr>
          <a:xfrm flipH="1">
            <a:off x="1531080" y="1776240"/>
            <a:ext cx="1080" cy="9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4"/>
          <p:cNvSpPr/>
          <p:nvPr/>
        </p:nvSpPr>
        <p:spPr>
          <a:xfrm>
            <a:off x="631800" y="1719360"/>
            <a:ext cx="84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5"/>
          <p:cNvSpPr/>
          <p:nvPr/>
        </p:nvSpPr>
        <p:spPr>
          <a:xfrm>
            <a:off x="5326200" y="4148280"/>
            <a:ext cx="10663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6"/>
          <p:cNvSpPr/>
          <p:nvPr/>
        </p:nvSpPr>
        <p:spPr>
          <a:xfrm>
            <a:off x="325800" y="4869000"/>
            <a:ext cx="92991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sms-FI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ブロック間はオートシェープのコネクタを使用して接続する．</a:t>
            </a:r>
            <a:endParaRPr/>
          </a:p>
          <a:p>
            <a:pPr>
              <a:lnSpc>
                <a:spcPct val="100000"/>
              </a:lnSpc>
            </a:pPr>
            <a:r>
              <a:rPr lang="sms-FI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コネクタが若干傾く場合は，ブロックを上下左右に移動させると，</a:t>
            </a:r>
            <a:endParaRPr/>
          </a:p>
          <a:p>
            <a:pPr>
              <a:lnSpc>
                <a:spcPct val="100000"/>
              </a:lnSpc>
            </a:pPr>
            <a:r>
              <a:rPr lang="sms-FI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どちらかの方向からか移動させた場合に傾きが取れる．</a:t>
            </a:r>
            <a:endParaRPr/>
          </a:p>
        </p:txBody>
      </p:sp>
      <p:pic>
        <p:nvPicPr>
          <p:cNvPr id="234" name="図 38" descr=""/>
          <p:cNvPicPr/>
          <p:nvPr/>
        </p:nvPicPr>
        <p:blipFill>
          <a:blip r:embed="rId1"/>
          <a:stretch/>
        </p:blipFill>
        <p:spPr>
          <a:xfrm>
            <a:off x="707400" y="1166040"/>
            <a:ext cx="723240" cy="417960"/>
          </a:xfrm>
          <a:prstGeom prst="rect">
            <a:avLst/>
          </a:prstGeom>
          <a:ln>
            <a:noFill/>
          </a:ln>
        </p:spPr>
      </p:pic>
      <p:pic>
        <p:nvPicPr>
          <p:cNvPr id="235" name="図 39" descr=""/>
          <p:cNvPicPr/>
          <p:nvPr/>
        </p:nvPicPr>
        <p:blipFill>
          <a:blip r:embed="rId2"/>
          <a:stretch/>
        </p:blipFill>
        <p:spPr>
          <a:xfrm>
            <a:off x="5577120" y="3602520"/>
            <a:ext cx="723240" cy="417960"/>
          </a:xfrm>
          <a:prstGeom prst="rect">
            <a:avLst/>
          </a:prstGeom>
          <a:ln>
            <a:noFill/>
          </a:ln>
        </p:spPr>
      </p:pic>
      <p:sp>
        <p:nvSpPr>
          <p:cNvPr id="236" name="CustomShape 27"/>
          <p:cNvSpPr/>
          <p:nvPr/>
        </p:nvSpPr>
        <p:spPr>
          <a:xfrm>
            <a:off x="2073240" y="1449000"/>
            <a:ext cx="718920" cy="53928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37" name="図 41" descr=""/>
          <p:cNvPicPr/>
          <p:nvPr/>
        </p:nvPicPr>
        <p:blipFill>
          <a:blip r:embed="rId3"/>
          <a:stretch/>
        </p:blipFill>
        <p:spPr>
          <a:xfrm>
            <a:off x="2147760" y="1504800"/>
            <a:ext cx="571320" cy="380160"/>
          </a:xfrm>
          <a:prstGeom prst="rect">
            <a:avLst/>
          </a:prstGeom>
          <a:ln>
            <a:noFill/>
          </a:ln>
        </p:spPr>
      </p:pic>
      <p:sp>
        <p:nvSpPr>
          <p:cNvPr id="238" name="CustomShape 28"/>
          <p:cNvSpPr/>
          <p:nvPr/>
        </p:nvSpPr>
        <p:spPr>
          <a:xfrm>
            <a:off x="3873600" y="1449000"/>
            <a:ext cx="718920" cy="53928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図 42" descr=""/>
          <p:cNvPicPr/>
          <p:nvPr/>
        </p:nvPicPr>
        <p:blipFill>
          <a:blip r:embed="rId4"/>
          <a:stretch/>
        </p:blipFill>
        <p:spPr>
          <a:xfrm>
            <a:off x="3948120" y="1504800"/>
            <a:ext cx="571320" cy="380160"/>
          </a:xfrm>
          <a:prstGeom prst="rect">
            <a:avLst/>
          </a:prstGeom>
          <a:ln>
            <a:noFill/>
          </a:ln>
        </p:spPr>
      </p:pic>
      <p:sp>
        <p:nvSpPr>
          <p:cNvPr id="240" name="TextShape 29"/>
          <p:cNvSpPr txBox="1"/>
          <p:nvPr/>
        </p:nvSpPr>
        <p:spPr>
          <a:xfrm>
            <a:off x="9183600" y="6534360"/>
            <a:ext cx="449280" cy="276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2B1248F-51AE-4EB7-9E43-B13C5D8F16F3}" type="slidenum"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272880" y="173160"/>
            <a:ext cx="9270000" cy="51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ディジタルフィルタの基本要素の接続（数式ツール版）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303120" y="6534000"/>
            <a:ext cx="6764760" cy="27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/>
          </a:p>
        </p:txBody>
      </p:sp>
      <p:sp>
        <p:nvSpPr>
          <p:cNvPr id="243" name="CustomShape 3"/>
          <p:cNvSpPr/>
          <p:nvPr/>
        </p:nvSpPr>
        <p:spPr>
          <a:xfrm rot="10800000">
            <a:off x="3602160" y="3159000"/>
            <a:ext cx="539280" cy="450360"/>
          </a:xfrm>
          <a:prstGeom prst="triangle">
            <a:avLst>
              <a:gd name="adj" fmla="val 50000"/>
            </a:avLst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>
            <a:off x="3152880" y="3968640"/>
            <a:ext cx="358560" cy="358560"/>
          </a:xfrm>
          <a:prstGeom prst="ellipse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5"/>
          <p:cNvSpPr/>
          <p:nvPr/>
        </p:nvSpPr>
        <p:spPr>
          <a:xfrm>
            <a:off x="3152520" y="4147920"/>
            <a:ext cx="35892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6"/>
          <p:cNvSpPr/>
          <p:nvPr/>
        </p:nvSpPr>
        <p:spPr>
          <a:xfrm>
            <a:off x="3332160" y="3968640"/>
            <a:ext cx="0" cy="3585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7"/>
          <p:cNvSpPr/>
          <p:nvPr/>
        </p:nvSpPr>
        <p:spPr>
          <a:xfrm>
            <a:off x="3287880" y="1674720"/>
            <a:ext cx="90000" cy="8856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8"/>
          <p:cNvSpPr/>
          <p:nvPr/>
        </p:nvSpPr>
        <p:spPr>
          <a:xfrm>
            <a:off x="2792520" y="1719000"/>
            <a:ext cx="495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9"/>
          <p:cNvSpPr/>
          <p:nvPr/>
        </p:nvSpPr>
        <p:spPr>
          <a:xfrm flipV="1">
            <a:off x="3378240" y="1718280"/>
            <a:ext cx="495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0"/>
          <p:cNvSpPr/>
          <p:nvPr/>
        </p:nvSpPr>
        <p:spPr>
          <a:xfrm>
            <a:off x="1487520" y="1674720"/>
            <a:ext cx="90000" cy="88560"/>
          </a:xfrm>
          <a:prstGeom prst="ellipse">
            <a:avLst/>
          </a:prstGeom>
          <a:solidFill>
            <a:schemeClr val="tx1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1"/>
          <p:cNvSpPr/>
          <p:nvPr/>
        </p:nvSpPr>
        <p:spPr>
          <a:xfrm rot="10800000">
            <a:off x="1801800" y="3159000"/>
            <a:ext cx="539280" cy="450360"/>
          </a:xfrm>
          <a:prstGeom prst="triangle">
            <a:avLst>
              <a:gd name="adj" fmla="val 50000"/>
            </a:avLst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2"/>
          <p:cNvSpPr/>
          <p:nvPr/>
        </p:nvSpPr>
        <p:spPr>
          <a:xfrm rot="10800000">
            <a:off x="5403960" y="3159000"/>
            <a:ext cx="539280" cy="450360"/>
          </a:xfrm>
          <a:prstGeom prst="triangle">
            <a:avLst>
              <a:gd name="adj" fmla="val 50000"/>
            </a:avLst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3"/>
          <p:cNvSpPr/>
          <p:nvPr/>
        </p:nvSpPr>
        <p:spPr>
          <a:xfrm>
            <a:off x="4954680" y="3968640"/>
            <a:ext cx="358560" cy="358560"/>
          </a:xfrm>
          <a:prstGeom prst="ellipse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14"/>
          <p:cNvSpPr/>
          <p:nvPr/>
        </p:nvSpPr>
        <p:spPr>
          <a:xfrm>
            <a:off x="4954320" y="4147920"/>
            <a:ext cx="35892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15"/>
          <p:cNvSpPr/>
          <p:nvPr/>
        </p:nvSpPr>
        <p:spPr>
          <a:xfrm>
            <a:off x="5133960" y="3968640"/>
            <a:ext cx="0" cy="3585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6"/>
          <p:cNvSpPr/>
          <p:nvPr/>
        </p:nvSpPr>
        <p:spPr>
          <a:xfrm flipV="1">
            <a:off x="1577880" y="1718280"/>
            <a:ext cx="495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7"/>
          <p:cNvSpPr/>
          <p:nvPr/>
        </p:nvSpPr>
        <p:spPr>
          <a:xfrm>
            <a:off x="3332160" y="3171960"/>
            <a:ext cx="360" cy="7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8"/>
          <p:cNvSpPr/>
          <p:nvPr/>
        </p:nvSpPr>
        <p:spPr>
          <a:xfrm>
            <a:off x="5133960" y="3171960"/>
            <a:ext cx="360" cy="7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9"/>
          <p:cNvSpPr/>
          <p:nvPr/>
        </p:nvSpPr>
        <p:spPr>
          <a:xfrm>
            <a:off x="3524400" y="4148280"/>
            <a:ext cx="141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0"/>
          <p:cNvSpPr/>
          <p:nvPr/>
        </p:nvSpPr>
        <p:spPr>
          <a:xfrm flipH="1" rot="16200000">
            <a:off x="1847520" y="2856240"/>
            <a:ext cx="975960" cy="1607760"/>
          </a:xfrm>
          <a:prstGeom prst="bentConnector2">
            <a:avLst/>
          </a:prstGeom>
          <a:noFill/>
          <a:ln w="25560">
            <a:solidFill>
              <a:schemeClr val="tx1"/>
            </a:solidFill>
            <a:miter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1"/>
          <p:cNvSpPr/>
          <p:nvPr/>
        </p:nvSpPr>
        <p:spPr>
          <a:xfrm>
            <a:off x="4592520" y="1719000"/>
            <a:ext cx="541080" cy="988920"/>
          </a:xfrm>
          <a:prstGeom prst="bentConnector2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2"/>
          <p:cNvSpPr/>
          <p:nvPr/>
        </p:nvSpPr>
        <p:spPr>
          <a:xfrm flipH="1">
            <a:off x="3331440" y="1776240"/>
            <a:ext cx="1080" cy="9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3"/>
          <p:cNvSpPr/>
          <p:nvPr/>
        </p:nvSpPr>
        <p:spPr>
          <a:xfrm flipH="1">
            <a:off x="1531080" y="1776240"/>
            <a:ext cx="1080" cy="9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4"/>
          <p:cNvSpPr/>
          <p:nvPr/>
        </p:nvSpPr>
        <p:spPr>
          <a:xfrm>
            <a:off x="631800" y="1719360"/>
            <a:ext cx="84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5"/>
          <p:cNvSpPr/>
          <p:nvPr/>
        </p:nvSpPr>
        <p:spPr>
          <a:xfrm>
            <a:off x="5326200" y="4148280"/>
            <a:ext cx="10663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6"/>
          <p:cNvSpPr/>
          <p:nvPr/>
        </p:nvSpPr>
        <p:spPr>
          <a:xfrm>
            <a:off x="325800" y="4869000"/>
            <a:ext cx="92991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sms-FI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ブロック間はオートシェープのコネクタを使用して接続する．</a:t>
            </a:r>
            <a:endParaRPr/>
          </a:p>
          <a:p>
            <a:pPr>
              <a:lnSpc>
                <a:spcPct val="100000"/>
              </a:lnSpc>
            </a:pPr>
            <a:r>
              <a:rPr lang="sms-FI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コネクタが若干傾く場合は，ブロックを上下左右に移動させると，</a:t>
            </a:r>
            <a:endParaRPr/>
          </a:p>
          <a:p>
            <a:pPr>
              <a:lnSpc>
                <a:spcPct val="100000"/>
              </a:lnSpc>
            </a:pPr>
            <a:r>
              <a:rPr lang="sms-FI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どちらかの方向からか移動させた場合に傾きが取れる．</a:t>
            </a:r>
            <a:endParaRPr/>
          </a:p>
        </p:txBody>
      </p:sp>
      <p:sp>
        <p:nvSpPr>
          <p:cNvPr id="267" name="TextShape 27"/>
          <p:cNvSpPr txBox="1"/>
          <p:nvPr/>
        </p:nvSpPr>
        <p:spPr>
          <a:xfrm>
            <a:off x="9183600" y="6534360"/>
            <a:ext cx="449280" cy="276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B862D4F-9A93-44E4-A9D5-3CF526D809BD}" type="slidenum"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68" name="CustomShape 28"/>
          <p:cNvSpPr/>
          <p:nvPr/>
        </p:nvSpPr>
        <p:spPr>
          <a:xfrm>
            <a:off x="571320" y="1195920"/>
            <a:ext cx="100584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9"/>
          <p:cNvSpPr/>
          <p:nvPr/>
        </p:nvSpPr>
        <p:spPr>
          <a:xfrm>
            <a:off x="571320" y="1195920"/>
            <a:ext cx="1005840" cy="522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sms-FI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 </a:t>
            </a:r>
            <a:endParaRPr/>
          </a:p>
        </p:txBody>
      </p:sp>
      <p:sp>
        <p:nvSpPr>
          <p:cNvPr id="270" name="CustomShape 30"/>
          <p:cNvSpPr/>
          <p:nvPr/>
        </p:nvSpPr>
        <p:spPr>
          <a:xfrm>
            <a:off x="5386680" y="3623040"/>
            <a:ext cx="100584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1"/>
          <p:cNvSpPr/>
          <p:nvPr/>
        </p:nvSpPr>
        <p:spPr>
          <a:xfrm>
            <a:off x="5386680" y="3623040"/>
            <a:ext cx="1005840" cy="5227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sms-FI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 </a:t>
            </a:r>
            <a:endParaRPr/>
          </a:p>
        </p:txBody>
      </p:sp>
      <p:sp>
        <p:nvSpPr>
          <p:cNvPr id="272" name="CustomShape 32"/>
          <p:cNvSpPr/>
          <p:nvPr/>
        </p:nvSpPr>
        <p:spPr>
          <a:xfrm>
            <a:off x="2073240" y="1448640"/>
            <a:ext cx="718920" cy="53928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3"/>
          <p:cNvSpPr/>
          <p:nvPr/>
        </p:nvSpPr>
        <p:spPr>
          <a:xfrm>
            <a:off x="2073240" y="1448640"/>
            <a:ext cx="718920" cy="5392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sms-FI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 </a:t>
            </a:r>
            <a:endParaRPr/>
          </a:p>
        </p:txBody>
      </p:sp>
      <p:sp>
        <p:nvSpPr>
          <p:cNvPr id="274" name="CustomShape 34"/>
          <p:cNvSpPr/>
          <p:nvPr/>
        </p:nvSpPr>
        <p:spPr>
          <a:xfrm>
            <a:off x="3872160" y="1448280"/>
            <a:ext cx="718920" cy="53928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5"/>
          <p:cNvSpPr/>
          <p:nvPr/>
        </p:nvSpPr>
        <p:spPr>
          <a:xfrm>
            <a:off x="3872160" y="1448280"/>
            <a:ext cx="718920" cy="5392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sms-FI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 </a:t>
            </a:r>
            <a:endParaRPr/>
          </a:p>
        </p:txBody>
      </p:sp>
    </p:spTree>
  </p:cSld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272880" y="173160"/>
            <a:ext cx="9270000" cy="51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ブロック内の文字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303120" y="6534000"/>
            <a:ext cx="6764760" cy="27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632520" y="1268640"/>
            <a:ext cx="2880000" cy="71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sms-FI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ブロック内にはこのように</a:t>
            </a:r>
            <a:endParaRPr/>
          </a:p>
          <a:p>
            <a:pPr algn="ctr">
              <a:lnSpc>
                <a:spcPct val="100000"/>
              </a:lnSpc>
            </a:pPr>
            <a:r>
              <a:rPr lang="sms-FI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文字が入力できる</a:t>
            </a:r>
            <a:endParaRPr/>
          </a:p>
        </p:txBody>
      </p:sp>
      <p:sp>
        <p:nvSpPr>
          <p:cNvPr id="279" name="TextShape 4"/>
          <p:cNvSpPr txBox="1"/>
          <p:nvPr/>
        </p:nvSpPr>
        <p:spPr>
          <a:xfrm>
            <a:off x="9183600" y="6534360"/>
            <a:ext cx="449280" cy="276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55A4A13-E60D-49DC-BF16-F356F36F4C40}" type="slidenum"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95360" y="907920"/>
            <a:ext cx="8915040" cy="2623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MATLAB 2015a</a:t>
            </a: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からは，グラフなどに使用するカラーマップが新しくなりました．この新しい色を参考までに以下に用意しました．これらの色は，プロジェクタなどに表示した際にも見やすい色になっています．（従来の色は明るすぎて見にくい場合がありました．）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272880" y="173160"/>
            <a:ext cx="9270000" cy="51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MATLAB</a:t>
            </a: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用標準カラーマップ</a:t>
            </a:r>
            <a:endParaRPr/>
          </a:p>
        </p:txBody>
      </p:sp>
      <p:sp>
        <p:nvSpPr>
          <p:cNvPr id="282" name="TextShape 3"/>
          <p:cNvSpPr txBox="1"/>
          <p:nvPr/>
        </p:nvSpPr>
        <p:spPr>
          <a:xfrm>
            <a:off x="9183600" y="6534360"/>
            <a:ext cx="449280" cy="276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87356E9-AF11-4B4A-9685-B82ADB605B96}" type="slidenum"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83" name="TextShape 4"/>
          <p:cNvSpPr txBox="1"/>
          <p:nvPr/>
        </p:nvSpPr>
        <p:spPr>
          <a:xfrm>
            <a:off x="303120" y="6534000"/>
            <a:ext cx="6764760" cy="27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sms-FI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/>
          </a:p>
        </p:txBody>
      </p:sp>
      <p:sp>
        <p:nvSpPr>
          <p:cNvPr id="284" name="CustomShape 5"/>
          <p:cNvSpPr/>
          <p:nvPr/>
        </p:nvSpPr>
        <p:spPr>
          <a:xfrm>
            <a:off x="1583280" y="4689000"/>
            <a:ext cx="359640" cy="359640"/>
          </a:xfrm>
          <a:prstGeom prst="rect">
            <a:avLst/>
          </a:prstGeom>
          <a:solidFill>
            <a:srgbClr val="0072be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6"/>
          <p:cNvSpPr/>
          <p:nvPr/>
        </p:nvSpPr>
        <p:spPr>
          <a:xfrm>
            <a:off x="1943280" y="4689000"/>
            <a:ext cx="359640" cy="359640"/>
          </a:xfrm>
          <a:prstGeom prst="rect">
            <a:avLst/>
          </a:prstGeom>
          <a:solidFill>
            <a:srgbClr val="da5319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7"/>
          <p:cNvSpPr/>
          <p:nvPr/>
        </p:nvSpPr>
        <p:spPr>
          <a:xfrm>
            <a:off x="2303280" y="4689000"/>
            <a:ext cx="359640" cy="359640"/>
          </a:xfrm>
          <a:prstGeom prst="rect">
            <a:avLst/>
          </a:prstGeom>
          <a:solidFill>
            <a:srgbClr val="eeb22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8"/>
          <p:cNvSpPr/>
          <p:nvPr/>
        </p:nvSpPr>
        <p:spPr>
          <a:xfrm>
            <a:off x="2657880" y="4689000"/>
            <a:ext cx="359640" cy="359640"/>
          </a:xfrm>
          <a:prstGeom prst="rect">
            <a:avLst/>
          </a:prstGeom>
          <a:solidFill>
            <a:srgbClr val="7e2f8e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9"/>
          <p:cNvSpPr/>
          <p:nvPr/>
        </p:nvSpPr>
        <p:spPr>
          <a:xfrm>
            <a:off x="3017880" y="4689000"/>
            <a:ext cx="359640" cy="359640"/>
          </a:xfrm>
          <a:prstGeom prst="rect">
            <a:avLst/>
          </a:prstGeom>
          <a:solidFill>
            <a:srgbClr val="77ad3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0"/>
          <p:cNvSpPr/>
          <p:nvPr/>
        </p:nvSpPr>
        <p:spPr>
          <a:xfrm>
            <a:off x="3377880" y="4689000"/>
            <a:ext cx="359640" cy="359640"/>
          </a:xfrm>
          <a:prstGeom prst="rect">
            <a:avLst/>
          </a:prstGeom>
          <a:solidFill>
            <a:srgbClr val="4dbfef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1"/>
          <p:cNvSpPr/>
          <p:nvPr/>
        </p:nvSpPr>
        <p:spPr>
          <a:xfrm>
            <a:off x="3737880" y="4689000"/>
            <a:ext cx="359640" cy="359640"/>
          </a:xfrm>
          <a:prstGeom prst="rect">
            <a:avLst/>
          </a:prstGeom>
          <a:solidFill>
            <a:srgbClr val="a3142f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1" name="Picture 2" descr=""/>
          <p:cNvPicPr/>
          <p:nvPr/>
        </p:nvPicPr>
        <p:blipFill>
          <a:blip r:embed="rId2"/>
          <a:stretch/>
        </p:blipFill>
        <p:spPr>
          <a:xfrm>
            <a:off x="5389920" y="3684600"/>
            <a:ext cx="3659760" cy="262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Application>LibreOffice/5.0.3.2$Linux_X86_64 LibreOffice_project/00m0$Build-2</Application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2015-12-16T15:08:50Z</dcterms:created>
  <dc:language>sms-FI</dc:language>
  <cp:lastPrinted>2012-07-07T06:52:36Z</cp:lastPrinted>
  <dcterms:modified xsi:type="dcterms:W3CDTF">2015-12-16T15:39:55Z</dcterms:modified>
  <cp:revision>3</cp:revision>
  <dc:title>川又研究室 標準スライドスタイル Mkstyle （2015年5月11日版）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A4 210 x 297 mm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