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9" r:id="rId3"/>
    <p:sldId id="260" r:id="rId4"/>
    <p:sldId id="269" r:id="rId5"/>
    <p:sldId id="267" r:id="rId6"/>
    <p:sldId id="303" r:id="rId7"/>
    <p:sldId id="268" r:id="rId8"/>
    <p:sldId id="270" r:id="rId9"/>
    <p:sldId id="271" r:id="rId10"/>
    <p:sldId id="272" r:id="rId11"/>
    <p:sldId id="273" r:id="rId12"/>
    <p:sldId id="274" r:id="rId13"/>
    <p:sldId id="278" r:id="rId14"/>
    <p:sldId id="292" r:id="rId15"/>
    <p:sldId id="293" r:id="rId16"/>
    <p:sldId id="294" r:id="rId17"/>
    <p:sldId id="296" r:id="rId18"/>
    <p:sldId id="297" r:id="rId19"/>
    <p:sldId id="298" r:id="rId20"/>
    <p:sldId id="299" r:id="rId21"/>
    <p:sldId id="275" r:id="rId22"/>
    <p:sldId id="300" r:id="rId23"/>
    <p:sldId id="301" r:id="rId24"/>
    <p:sldId id="287" r:id="rId25"/>
    <p:sldId id="286" r:id="rId26"/>
    <p:sldId id="288" r:id="rId27"/>
    <p:sldId id="291" r:id="rId28"/>
    <p:sldId id="302" r:id="rId29"/>
    <p:sldId id="304" r:id="rId30"/>
  </p:sldIdLst>
  <p:sldSz cx="9906000" cy="6858000" type="A4"/>
  <p:notesSz cx="6821488" cy="9969500"/>
  <p:custDataLst>
    <p:tags r:id="rId33"/>
  </p:custDataLst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0">
          <p15:clr>
            <a:srgbClr val="A4A3A4"/>
          </p15:clr>
        </p15:guide>
        <p15:guide id="2" pos="2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AD30"/>
    <a:srgbClr val="0072BE"/>
    <a:srgbClr val="DA5319"/>
    <a:srgbClr val="EEB220"/>
    <a:srgbClr val="7E2F8E"/>
    <a:srgbClr val="4DBFEF"/>
    <a:srgbClr val="A3142F"/>
    <a:srgbClr val="4D4D4D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0" autoAdjust="0"/>
    <p:restoredTop sz="94660"/>
  </p:normalViewPr>
  <p:slideViewPr>
    <p:cSldViewPr snapToObjects="1">
      <p:cViewPr varScale="1">
        <p:scale>
          <a:sx n="70" d="100"/>
          <a:sy n="70" d="100"/>
        </p:scale>
        <p:origin x="1398" y="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9" d="100"/>
          <a:sy n="89" d="100"/>
        </p:scale>
        <p:origin x="-3774" y="-120"/>
      </p:cViewPr>
      <p:guideLst>
        <p:guide orient="horz" pos="3140"/>
        <p:guide pos="2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931" y="0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69295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931" y="9469295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A89CF7-34A1-4F4A-82F4-69DC8D066AD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219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3931" y="0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7713"/>
            <a:ext cx="5399088" cy="3738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149" y="4735513"/>
            <a:ext cx="545719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69295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3931" y="9469295"/>
            <a:ext cx="295597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C03934-2B65-4887-BED9-6DF7CD723B4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20633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A4FDA-B9FF-4F7D-B1DA-89AA63B426E6}" type="slidenum">
              <a:rPr lang="en-US" altLang="ja-JP"/>
              <a:pPr/>
              <a:t>0</a:t>
            </a:fld>
            <a:endParaRPr lang="en-US" altLang="ja-JP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1755723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03934-2B65-4887-BED9-6DF7CD723B42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142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03934-2B65-4887-BED9-6DF7CD723B42}" type="slidenum">
              <a:rPr lang="en-US" altLang="ja-JP" smtClean="0"/>
              <a:pPr/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9947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268413"/>
            <a:ext cx="8420100" cy="18002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ja-JP" noProof="0" smtClean="0"/>
              <a:t>Click to edit Master title style</a:t>
            </a:r>
            <a:endParaRPr lang="ja-JP" altLang="en-US" noProof="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4076700"/>
            <a:ext cx="6934200" cy="1584325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ja-JP" noProof="0" smtClean="0"/>
              <a:t>Click to edit Master subtitle style</a:t>
            </a:r>
            <a:endParaRPr lang="ja-JP" altLang="en-US" noProof="0" smtClean="0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273050" y="3321050"/>
            <a:ext cx="9359900" cy="107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3802063" y="5805488"/>
            <a:ext cx="23114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latin typeface="+mn-ea"/>
              </a:defRPr>
            </a:lvl1pPr>
          </a:lstStyle>
          <a:p>
            <a:r>
              <a:rPr lang="en-US" altLang="ja-JP" smtClean="0"/>
              <a:t>2015</a:t>
            </a:r>
            <a:r>
              <a:rPr lang="ja-JP" altLang="en-US" smtClean="0"/>
              <a:t>年</a:t>
            </a:r>
            <a:r>
              <a:rPr lang="en-US" altLang="ja-JP" smtClean="0"/>
              <a:t>5</a:t>
            </a:r>
            <a:r>
              <a:rPr lang="ja-JP" altLang="en-US" smtClean="0"/>
              <a:t>月</a:t>
            </a:r>
            <a:r>
              <a:rPr lang="en-US" altLang="ja-JP" smtClean="0"/>
              <a:t>11</a:t>
            </a:r>
            <a:r>
              <a:rPr lang="ja-JP" altLang="en-US" smtClean="0"/>
              <a:t>日</a:t>
            </a:r>
            <a:endParaRPr lang="en-US" altLang="ja-JP" dirty="0"/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068235" y="6534345"/>
            <a:ext cx="2220912" cy="2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1200" dirty="0" err="1"/>
              <a:t>Kawamata</a:t>
            </a:r>
            <a:r>
              <a:rPr lang="en-US" altLang="ja-JP" sz="1200" dirty="0"/>
              <a:t> Lab., Tohoku Univ.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(1x2)x2のコンテンツ_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4869160"/>
            <a:ext cx="8915400" cy="1439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12" name="コンテンツ プレースホルダー 3"/>
          <p:cNvSpPr>
            <a:spLocks noGrp="1"/>
          </p:cNvSpPr>
          <p:nvPr>
            <p:ph sz="quarter" idx="12"/>
          </p:nvPr>
        </p:nvSpPr>
        <p:spPr>
          <a:xfrm>
            <a:off x="5029200" y="908050"/>
            <a:ext cx="43815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87053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2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50292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953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2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10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1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3968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2のコンテンツ_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5029200" y="908050"/>
            <a:ext cx="43815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95300" y="4869160"/>
            <a:ext cx="4381500" cy="1439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200" y="4869160"/>
            <a:ext cx="4381500" cy="1439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10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1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dirty="0" smtClean="0"/>
              <a:t>研究室ゼミ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3463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10A64F-5FA4-4BB5-8FE5-6E90393AA66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903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A18FDB-BD42-44B1-947D-CBD7F559EA5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52158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36843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タイトルと1x2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43815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3815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2643B-6949-49E6-9CB4-343131C550B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4829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1x(2x1)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43815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2643B-6949-49E6-9CB4-343131C550B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7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50292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8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2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27777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(2x1)x1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3815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22643B-6949-49E6-9CB4-343131C550B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953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9751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1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89154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3684588"/>
            <a:ext cx="89154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87565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1のコンテンツ_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8915400" cy="3961110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4869160"/>
            <a:ext cx="8915400" cy="14395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429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2x(1x2)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908050"/>
            <a:ext cx="89154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1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4953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12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200" y="3684588"/>
            <a:ext cx="43815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38970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(1x2)x2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273050" y="173038"/>
            <a:ext cx="9270460" cy="519112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/>
          </a:p>
        </p:txBody>
      </p:sp>
      <p:sp>
        <p:nvSpPr>
          <p:cNvPr id="8" name="スライド番号プレースホルダー 4"/>
          <p:cNvSpPr>
            <a:spLocks noGrp="1"/>
          </p:cNvSpPr>
          <p:nvPr>
            <p:ph type="sldNum" sz="quarter" idx="11"/>
          </p:nvPr>
        </p:nvSpPr>
        <p:spPr>
          <a:xfrm>
            <a:off x="9183470" y="6534345"/>
            <a:ext cx="449480" cy="276999"/>
          </a:xfrm>
        </p:spPr>
        <p:txBody>
          <a:bodyPr/>
          <a:lstStyle>
            <a:lvl1pPr>
              <a:defRPr/>
            </a:lvl1pPr>
          </a:lstStyle>
          <a:p>
            <a:fld id="{87D0AC98-BE4D-4AA9-9598-A155CF901337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9" name="フッター プレースホルダー 1"/>
          <p:cNvSpPr>
            <a:spLocks noGrp="1"/>
          </p:cNvSpPr>
          <p:nvPr>
            <p:ph type="ftr" sz="quarter" idx="10"/>
          </p:nvPr>
        </p:nvSpPr>
        <p:spPr>
          <a:xfrm>
            <a:off x="303213" y="6534000"/>
            <a:ext cx="6765022" cy="2772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3684588"/>
            <a:ext cx="8915400" cy="2624137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953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  <p:sp>
        <p:nvSpPr>
          <p:cNvPr id="12" name="コンテンツ プレースホルダー 3"/>
          <p:cNvSpPr>
            <a:spLocks noGrp="1"/>
          </p:cNvSpPr>
          <p:nvPr>
            <p:ph sz="quarter" idx="12"/>
          </p:nvPr>
        </p:nvSpPr>
        <p:spPr>
          <a:xfrm>
            <a:off x="5029200" y="908050"/>
            <a:ext cx="4381500" cy="2624138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96805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73050" y="173038"/>
            <a:ext cx="927046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95300" y="908050"/>
            <a:ext cx="89154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03213" y="6534000"/>
            <a:ext cx="6765022" cy="2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183470" y="6534345"/>
            <a:ext cx="4494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fld id="{643FAE94-BD15-4DE8-8E45-48100741B5A1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273050" y="692150"/>
            <a:ext cx="9359900" cy="71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273620" y="6462908"/>
            <a:ext cx="9359900" cy="714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7068235" y="6534345"/>
            <a:ext cx="2220912" cy="27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ja-JP" sz="1200" dirty="0" err="1"/>
              <a:t>Kawamata</a:t>
            </a:r>
            <a:r>
              <a:rPr lang="en-US" altLang="ja-JP" sz="1200" dirty="0"/>
              <a:t> Lab., Tohoku Univ.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63" r:id="rId4"/>
    <p:sldLayoutId id="2147483664" r:id="rId5"/>
    <p:sldLayoutId id="2147483662" r:id="rId6"/>
    <p:sldLayoutId id="2147483669" r:id="rId7"/>
    <p:sldLayoutId id="2147483665" r:id="rId8"/>
    <p:sldLayoutId id="2147483666" r:id="rId9"/>
    <p:sldLayoutId id="2147483668" r:id="rId10"/>
    <p:sldLayoutId id="2147483661" r:id="rId11"/>
    <p:sldLayoutId id="2147483667" r:id="rId12"/>
    <p:sldLayoutId id="2147483655" r:id="rId13"/>
    <p:sldLayoutId id="2147483656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r>
              <a:rPr lang="en-US" altLang="ja-JP" dirty="0" smtClean="0"/>
              <a:t>2015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endParaRPr lang="en-US" altLang="ja-JP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410146"/>
            <a:ext cx="8420100" cy="1384995"/>
          </a:xfrm>
        </p:spPr>
        <p:txBody>
          <a:bodyPr/>
          <a:lstStyle/>
          <a:p>
            <a:r>
              <a:rPr lang="fi-FI" altLang="ja-JP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>Preprocessing </a:t>
            </a:r>
            <a:r>
              <a:rPr lang="fi-FI" altLang="ja-JP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>for </a:t>
            </a:r>
            <a:r>
              <a:rPr lang="fi-FI" altLang="ja-JP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/>
            </a:r>
            <a:br>
              <a:rPr lang="fi-FI" altLang="ja-JP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</a:br>
            <a:r>
              <a:rPr lang="fi-FI" altLang="ja-JP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>Offline Handwriting </a:t>
            </a:r>
            <a:r>
              <a:rPr lang="fi-FI" altLang="ja-JP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ea typeface="ＭＳ Ｐゴシック" pitchFamily="50"/>
              </a:rPr>
              <a:t>Recognition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東北大学大学院工学研究科</a:t>
            </a:r>
            <a:endParaRPr lang="en-US" altLang="ja-JP" dirty="0" smtClean="0"/>
          </a:p>
          <a:p>
            <a:r>
              <a:rPr lang="ja-JP" altLang="en-US" dirty="0"/>
              <a:t>電子工学</a:t>
            </a:r>
            <a:r>
              <a:rPr lang="ja-JP" altLang="en-US" dirty="0" smtClean="0"/>
              <a:t>専攻川又研究室</a:t>
            </a:r>
            <a:endParaRPr lang="en-US" altLang="ja-JP" dirty="0" smtClean="0"/>
          </a:p>
          <a:p>
            <a:r>
              <a:rPr lang="fi-FI" altLang="ja-JP" dirty="0" smtClean="0"/>
              <a:t>Perttu Pitkänen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880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Binarization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08050"/>
            <a:ext cx="8915400" cy="5400675"/>
          </a:xfrm>
        </p:spPr>
        <p:txBody>
          <a:bodyPr/>
          <a:lstStyle/>
          <a:p>
            <a:r>
              <a:rPr lang="fi-FI" dirty="0" smtClean="0"/>
              <a:t>Binarization is one of the most important parts of the preprocessing.</a:t>
            </a:r>
          </a:p>
          <a:p>
            <a:r>
              <a:rPr lang="fi-FI" dirty="0" smtClean="0"/>
              <a:t>Image may have uneven lighting resulting in visible shadows or gloss.</a:t>
            </a:r>
          </a:p>
          <a:p>
            <a:r>
              <a:rPr lang="fi-FI" dirty="0" smtClean="0"/>
              <a:t>Sauvola algorithm was designed for </a:t>
            </a:r>
            <a:r>
              <a:rPr lang="fi-FI" dirty="0" smtClean="0"/>
              <a:t>document </a:t>
            </a:r>
            <a:r>
              <a:rPr lang="fi-FI" dirty="0" smtClean="0"/>
              <a:t>binarization purpose.</a:t>
            </a:r>
          </a:p>
          <a:p>
            <a:r>
              <a:rPr lang="fi-FI" dirty="0" smtClean="0"/>
              <a:t>Sauvola algorithm resulted in best results with quick comparison with other algorithms.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dirty="0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8473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Sauvola algorithm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Uses adaptive thresholding to binarize document images</a:t>
            </a:r>
            <a:r>
              <a:rPr lang="fi-FI" dirty="0"/>
              <a:t> </a:t>
            </a:r>
            <a:r>
              <a:rPr lang="fi-FI" dirty="0" smtClean="0"/>
              <a:t>with uneven lightning or texture.</a:t>
            </a:r>
          </a:p>
          <a:p>
            <a:r>
              <a:rPr lang="fi-FI" dirty="0" smtClean="0"/>
              <a:t>Enhanced version of Nilback binarization algorithm.</a:t>
            </a:r>
          </a:p>
          <a:p>
            <a:r>
              <a:rPr lang="fi-FI" dirty="0" smtClean="0"/>
              <a:t>Can apply different algorithms to textual and non-textual areas of the image. (Nilback can only detect varying lightning)</a:t>
            </a:r>
          </a:p>
          <a:p>
            <a:endParaRPr lang="fi-FI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42143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Sauvola algorithm</a:t>
            </a:r>
            <a:endParaRPr lang="fi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algorithm takes two arguments:</a:t>
                </a:r>
              </a:p>
              <a:p>
                <a:pPr lvl="1"/>
                <a:r>
                  <a:rPr lang="en-US" dirty="0" smtClean="0"/>
                  <a:t>Window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and user defined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fi-FI" dirty="0" smtClean="0"/>
              </a:p>
              <a:p>
                <a14:m>
                  <m:oMath xmlns:m="http://schemas.openxmlformats.org/officeDocument/2006/math">
                    <m:r>
                      <a:rPr lang="fi-FI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fi-FI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i-FI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fi-FI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fi-F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i-F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fi-F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fi-F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fi-FI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  <m:r>
                              <a:rPr lang="fi-FI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fi-FI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fi-FI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i-FI" dirty="0"/>
                  <a:t>new threshold</a:t>
                </a:r>
                <a:endParaRPr lang="fi-FI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i-FI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i-FI" dirty="0"/>
                  <a:t> mean of window size </a:t>
                </a:r>
                <a14:m>
                  <m:oMath xmlns:m="http://schemas.openxmlformats.org/officeDocument/2006/math">
                    <m:r>
                      <a:rPr lang="fi-FI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fi-FI" dirty="0"/>
              </a:p>
              <a:p>
                <a:pPr lvl="1"/>
                <a14:m>
                  <m:oMath xmlns:m="http://schemas.openxmlformats.org/officeDocument/2006/math">
                    <m:r>
                      <a:rPr lang="fi-FI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i-FI" dirty="0"/>
                  <a:t> user defined parameter ”sensitivity”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i-FI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i-FI" dirty="0"/>
                  <a:t> local standard </a:t>
                </a:r>
                <a:r>
                  <a:rPr lang="fi-FI" dirty="0" smtClean="0"/>
                  <a:t>deviation in window </a:t>
                </a:r>
                <a14:m>
                  <m:oMath xmlns:m="http://schemas.openxmlformats.org/officeDocument/2006/math">
                    <m:r>
                      <a:rPr lang="fi-FI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fi-FI" dirty="0"/>
              </a:p>
              <a:p>
                <a:pPr lvl="1"/>
                <a14:m>
                  <m:oMath xmlns:m="http://schemas.openxmlformats.org/officeDocument/2006/math">
                    <m:r>
                      <a:rPr lang="fi-FI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i-FI" dirty="0"/>
                  <a:t> dynamic range of standard deviation (128 with 8-bit gray level images</a:t>
                </a:r>
                <a:r>
                  <a:rPr lang="fi-FI" dirty="0" smtClean="0"/>
                  <a:t>)</a:t>
                </a:r>
                <a:endParaRPr lang="en-US" dirty="0" smtClean="0"/>
              </a:p>
              <a:p>
                <a:pPr marL="457200" lvl="1" indent="0">
                  <a:buNone/>
                </a:pPr>
                <a:endParaRPr lang="fi-FI" b="0" dirty="0" smtClean="0"/>
              </a:p>
              <a:p>
                <a:pPr lvl="1"/>
                <a:endParaRPr lang="fi-FI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42" r="-820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414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170984"/>
            <a:ext cx="9270460" cy="523220"/>
          </a:xfrm>
        </p:spPr>
        <p:txBody>
          <a:bodyPr/>
          <a:lstStyle/>
          <a:p>
            <a:r>
              <a:rPr lang="fi-FI" dirty="0" smtClean="0"/>
              <a:t>Original image with shadow. 95 individual </a:t>
            </a:r>
            <a:r>
              <a:rPr lang="fi-FI" dirty="0" smtClean="0"/>
              <a:t>objects.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95" y="1100553"/>
            <a:ext cx="6698770" cy="502504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54387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170984"/>
            <a:ext cx="9270460" cy="523220"/>
          </a:xfrm>
        </p:spPr>
        <p:txBody>
          <a:bodyPr/>
          <a:lstStyle/>
          <a:p>
            <a:r>
              <a:rPr lang="fi-FI" dirty="0" smtClean="0"/>
              <a:t>No noise removal. Sauvola </a:t>
            </a:r>
            <a:r>
              <a:rPr lang="fi-FI" dirty="0" smtClean="0"/>
              <a:t>with k=0.1 w=100x100 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" b="1929"/>
          <a:stretch/>
        </p:blipFill>
        <p:spPr>
          <a:xfrm>
            <a:off x="774946" y="773081"/>
            <a:ext cx="8266667" cy="568863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13</a:t>
            </a:fld>
            <a:endParaRPr lang="en-US" altLang="ja-JP"/>
          </a:p>
        </p:txBody>
      </p:sp>
      <p:sp>
        <p:nvSpPr>
          <p:cNvPr id="7" name="TextBox 6"/>
          <p:cNvSpPr txBox="1"/>
          <p:nvPr/>
        </p:nvSpPr>
        <p:spPr>
          <a:xfrm>
            <a:off x="6033120" y="5388506"/>
            <a:ext cx="2137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>
                <a:solidFill>
                  <a:srgbClr val="FFFF00"/>
                </a:solidFill>
                <a:latin typeface="+mn-lt"/>
              </a:rPr>
              <a:t>22741 objects</a:t>
            </a:r>
            <a:endParaRPr kumimoji="1" lang="fi-FI" sz="2400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091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No noise removal. Sauvola </a:t>
            </a:r>
            <a:r>
              <a:rPr lang="fi-FI" dirty="0" smtClean="0"/>
              <a:t>with k=0.4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14</a:t>
            </a:fld>
            <a:endParaRPr lang="en-US" altLang="ja-JP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" b="1898"/>
          <a:stretch/>
        </p:blipFill>
        <p:spPr>
          <a:xfrm>
            <a:off x="778489" y="764705"/>
            <a:ext cx="8266667" cy="5688632"/>
          </a:xfrm>
        </p:spPr>
      </p:pic>
      <p:sp>
        <p:nvSpPr>
          <p:cNvPr id="9" name="TextBox 8"/>
          <p:cNvSpPr txBox="1"/>
          <p:nvPr/>
        </p:nvSpPr>
        <p:spPr>
          <a:xfrm>
            <a:off x="6249144" y="5388506"/>
            <a:ext cx="193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>
                <a:solidFill>
                  <a:srgbClr val="FFFF00"/>
                </a:solidFill>
                <a:latin typeface="+mn-lt"/>
              </a:rPr>
              <a:t>1590 objects</a:t>
            </a:r>
            <a:endParaRPr kumimoji="1" lang="fi-FI" sz="2400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341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No noise removal. </a:t>
            </a:r>
            <a:r>
              <a:rPr lang="fi-FI" dirty="0" smtClean="0"/>
              <a:t>Sauvola with k=0.9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7" b="1639"/>
          <a:stretch/>
        </p:blipFill>
        <p:spPr>
          <a:xfrm>
            <a:off x="774946" y="836713"/>
            <a:ext cx="8266667" cy="561662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15</a:t>
            </a:fld>
            <a:endParaRPr lang="en-US" altLang="ja-JP"/>
          </a:p>
        </p:txBody>
      </p:sp>
      <p:sp>
        <p:nvSpPr>
          <p:cNvPr id="7" name="TextBox 6"/>
          <p:cNvSpPr txBox="1"/>
          <p:nvPr/>
        </p:nvSpPr>
        <p:spPr>
          <a:xfrm>
            <a:off x="6410499" y="5388506"/>
            <a:ext cx="176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>
                <a:solidFill>
                  <a:srgbClr val="FFFF00"/>
                </a:solidFill>
                <a:latin typeface="+mn-lt"/>
              </a:rPr>
              <a:t>368 objects</a:t>
            </a:r>
            <a:endParaRPr kumimoji="1" lang="fi-FI" sz="2400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2780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Sauvola algorithm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For this case the threshold 0.4 works best.</a:t>
            </a:r>
          </a:p>
          <a:p>
            <a:pPr lvl="1"/>
            <a:r>
              <a:rPr lang="fi-FI" dirty="0" smtClean="0"/>
              <a:t>Lower thresholds resulted in more noise. Higher thresholds result in more broken objects.</a:t>
            </a:r>
          </a:p>
          <a:p>
            <a:r>
              <a:rPr lang="fi-FI" dirty="0" smtClean="0"/>
              <a:t>Window size 100x100 worked best for most cases.</a:t>
            </a:r>
          </a:p>
          <a:p>
            <a:pPr lvl="1"/>
            <a:r>
              <a:rPr lang="fi-FI" dirty="0" smtClean="0"/>
              <a:t>With lower window sizes more broken objects and higher window sizes resulted in more noise.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75142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Noise removal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Adaptive Wiener filter was used.</a:t>
            </a:r>
          </a:p>
          <a:p>
            <a:r>
              <a:rPr lang="fi-FI" dirty="0" smtClean="0"/>
              <a:t>Filter window size affected results </a:t>
            </a:r>
          </a:p>
          <a:p>
            <a:pPr lvl="1"/>
            <a:r>
              <a:rPr lang="fi-FI" dirty="0" smtClean="0"/>
              <a:t>Chosen window size 6. Size 3 had slightly more noise and larger window sizes broke the objects.</a:t>
            </a:r>
          </a:p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3316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Wiener filter size </a:t>
            </a:r>
            <a:r>
              <a:rPr lang="fi-FI" dirty="0" smtClean="0"/>
              <a:t>6 (k=0.4 w=100</a:t>
            </a:r>
            <a:r>
              <a:rPr lang="fi-FI" dirty="0" smtClean="0"/>
              <a:t>)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" t="-363" r="19" b="6565"/>
          <a:stretch/>
        </p:blipFill>
        <p:spPr>
          <a:xfrm>
            <a:off x="774946" y="815457"/>
            <a:ext cx="8266667" cy="54938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18</a:t>
            </a:fld>
            <a:endParaRPr lang="en-US" altLang="ja-JP"/>
          </a:p>
        </p:txBody>
      </p:sp>
      <p:sp>
        <p:nvSpPr>
          <p:cNvPr id="7" name="TextBox 6"/>
          <p:cNvSpPr txBox="1"/>
          <p:nvPr/>
        </p:nvSpPr>
        <p:spPr>
          <a:xfrm>
            <a:off x="6410499" y="5517232"/>
            <a:ext cx="176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>
                <a:solidFill>
                  <a:srgbClr val="FFFF00"/>
                </a:solidFill>
                <a:latin typeface="+mn-lt"/>
              </a:rPr>
              <a:t>325 objects</a:t>
            </a:r>
            <a:endParaRPr kumimoji="1" lang="fi-FI" sz="2400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72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ja-JP" dirty="0" smtClean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ja-JP" dirty="0" smtClean="0"/>
              <a:t>Introduction</a:t>
            </a:r>
          </a:p>
          <a:p>
            <a:r>
              <a:rPr lang="fi-FI" altLang="ja-JP" dirty="0" smtClean="0"/>
              <a:t>Handwriting recognition</a:t>
            </a:r>
          </a:p>
          <a:p>
            <a:r>
              <a:rPr lang="fi-FI" altLang="ja-JP" dirty="0" smtClean="0"/>
              <a:t>Preprocessing</a:t>
            </a:r>
          </a:p>
          <a:p>
            <a:pPr lvl="1"/>
            <a:r>
              <a:rPr lang="fi-FI" altLang="ja-JP" dirty="0" smtClean="0"/>
              <a:t>Binarization</a:t>
            </a:r>
          </a:p>
          <a:p>
            <a:pPr lvl="1"/>
            <a:r>
              <a:rPr lang="fi-FI" altLang="ja-JP" dirty="0" smtClean="0"/>
              <a:t>Sauvola algorithm</a:t>
            </a:r>
          </a:p>
          <a:p>
            <a:pPr lvl="1"/>
            <a:r>
              <a:rPr lang="fi-FI" altLang="ja-JP" dirty="0" smtClean="0"/>
              <a:t>Property analysis</a:t>
            </a:r>
          </a:p>
          <a:p>
            <a:r>
              <a:rPr lang="fi-FI" altLang="ja-JP" dirty="0" smtClean="0"/>
              <a:t>Results</a:t>
            </a:r>
          </a:p>
          <a:p>
            <a:r>
              <a:rPr lang="fi-FI" altLang="ja-JP" dirty="0" smtClean="0"/>
              <a:t>Conclusions</a:t>
            </a:r>
          </a:p>
          <a:p>
            <a:r>
              <a:rPr lang="fi-FI" altLang="ja-JP" dirty="0" smtClean="0"/>
              <a:t>Future work</a:t>
            </a:r>
          </a:p>
          <a:p>
            <a:pPr marL="457200" lvl="1" indent="0">
              <a:buNone/>
            </a:pPr>
            <a:endParaRPr lang="fi-FI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748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Wiener filter size </a:t>
            </a:r>
            <a:r>
              <a:rPr lang="fi-FI" dirty="0" smtClean="0"/>
              <a:t>20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1"/>
          <a:stretch/>
        </p:blipFill>
        <p:spPr>
          <a:xfrm>
            <a:off x="774946" y="823549"/>
            <a:ext cx="8266667" cy="555777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19</a:t>
            </a:fld>
            <a:endParaRPr lang="en-US" altLang="ja-JP"/>
          </a:p>
        </p:txBody>
      </p:sp>
      <p:sp>
        <p:nvSpPr>
          <p:cNvPr id="7" name="TextBox 6"/>
          <p:cNvSpPr txBox="1"/>
          <p:nvPr/>
        </p:nvSpPr>
        <p:spPr>
          <a:xfrm>
            <a:off x="6410499" y="5517232"/>
            <a:ext cx="176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>
                <a:solidFill>
                  <a:srgbClr val="FFFF00"/>
                </a:solidFill>
                <a:latin typeface="+mn-lt"/>
              </a:rPr>
              <a:t>250 objects</a:t>
            </a:r>
            <a:endParaRPr kumimoji="1" lang="fi-FI" sz="2400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8944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170984"/>
            <a:ext cx="9270460" cy="523220"/>
          </a:xfrm>
        </p:spPr>
        <p:txBody>
          <a:bodyPr/>
          <a:lstStyle/>
          <a:p>
            <a:r>
              <a:rPr lang="fi-FI" dirty="0" smtClean="0"/>
              <a:t>Object property analysis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Usually some irrelevant objects still remain after binarization.</a:t>
            </a:r>
          </a:p>
          <a:p>
            <a:r>
              <a:rPr lang="fi-FI" dirty="0" smtClean="0"/>
              <a:t>Some object properties are analyzed and the objects are removed which have feature values outside the preferred values.</a:t>
            </a:r>
          </a:p>
          <a:p>
            <a:r>
              <a:rPr lang="fi-FI" dirty="0" smtClean="0"/>
              <a:t>Example object properties include area, major axis length and Euler number (</a:t>
            </a:r>
            <a:r>
              <a:rPr lang="en-US" dirty="0" smtClean="0"/>
              <a:t>Number </a:t>
            </a:r>
            <a:r>
              <a:rPr lang="en-US" dirty="0"/>
              <a:t>of objects in the region minus the </a:t>
            </a:r>
            <a:r>
              <a:rPr lang="en-US" dirty="0" smtClean="0"/>
              <a:t>number </a:t>
            </a:r>
            <a:r>
              <a:rPr lang="en-US" dirty="0"/>
              <a:t>of holes in those objects</a:t>
            </a:r>
            <a:r>
              <a:rPr lang="fi-FI" dirty="0" smtClean="0"/>
              <a:t>).</a:t>
            </a:r>
          </a:p>
          <a:p>
            <a:r>
              <a:rPr lang="fi-FI" dirty="0" smtClean="0"/>
              <a:t>When only relevant objects remain they can be easily extracted to smaller sub-images for further processing.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17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170984"/>
            <a:ext cx="9270460" cy="523220"/>
          </a:xfrm>
        </p:spPr>
        <p:txBody>
          <a:bodyPr/>
          <a:lstStyle/>
          <a:p>
            <a:r>
              <a:rPr lang="fi-FI" dirty="0" smtClean="0"/>
              <a:t>Objects smaller than 209 pixels removed. 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2" b="4133"/>
          <a:stretch/>
        </p:blipFill>
        <p:spPr>
          <a:xfrm>
            <a:off x="774946" y="913320"/>
            <a:ext cx="8266667" cy="5400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21</a:t>
            </a:fld>
            <a:endParaRPr lang="en-US" altLang="ja-JP"/>
          </a:p>
        </p:txBody>
      </p:sp>
      <p:sp>
        <p:nvSpPr>
          <p:cNvPr id="8" name="TextBox 7"/>
          <p:cNvSpPr txBox="1"/>
          <p:nvPr/>
        </p:nvSpPr>
        <p:spPr>
          <a:xfrm>
            <a:off x="6410499" y="5388506"/>
            <a:ext cx="176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>
                <a:solidFill>
                  <a:srgbClr val="FFFF00"/>
                </a:solidFill>
                <a:latin typeface="+mn-lt"/>
              </a:rPr>
              <a:t>102 objects</a:t>
            </a:r>
            <a:endParaRPr kumimoji="1" lang="fi-FI" sz="2400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5065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170984"/>
            <a:ext cx="9270460" cy="523220"/>
          </a:xfrm>
        </p:spPr>
        <p:txBody>
          <a:bodyPr/>
          <a:lstStyle/>
          <a:p>
            <a:r>
              <a:rPr lang="fi-FI" dirty="0" smtClean="0"/>
              <a:t>Objects with Euler </a:t>
            </a:r>
            <a:r>
              <a:rPr lang="fi-FI" smtClean="0"/>
              <a:t>number </a:t>
            </a:r>
            <a:r>
              <a:rPr lang="fi-FI" smtClean="0"/>
              <a:t>lower than </a:t>
            </a:r>
            <a:r>
              <a:rPr lang="fi-FI" dirty="0" smtClean="0"/>
              <a:t>-4 removed. 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0" b="3836"/>
          <a:stretch/>
        </p:blipFill>
        <p:spPr>
          <a:xfrm>
            <a:off x="774946" y="877798"/>
            <a:ext cx="8266667" cy="547260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22</a:t>
            </a:fld>
            <a:endParaRPr lang="en-US" altLang="ja-JP"/>
          </a:p>
        </p:txBody>
      </p:sp>
      <p:sp>
        <p:nvSpPr>
          <p:cNvPr id="7" name="TextBox 6"/>
          <p:cNvSpPr txBox="1"/>
          <p:nvPr/>
        </p:nvSpPr>
        <p:spPr>
          <a:xfrm>
            <a:off x="6410499" y="5388506"/>
            <a:ext cx="1760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>
                <a:solidFill>
                  <a:srgbClr val="FFFF00"/>
                </a:solidFill>
                <a:latin typeface="+mn-lt"/>
              </a:rPr>
              <a:t>101 </a:t>
            </a:r>
            <a:r>
              <a:rPr lang="fi-FI" sz="2400" dirty="0" smtClean="0">
                <a:solidFill>
                  <a:srgbClr val="FFFF00"/>
                </a:solidFill>
                <a:latin typeface="+mn-lt"/>
              </a:rPr>
              <a:t>objects</a:t>
            </a:r>
            <a:endParaRPr kumimoji="1" lang="fi-FI" sz="2400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648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Errors with different image and same parameters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68" y="929489"/>
            <a:ext cx="7296632" cy="220790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23</a:t>
            </a:fld>
            <a:endParaRPr lang="en-US" altLang="ja-JP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" t="4054" r="5751" b="14864"/>
          <a:stretch/>
        </p:blipFill>
        <p:spPr>
          <a:xfrm>
            <a:off x="1256768" y="3164316"/>
            <a:ext cx="7460570" cy="23873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1760" y="5545444"/>
            <a:ext cx="8470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fi-FI" sz="2400" dirty="0" smtClean="0">
                <a:latin typeface="+mn-lt"/>
              </a:rPr>
              <a:t>(Lighter pen caused more holes in objects during binarization</a:t>
            </a:r>
          </a:p>
          <a:p>
            <a:pPr algn="ctr"/>
            <a:r>
              <a:rPr kumimoji="1" lang="fi-FI" sz="2400" dirty="0" smtClean="0">
                <a:latin typeface="+mn-lt"/>
              </a:rPr>
              <a:t>which then caused Euler number to be lower than expected.)</a:t>
            </a:r>
            <a:endParaRPr kumimoji="1" lang="fi-FI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352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Conclusions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Chosen methods are useful in preprocessing.</a:t>
            </a:r>
          </a:p>
          <a:p>
            <a:r>
              <a:rPr lang="fi-FI" dirty="0" smtClean="0"/>
              <a:t>Chosen arguments will </a:t>
            </a:r>
            <a:r>
              <a:rPr lang="fi-FI" dirty="0"/>
              <a:t>work only for the specific </a:t>
            </a:r>
            <a:r>
              <a:rPr lang="fi-FI" dirty="0" smtClean="0"/>
              <a:t>case.</a:t>
            </a:r>
          </a:p>
          <a:p>
            <a:r>
              <a:rPr lang="fi-FI" dirty="0" smtClean="0"/>
              <a:t>Problems:</a:t>
            </a:r>
            <a:endParaRPr lang="fi-FI" dirty="0"/>
          </a:p>
          <a:p>
            <a:pPr lvl="1"/>
            <a:r>
              <a:rPr lang="fi-FI" dirty="0"/>
              <a:t>Human handwriting can vary a lot even with same </a:t>
            </a:r>
            <a:r>
              <a:rPr lang="fi-FI" dirty="0" smtClean="0"/>
              <a:t>person. </a:t>
            </a:r>
          </a:p>
          <a:p>
            <a:pPr lvl="1"/>
            <a:r>
              <a:rPr lang="fi-FI" dirty="0" smtClean="0"/>
              <a:t>Different size and thickness with characters.</a:t>
            </a:r>
          </a:p>
          <a:p>
            <a:pPr lvl="1"/>
            <a:r>
              <a:rPr lang="fi-FI" dirty="0" smtClean="0"/>
              <a:t>Different color pens or pencils.</a:t>
            </a:r>
          </a:p>
          <a:p>
            <a:pPr lvl="1"/>
            <a:r>
              <a:rPr lang="fi-FI" dirty="0" smtClean="0"/>
              <a:t>Differing image resolutions.</a:t>
            </a:r>
          </a:p>
          <a:p>
            <a:r>
              <a:rPr lang="fi-FI" dirty="0" smtClean="0"/>
              <a:t>Solutions:</a:t>
            </a:r>
          </a:p>
          <a:p>
            <a:pPr lvl="1"/>
            <a:r>
              <a:rPr lang="fi-FI" dirty="0" smtClean="0"/>
              <a:t>Keep resolution as constant.</a:t>
            </a:r>
          </a:p>
          <a:p>
            <a:pPr lvl="1"/>
            <a:r>
              <a:rPr lang="fi-FI" dirty="0" smtClean="0"/>
              <a:t>Try to find optimal stroke width without prior information.</a:t>
            </a:r>
          </a:p>
          <a:p>
            <a:pPr lvl="1"/>
            <a:r>
              <a:rPr lang="fi-FI" dirty="0" smtClean="0"/>
              <a:t>Apply morphological closing to remove small holes.</a:t>
            </a:r>
          </a:p>
          <a:p>
            <a:pPr marL="457200" lvl="1" indent="0">
              <a:buNone/>
            </a:pPr>
            <a:endParaRPr lang="fi-FI" dirty="0"/>
          </a:p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756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Future work 1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Enhance the preprocessing making it less dependant on arguments.</a:t>
            </a:r>
          </a:p>
          <a:p>
            <a:r>
              <a:rPr lang="fi-FI" dirty="0" smtClean="0"/>
              <a:t>Extract and analyze more object properties to remove the irrelevant objects.</a:t>
            </a:r>
          </a:p>
          <a:p>
            <a:r>
              <a:rPr lang="fi-FI" dirty="0" smtClean="0"/>
              <a:t>Combine letters and characters containing separate elements. (i j ! ? ” = ; : %)</a:t>
            </a:r>
          </a:p>
          <a:p>
            <a:pPr lvl="1"/>
            <a:r>
              <a:rPr lang="fi-FI" dirty="0" smtClean="0"/>
              <a:t>Useful feature considering Hiragana and Katakana characters. </a:t>
            </a:r>
            <a:r>
              <a:rPr lang="fi-FI" altLang="ja-JP" dirty="0" smtClean="0"/>
              <a:t>(</a:t>
            </a:r>
            <a:r>
              <a:rPr lang="ja-JP" altLang="fi-FI" dirty="0" smtClean="0"/>
              <a:t>ひ</a:t>
            </a:r>
            <a:r>
              <a:rPr lang="ja-JP" altLang="fi-FI" dirty="0"/>
              <a:t>らが</a:t>
            </a:r>
            <a:r>
              <a:rPr lang="ja-JP" altLang="fi-FI" dirty="0" smtClean="0"/>
              <a:t>な</a:t>
            </a:r>
            <a:r>
              <a:rPr lang="fi-FI" altLang="ja-JP" dirty="0" smtClean="0"/>
              <a:t>)</a:t>
            </a:r>
            <a:endParaRPr lang="fi-FI" dirty="0" smtClean="0"/>
          </a:p>
          <a:p>
            <a:pPr marL="457200" lvl="1" indent="0">
              <a:buNone/>
            </a:pP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dirty="0" smtClean="0"/>
              <a:t>研究室ゼミ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25</a:t>
            </a:fld>
            <a:endParaRPr lang="en-US" altLang="ja-JP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4" t="29335" r="52524" b="56584"/>
          <a:stretch/>
        </p:blipFill>
        <p:spPr>
          <a:xfrm>
            <a:off x="829288" y="4725144"/>
            <a:ext cx="1368153" cy="1296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1" t="62294" r="75261" b="23243"/>
          <a:stretch/>
        </p:blipFill>
        <p:spPr>
          <a:xfrm>
            <a:off x="2531429" y="4729817"/>
            <a:ext cx="1886482" cy="130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9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Future work 2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Layout analysis. </a:t>
            </a:r>
            <a:r>
              <a:rPr lang="fi-FI" dirty="0" smtClean="0"/>
              <a:t>Detect words, rows and </a:t>
            </a:r>
            <a:r>
              <a:rPr lang="fi-FI" dirty="0"/>
              <a:t>columns of text.</a:t>
            </a:r>
          </a:p>
          <a:p>
            <a:r>
              <a:rPr lang="fi-FI" dirty="0"/>
              <a:t>Feature </a:t>
            </a:r>
            <a:r>
              <a:rPr lang="fi-FI" dirty="0" smtClean="0"/>
              <a:t>extraction:</a:t>
            </a:r>
            <a:endParaRPr lang="fi-FI" dirty="0"/>
          </a:p>
          <a:p>
            <a:pPr lvl="1"/>
            <a:r>
              <a:rPr lang="fi-FI" dirty="0"/>
              <a:t>Vertical and horizontal </a:t>
            </a:r>
            <a:r>
              <a:rPr lang="fi-FI" dirty="0" smtClean="0"/>
              <a:t>histograms.</a:t>
            </a:r>
            <a:endParaRPr lang="fi-FI" dirty="0"/>
          </a:p>
          <a:p>
            <a:pPr lvl="1"/>
            <a:r>
              <a:rPr lang="fi-FI" dirty="0"/>
              <a:t>Histogram of ordered </a:t>
            </a:r>
            <a:r>
              <a:rPr lang="fi-FI" dirty="0" smtClean="0"/>
              <a:t>gradients.</a:t>
            </a:r>
            <a:endParaRPr lang="fi-FI" dirty="0"/>
          </a:p>
          <a:p>
            <a:pPr lvl="1"/>
            <a:r>
              <a:rPr lang="fi-FI" dirty="0"/>
              <a:t>Topological features such as endpoints, loops and </a:t>
            </a:r>
            <a:r>
              <a:rPr lang="fi-FI" dirty="0" smtClean="0"/>
              <a:t>junctions.</a:t>
            </a:r>
          </a:p>
          <a:p>
            <a:pPr lvl="1"/>
            <a:r>
              <a:rPr lang="fi-FI" dirty="0" smtClean="0"/>
              <a:t>Etc.</a:t>
            </a:r>
          </a:p>
          <a:p>
            <a:r>
              <a:rPr lang="fi-FI" dirty="0" smtClean="0"/>
              <a:t>Classification with k-nearest neighbors algorithm.</a:t>
            </a:r>
          </a:p>
          <a:p>
            <a:r>
              <a:rPr lang="fi-FI" dirty="0" smtClean="0"/>
              <a:t>Use IAM database for large scale tests.</a:t>
            </a:r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26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2399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Example entry in IAM handwriting database.</a:t>
            </a:r>
            <a:endParaRPr lang="fi-FI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8"/>
          <a:stretch/>
        </p:blipFill>
        <p:spPr>
          <a:xfrm>
            <a:off x="1866735" y="836713"/>
            <a:ext cx="6083090" cy="511256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27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2616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i-FI" dirty="0" smtClean="0"/>
          </a:p>
          <a:p>
            <a:pPr marL="0" indent="0" algn="ctr">
              <a:buNone/>
            </a:pPr>
            <a:endParaRPr lang="fi-FI" dirty="0"/>
          </a:p>
          <a:p>
            <a:pPr marL="0" indent="0" algn="ctr">
              <a:buNone/>
            </a:pPr>
            <a:r>
              <a:rPr lang="fi-FI" dirty="0" smtClean="0"/>
              <a:t>Questions?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5956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ja-JP" dirty="0" smtClean="0"/>
              <a:t>Introduction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908720"/>
            <a:ext cx="8915400" cy="5400675"/>
          </a:xfrm>
        </p:spPr>
        <p:txBody>
          <a:bodyPr/>
          <a:lstStyle/>
          <a:p>
            <a:r>
              <a:rPr lang="fi-FI" altLang="ja-JP" dirty="0" smtClean="0"/>
              <a:t>Matlab </a:t>
            </a:r>
            <a:r>
              <a:rPr lang="fi-FI" altLang="ja-JP" dirty="0"/>
              <a:t>was used for </a:t>
            </a:r>
            <a:r>
              <a:rPr lang="fi-FI" altLang="ja-JP" dirty="0" smtClean="0"/>
              <a:t>implementation with image processing toolbox.</a:t>
            </a:r>
          </a:p>
          <a:p>
            <a:r>
              <a:rPr lang="fi-FI" altLang="ja-JP" dirty="0" smtClean="0"/>
              <a:t>This research concentractes on writing done with English alphabet.</a:t>
            </a:r>
            <a:endParaRPr lang="fi-FI" altLang="ja-JP" dirty="0"/>
          </a:p>
          <a:p>
            <a:endParaRPr lang="fi-FI" altLang="ja-JP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692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ja-JP" dirty="0" smtClean="0"/>
              <a:t>Handwriting recognition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908720"/>
            <a:ext cx="8915400" cy="5400675"/>
          </a:xfrm>
        </p:spPr>
        <p:txBody>
          <a:bodyPr/>
          <a:lstStyle/>
          <a:p>
            <a:r>
              <a:rPr lang="fi-FI" altLang="ja-JP" dirty="0"/>
              <a:t>Handwriting recognition (HWR) is the process of extracting text in digital form from handwritten images or input devices</a:t>
            </a:r>
            <a:r>
              <a:rPr lang="fi-FI" altLang="ja-JP" dirty="0" smtClean="0"/>
              <a:t>.</a:t>
            </a:r>
          </a:p>
          <a:p>
            <a:r>
              <a:rPr lang="fi-FI" altLang="ja-JP" dirty="0" smtClean="0"/>
              <a:t>Divided into offline and online handwriting recognition</a:t>
            </a:r>
          </a:p>
          <a:p>
            <a:pPr lvl="1"/>
            <a:r>
              <a:rPr lang="fi-FI" altLang="ja-JP" dirty="0" smtClean="0"/>
              <a:t>Offline HWR recognition takes static image and runs the recognition process to it.</a:t>
            </a:r>
          </a:p>
          <a:p>
            <a:pPr lvl="1"/>
            <a:r>
              <a:rPr lang="fi-FI" altLang="ja-JP" dirty="0" smtClean="0"/>
              <a:t>Online HWR analyzes characters on input. For example with tablet pc. </a:t>
            </a:r>
            <a:endParaRPr lang="en-US" altLang="ja-JP" dirty="0" smtClean="0"/>
          </a:p>
          <a:p>
            <a:r>
              <a:rPr lang="en-US" altLang="ja-JP" dirty="0" smtClean="0"/>
              <a:t>Used </a:t>
            </a:r>
            <a:r>
              <a:rPr lang="en-US" altLang="ja-JP" dirty="0"/>
              <a:t>methods </a:t>
            </a:r>
            <a:r>
              <a:rPr lang="en-US" altLang="ja-JP" dirty="0" smtClean="0"/>
              <a:t>for handwriting recognition include </a:t>
            </a:r>
            <a:r>
              <a:rPr lang="en-US" altLang="ja-JP" dirty="0"/>
              <a:t>Optical Character Recognition </a:t>
            </a:r>
            <a:r>
              <a:rPr lang="en-US" altLang="ja-JP" dirty="0" smtClean="0"/>
              <a:t>(</a:t>
            </a:r>
            <a:r>
              <a:rPr lang="en-US" altLang="ja-JP" dirty="0"/>
              <a:t>OCR) or Intelligent Word Recognition (IWR</a:t>
            </a:r>
            <a:r>
              <a:rPr lang="en-US" altLang="ja-JP" dirty="0" smtClean="0"/>
              <a:t>).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5741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ja-JP" dirty="0" smtClean="0"/>
              <a:t>Handwriting recognition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OCR is used to recognize individual characters while IWR recognizes whole words. </a:t>
            </a:r>
            <a:endParaRPr lang="en-US" altLang="ja-JP" dirty="0" smtClean="0"/>
          </a:p>
          <a:p>
            <a:r>
              <a:rPr lang="en-US" altLang="ja-JP" dirty="0" smtClean="0"/>
              <a:t>Offline recognition </a:t>
            </a:r>
            <a:r>
              <a:rPr lang="en-US" altLang="ja-JP" dirty="0"/>
              <a:t>process can be divided into three main phases:</a:t>
            </a:r>
          </a:p>
          <a:p>
            <a:pPr lvl="1"/>
            <a:r>
              <a:rPr lang="en-US" altLang="ja-JP" dirty="0"/>
              <a:t>Preprocessing</a:t>
            </a:r>
          </a:p>
          <a:p>
            <a:pPr lvl="1"/>
            <a:r>
              <a:rPr lang="en-US" altLang="ja-JP" dirty="0"/>
              <a:t>Feature extraction</a:t>
            </a:r>
          </a:p>
          <a:p>
            <a:pPr lvl="1"/>
            <a:r>
              <a:rPr lang="en-US" altLang="ja-JP" dirty="0"/>
              <a:t>Classification</a:t>
            </a:r>
          </a:p>
          <a:p>
            <a:r>
              <a:rPr lang="en-US" altLang="ja-JP" dirty="0"/>
              <a:t>The preprocessing and feature extraction phases are similar in both OCR and IWR</a:t>
            </a:r>
            <a:r>
              <a:rPr lang="en-US" altLang="ja-JP" dirty="0" smtClean="0"/>
              <a:t>.</a:t>
            </a:r>
          </a:p>
          <a:p>
            <a:r>
              <a:rPr lang="fi-FI" altLang="ja-JP" dirty="0"/>
              <a:t>Each phase reduces the amount of data to be processed</a:t>
            </a:r>
            <a:r>
              <a:rPr lang="fi-FI" altLang="ja-JP" dirty="0" smtClean="0"/>
              <a:t>.</a:t>
            </a:r>
            <a:endParaRPr lang="fi-FI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089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Handwriting recognition 3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ja-JP" dirty="0" smtClean="0"/>
              <a:t>Preprocessing</a:t>
            </a:r>
            <a:endParaRPr lang="fi-FI" altLang="ja-JP" dirty="0"/>
          </a:p>
          <a:p>
            <a:pPr lvl="1"/>
            <a:r>
              <a:rPr lang="fi-FI" altLang="ja-JP" dirty="0"/>
              <a:t>Includes noise removal, binarization and segmentation.</a:t>
            </a:r>
          </a:p>
          <a:p>
            <a:pPr lvl="1"/>
            <a:r>
              <a:rPr lang="fi-FI" altLang="ja-JP" dirty="0"/>
              <a:t>Image is enhanced for feature extraction phase and the detected characters are segmented from the original image. </a:t>
            </a:r>
          </a:p>
          <a:p>
            <a:r>
              <a:rPr lang="fi-FI" altLang="ja-JP" dirty="0"/>
              <a:t>Feature Extraction</a:t>
            </a:r>
          </a:p>
          <a:p>
            <a:pPr lvl="1"/>
            <a:r>
              <a:rPr lang="fi-FI" altLang="ja-JP" dirty="0"/>
              <a:t>Shape describing features are extracted from previously acquired objects. </a:t>
            </a:r>
          </a:p>
          <a:p>
            <a:pPr lvl="1"/>
            <a:r>
              <a:rPr lang="fi-FI" altLang="ja-JP" dirty="0"/>
              <a:t>Histogram of ordered gradients, horizontal and vertical histograms, topological features (loops, </a:t>
            </a:r>
            <a:r>
              <a:rPr lang="fi-FI" altLang="ja-JP" dirty="0" smtClean="0"/>
              <a:t>junctions), </a:t>
            </a:r>
            <a:r>
              <a:rPr lang="fi-FI" altLang="ja-JP" dirty="0"/>
              <a:t>etc</a:t>
            </a:r>
            <a:r>
              <a:rPr lang="fi-FI" altLang="ja-JP" dirty="0" smtClean="0"/>
              <a:t>.</a:t>
            </a:r>
            <a:endParaRPr lang="fi-FI" alt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487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Handwriting recognition 4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Classification</a:t>
            </a:r>
          </a:p>
          <a:p>
            <a:pPr lvl="1"/>
            <a:r>
              <a:rPr lang="fi-FI" dirty="0"/>
              <a:t>Extracted features are used in machine learning algorithms to create the feature vector.</a:t>
            </a:r>
          </a:p>
          <a:p>
            <a:pPr lvl="1"/>
            <a:r>
              <a:rPr lang="fi-FI" dirty="0"/>
              <a:t>The inputs are classified according to this vector.</a:t>
            </a:r>
          </a:p>
          <a:p>
            <a:pPr lvl="1"/>
            <a:r>
              <a:rPr lang="fi-FI" dirty="0"/>
              <a:t>For example simple </a:t>
            </a:r>
            <a:r>
              <a:rPr lang="fi-FI" dirty="0" smtClean="0"/>
              <a:t>k-nearest neighbors algorithm </a:t>
            </a:r>
            <a:r>
              <a:rPr lang="fi-FI" dirty="0"/>
              <a:t>can be applied to find the correct category for the input. </a:t>
            </a:r>
            <a:endParaRPr lang="fi-FI" dirty="0" smtClean="0"/>
          </a:p>
          <a:p>
            <a:r>
              <a:rPr lang="fi-FI" dirty="0" smtClean="0"/>
              <a:t>For now the research has concentrated on preprocessing.</a:t>
            </a:r>
          </a:p>
          <a:p>
            <a:endParaRPr lang="fi-FI" dirty="0" smtClean="0"/>
          </a:p>
          <a:p>
            <a:pPr marL="457200" lvl="1" indent="0">
              <a:buNone/>
            </a:pP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54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Preprocessing 1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During this research following preprocessing methods were considered for offline HWR:</a:t>
            </a:r>
          </a:p>
          <a:p>
            <a:pPr lvl="1"/>
            <a:r>
              <a:rPr lang="fi-FI" dirty="0" smtClean="0"/>
              <a:t>Image aquisition</a:t>
            </a:r>
          </a:p>
          <a:p>
            <a:pPr lvl="1"/>
            <a:r>
              <a:rPr lang="fi-FI" dirty="0" smtClean="0"/>
              <a:t>Noise removal</a:t>
            </a:r>
          </a:p>
          <a:p>
            <a:pPr lvl="1"/>
            <a:r>
              <a:rPr lang="fi-FI" dirty="0" smtClean="0"/>
              <a:t>Binarization</a:t>
            </a:r>
          </a:p>
          <a:p>
            <a:pPr lvl="1"/>
            <a:r>
              <a:rPr lang="fi-FI" dirty="0" smtClean="0"/>
              <a:t>Object property analysis</a:t>
            </a:r>
          </a:p>
          <a:p>
            <a:pPr lvl="1"/>
            <a:r>
              <a:rPr lang="fi-FI" dirty="0" smtClean="0"/>
              <a:t>Object extraction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112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Preprocessing 2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Image is converted to </a:t>
            </a:r>
            <a:r>
              <a:rPr lang="fi-FI" dirty="0" smtClean="0"/>
              <a:t>grayscale. </a:t>
            </a:r>
            <a:endParaRPr lang="fi-FI" dirty="0" smtClean="0"/>
          </a:p>
          <a:p>
            <a:r>
              <a:rPr lang="fi-FI" dirty="0" smtClean="0"/>
              <a:t>Noise is removed using 6x6 adaptive wiener filter</a:t>
            </a:r>
          </a:p>
          <a:p>
            <a:pPr lvl="1"/>
            <a:r>
              <a:rPr lang="fi-FI" dirty="0" smtClean="0"/>
              <a:t> Adapts to the variation. More smoothing if variance is large.</a:t>
            </a:r>
          </a:p>
          <a:p>
            <a:pPr lvl="1"/>
            <a:r>
              <a:rPr lang="fi-FI" dirty="0" smtClean="0"/>
              <a:t>6x6 neighbourhood optimal for most cases. Larger filter sizes resulted in exessive blur.</a:t>
            </a:r>
          </a:p>
          <a:p>
            <a:r>
              <a:rPr lang="fi-FI" dirty="0" smtClean="0"/>
              <a:t>Histogram equalization is not applied because in most cases it increased the visibility of irrelevant objects such as paper texture and noise.</a:t>
            </a:r>
          </a:p>
          <a:p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ja-JP" altLang="en-US" smtClean="0"/>
              <a:t>研究室ゼミ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D0AC98-BE4D-4AA9-9598-A155CF901337}" type="slidenum">
              <a:rPr lang="en-US" altLang="ja-JP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305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jarticle}&#10;\usepackage{texpoint}&#10;\pagestyle{empty}&#10;\begin{document}&#10;\begin{eqnarray}&#10;&#10;\nonumber&#10;\end{eqnarray}&#10;\end{document}"/>
  <p:tag name="TEX2PS" val="platex $(base).tex; dvipsk -D $(res) -E -o $(base).ps $(base).dvi"/>
  <p:tag name="EXTERNALEDITCOMMAND" val="notepad %"/>
  <p:tag name="GHOSTSCRIPTCOMMAND" val="gswin32c -dWINKANJI"/>
  <p:tag name="DEFAULTBITMAP" val="png256"/>
  <p:tag name="DEFAULTBLEND" val="False"/>
  <p:tag name="DEFAULTTRANSPARENT" val="True"/>
  <p:tag name="DEFAULTWORKAROUNDTRANSPARENCYBUG" val="False"/>
  <p:tag name="DEFAULTRESOLUTION" val="2400"/>
  <p:tag name="DEFAULTMAGNIFICATION" val="3"/>
  <p:tag name="DEFAULTFONTSIZE" val="10"/>
  <p:tag name="DEFAULTWIDTH" val="423"/>
  <p:tag name="DEFAULTHEIGHT" val="294"/>
</p:tagLst>
</file>

<file path=ppt/theme/theme1.xml><?xml version="1.0" encoding="utf-8"?>
<a:theme xmlns:a="http://schemas.openxmlformats.org/drawingml/2006/main" name="MKstyle">
  <a:themeElements>
    <a:clrScheme name="MKsty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Kstyl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>
            <a:latin typeface="ＭＳ Ｐゴシック" pitchFamily="50" charset="-128"/>
          </a:defRPr>
        </a:defPPr>
      </a:lstStyle>
    </a:txDef>
  </a:objectDefaults>
  <a:extraClrSchemeLst>
    <a:extraClrScheme>
      <a:clrScheme name="MKsty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Ksty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Ksty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MKstyle</Template>
  <TotalTime>942</TotalTime>
  <Words>1153</Words>
  <Application>Microsoft Office PowerPoint</Application>
  <PresentationFormat>A4 Paper (210x297 mm)</PresentationFormat>
  <Paragraphs>207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ＭＳ Ｐゴシック</vt:lpstr>
      <vt:lpstr>ＭＳ Ｐ明朝</vt:lpstr>
      <vt:lpstr>Arial</vt:lpstr>
      <vt:lpstr>Cambria Math</vt:lpstr>
      <vt:lpstr>MKstyle</vt:lpstr>
      <vt:lpstr>Preprocessing for  Offline Handwriting Recognition </vt:lpstr>
      <vt:lpstr>Overview</vt:lpstr>
      <vt:lpstr>Introduction</vt:lpstr>
      <vt:lpstr>Handwriting recognition 1</vt:lpstr>
      <vt:lpstr>Handwriting recognition 2</vt:lpstr>
      <vt:lpstr>Handwriting recognition 3</vt:lpstr>
      <vt:lpstr>Handwriting recognition 4</vt:lpstr>
      <vt:lpstr>Preprocessing 1</vt:lpstr>
      <vt:lpstr>Preprocessing 2</vt:lpstr>
      <vt:lpstr>Binarization</vt:lpstr>
      <vt:lpstr>Sauvola algorithm</vt:lpstr>
      <vt:lpstr>Sauvola algorithm</vt:lpstr>
      <vt:lpstr>Original image with shadow. 95 individual objects.</vt:lpstr>
      <vt:lpstr>No noise removal. Sauvola with k=0.1 w=100x100 </vt:lpstr>
      <vt:lpstr>No noise removal. Sauvola with k=0.4</vt:lpstr>
      <vt:lpstr>No noise removal. Sauvola with k=0.9</vt:lpstr>
      <vt:lpstr>Sauvola algorithm</vt:lpstr>
      <vt:lpstr>Noise removal</vt:lpstr>
      <vt:lpstr>Wiener filter size 6 (k=0.4 w=100)</vt:lpstr>
      <vt:lpstr>Wiener filter size 20</vt:lpstr>
      <vt:lpstr>Object property analysis</vt:lpstr>
      <vt:lpstr>Objects smaller than 209 pixels removed. </vt:lpstr>
      <vt:lpstr>Objects with Euler number lower than -4 removed. </vt:lpstr>
      <vt:lpstr>Errors with different image and same parameters</vt:lpstr>
      <vt:lpstr>Conclusions</vt:lpstr>
      <vt:lpstr>Future work 1</vt:lpstr>
      <vt:lpstr>Future work 2</vt:lpstr>
      <vt:lpstr>Example entry in IAM handwriting database.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Preprocessing and Feature Extraction for  Handwriting Recognition</dc:title>
  <dc:creator>Perttu Pitkänen</dc:creator>
  <cp:lastModifiedBy>Perttu Pitkänen</cp:lastModifiedBy>
  <cp:revision>85</cp:revision>
  <cp:lastPrinted>2012-07-07T06:52:36Z</cp:lastPrinted>
  <dcterms:created xsi:type="dcterms:W3CDTF">2015-12-17T04:39:25Z</dcterms:created>
  <dcterms:modified xsi:type="dcterms:W3CDTF">2015-12-24T07:56:34Z</dcterms:modified>
</cp:coreProperties>
</file>