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69" r:id="rId4"/>
    <p:sldId id="303" r:id="rId5"/>
    <p:sldId id="270" r:id="rId6"/>
    <p:sldId id="271" r:id="rId7"/>
    <p:sldId id="310" r:id="rId8"/>
    <p:sldId id="311" r:id="rId9"/>
    <p:sldId id="314" r:id="rId10"/>
    <p:sldId id="312" r:id="rId11"/>
    <p:sldId id="315" r:id="rId12"/>
    <p:sldId id="316" r:id="rId13"/>
    <p:sldId id="317" r:id="rId14"/>
    <p:sldId id="286" r:id="rId15"/>
    <p:sldId id="302" r:id="rId16"/>
    <p:sldId id="313" r:id="rId17"/>
    <p:sldId id="288" r:id="rId18"/>
    <p:sldId id="291" r:id="rId19"/>
    <p:sldId id="318" r:id="rId20"/>
  </p:sldIdLst>
  <p:sldSz cx="9906000" cy="6858000" type="A4"/>
  <p:notesSz cx="6821488" cy="9969500"/>
  <p:custDataLst>
    <p:tags r:id="rId23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A3142F"/>
    <a:srgbClr val="4DBFEF"/>
    <a:srgbClr val="77AD30"/>
    <a:srgbClr val="0072BE"/>
    <a:srgbClr val="DA5319"/>
    <a:srgbClr val="EEB220"/>
    <a:srgbClr val="7E2F8E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 autoAdjust="0"/>
    <p:restoredTop sz="94434" autoAdjust="0"/>
  </p:normalViewPr>
  <p:slideViewPr>
    <p:cSldViewPr snapToObjects="1">
      <p:cViewPr varScale="1">
        <p:scale>
          <a:sx n="70" d="100"/>
          <a:sy n="70" d="100"/>
        </p:scale>
        <p:origin x="64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-3774" y="-120"/>
      </p:cViewPr>
      <p:guideLst>
        <p:guide orient="horz" pos="3140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A89CF7-34A1-4F4A-82F4-69DC8D066AD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219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7713"/>
            <a:ext cx="5399088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149" y="4735513"/>
            <a:ext cx="545719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03934-2B65-4887-BED9-6DF7CD723B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20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A4FDA-B9FF-4F7D-B1DA-89AA63B426E6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57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142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947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268413"/>
            <a:ext cx="8420100" cy="1800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76700"/>
            <a:ext cx="6934200" cy="15843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3050" y="3321050"/>
            <a:ext cx="935990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02063" y="5805488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</a:defRPr>
            </a:lvl1pPr>
          </a:lstStyle>
          <a:p>
            <a:r>
              <a:rPr lang="en-US" altLang="ja-JP" smtClean="0"/>
              <a:t>2015</a:t>
            </a:r>
            <a:r>
              <a:rPr lang="ja-JP" altLang="en-US" smtClean="0"/>
              <a:t>年</a:t>
            </a:r>
            <a:r>
              <a:rPr lang="en-US" altLang="ja-JP" smtClean="0"/>
              <a:t>5</a:t>
            </a:r>
            <a:r>
              <a:rPr lang="ja-JP" altLang="en-US" smtClean="0"/>
              <a:t>月</a:t>
            </a:r>
            <a:r>
              <a:rPr lang="en-US" altLang="ja-JP" smtClean="0"/>
              <a:t>11</a:t>
            </a:r>
            <a:r>
              <a:rPr lang="ja-JP" altLang="en-US" smtClean="0"/>
              <a:t>日</a:t>
            </a:r>
            <a:endParaRPr lang="en-US" altLang="ja-JP" dirty="0"/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705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968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34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0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21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68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482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77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7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756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29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89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680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173038"/>
            <a:ext cx="92704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908050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3213" y="6534000"/>
            <a:ext cx="676502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183470" y="6534345"/>
            <a:ext cx="4494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3050" y="692150"/>
            <a:ext cx="93599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3620" y="6462908"/>
            <a:ext cx="93599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63" r:id="rId4"/>
    <p:sldLayoutId id="2147483664" r:id="rId5"/>
    <p:sldLayoutId id="2147483662" r:id="rId6"/>
    <p:sldLayoutId id="2147483669" r:id="rId7"/>
    <p:sldLayoutId id="2147483665" r:id="rId8"/>
    <p:sldLayoutId id="2147483666" r:id="rId9"/>
    <p:sldLayoutId id="2147483668" r:id="rId10"/>
    <p:sldLayoutId id="2147483661" r:id="rId11"/>
    <p:sldLayoutId id="2147483667" r:id="rId12"/>
    <p:sldLayoutId id="2147483655" r:id="rId13"/>
    <p:sldLayoutId id="214748365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02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26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10146"/>
            <a:ext cx="8420100" cy="1384995"/>
          </a:xfrm>
        </p:spPr>
        <p:txBody>
          <a:bodyPr/>
          <a:lstStyle/>
          <a:p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Preprocessing </a:t>
            </a: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&amp; Layout Analysis for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/>
            </a:r>
            <a:b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</a:b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Offline Handwriting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Recognition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東北大学大学院工学研究科</a:t>
            </a:r>
            <a:endParaRPr lang="en-US" altLang="ja-JP" dirty="0" smtClean="0"/>
          </a:p>
          <a:p>
            <a:r>
              <a:rPr lang="ja-JP" altLang="en-US" dirty="0"/>
              <a:t>電子工学</a:t>
            </a:r>
            <a:r>
              <a:rPr lang="ja-JP" altLang="en-US" dirty="0" smtClean="0"/>
              <a:t>専攻川又研究室</a:t>
            </a:r>
            <a:endParaRPr lang="en-US" altLang="ja-JP" dirty="0" smtClean="0"/>
          </a:p>
          <a:p>
            <a:r>
              <a:rPr lang="fi-FI" altLang="ja-JP" dirty="0" smtClean="0"/>
              <a:t>Perttu Pitkänen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Layout Analysis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To find rows of text the run length smearing algorithm is used.</a:t>
            </a:r>
          </a:p>
          <a:p>
            <a:r>
              <a:rPr lang="fi-FI" dirty="0" smtClean="0"/>
              <a:t>The RLSA finds rows of black pixels and changes them to white if they are under given threshold.</a:t>
            </a:r>
          </a:p>
          <a:p>
            <a:r>
              <a:rPr lang="fi-FI" dirty="0" smtClean="0"/>
              <a:t>The bounding box is taken for each object generated by RLSA. These bounding boxes represent the rows.</a:t>
            </a:r>
            <a:endParaRPr lang="fi-FI" dirty="0"/>
          </a:p>
          <a:p>
            <a:r>
              <a:rPr lang="fi-FI" dirty="0" smtClean="0"/>
              <a:t>The same method is used to find individual words within rows. For words the RLSA is executed also vertically. Smaller threshold values are used.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308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RLSA for rows 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5494" r="9676" b="12767"/>
          <a:stretch/>
        </p:blipFill>
        <p:spPr>
          <a:xfrm>
            <a:off x="5162301" y="1071517"/>
            <a:ext cx="3456384" cy="20162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10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4751" r="9676" b="13510"/>
          <a:stretch/>
        </p:blipFill>
        <p:spPr>
          <a:xfrm>
            <a:off x="1130577" y="1071517"/>
            <a:ext cx="3456384" cy="20162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2896" y="5915701"/>
            <a:ext cx="432048" cy="43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8960" y="5873819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Row box</a:t>
            </a:r>
            <a:endParaRPr kumimoji="1" lang="fi-FI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AutoShape 70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4586961" y="2079629"/>
            <a:ext cx="57534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70"/>
          <p:cNvCxnSpPr>
            <a:cxnSpLocks noChangeShapeType="1"/>
          </p:cNvCxnSpPr>
          <p:nvPr/>
        </p:nvCxnSpPr>
        <p:spPr bwMode="auto">
          <a:xfrm flipV="1">
            <a:off x="4608060" y="4504715"/>
            <a:ext cx="58500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70"/>
          <p:cNvCxnSpPr>
            <a:cxnSpLocks noChangeShapeType="1"/>
            <a:stCxn id="6" idx="3"/>
          </p:cNvCxnSpPr>
          <p:nvPr/>
        </p:nvCxnSpPr>
        <p:spPr bwMode="auto">
          <a:xfrm flipH="1">
            <a:off x="1136576" y="2079629"/>
            <a:ext cx="7482109" cy="2425087"/>
          </a:xfrm>
          <a:prstGeom prst="bentConnector5">
            <a:avLst>
              <a:gd name="adj1" fmla="val -3055"/>
              <a:gd name="adj2" fmla="val 49909"/>
              <a:gd name="adj3" fmla="val 10305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4751" r="8836" b="12050"/>
          <a:stretch/>
        </p:blipFill>
        <p:spPr>
          <a:xfrm>
            <a:off x="1112569" y="3467108"/>
            <a:ext cx="3471484" cy="2019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4751" r="8836" b="12050"/>
          <a:stretch/>
        </p:blipFill>
        <p:spPr>
          <a:xfrm>
            <a:off x="5249987" y="3447913"/>
            <a:ext cx="3469305" cy="20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RLSA for words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 t="14903" r="7172" b="41515"/>
          <a:stretch/>
        </p:blipFill>
        <p:spPr>
          <a:xfrm>
            <a:off x="1208584" y="1979820"/>
            <a:ext cx="7737437" cy="504055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11</a:t>
            </a:fld>
            <a:endParaRPr lang="en-US" altLang="ja-JP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635893" y="5042822"/>
            <a:ext cx="8915400" cy="10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400" kern="0" dirty="0" smtClean="0"/>
              <a:t>Same procedure but this time the algorithm is also run vertically to get dots or other broken characters into word.</a:t>
            </a:r>
            <a:endParaRPr lang="fi-FI" sz="2400" kern="0" dirty="0"/>
          </a:p>
        </p:txBody>
      </p:sp>
      <p:sp>
        <p:nvSpPr>
          <p:cNvPr id="12" name="Rectangle 11"/>
          <p:cNvSpPr/>
          <p:nvPr/>
        </p:nvSpPr>
        <p:spPr>
          <a:xfrm>
            <a:off x="3652571" y="4156483"/>
            <a:ext cx="432048" cy="43204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4247190" y="4151259"/>
            <a:ext cx="1785930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400" kern="0" dirty="0" smtClean="0"/>
              <a:t>= Word box</a:t>
            </a:r>
            <a:endParaRPr lang="fi-FI" sz="2400" kern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15004" r="7399" b="41319"/>
          <a:stretch/>
        </p:blipFill>
        <p:spPr>
          <a:xfrm>
            <a:off x="1208584" y="1157607"/>
            <a:ext cx="7737437" cy="576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AutoShape 70"/>
          <p:cNvCxnSpPr>
            <a:cxnSpLocks noChangeShapeType="1"/>
            <a:stCxn id="14" idx="2"/>
            <a:endCxn id="6" idx="0"/>
          </p:cNvCxnSpPr>
          <p:nvPr/>
        </p:nvCxnSpPr>
        <p:spPr bwMode="auto">
          <a:xfrm>
            <a:off x="5077303" y="1733671"/>
            <a:ext cx="0" cy="24614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t="17243" r="7839" b="44540"/>
          <a:stretch/>
        </p:blipFill>
        <p:spPr>
          <a:xfrm>
            <a:off x="1241165" y="3480229"/>
            <a:ext cx="7704856" cy="504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4" t="17420" r="7805" b="44363"/>
          <a:stretch/>
        </p:blipFill>
        <p:spPr>
          <a:xfrm>
            <a:off x="1241164" y="2730024"/>
            <a:ext cx="7704857" cy="504056"/>
          </a:xfrm>
          <a:prstGeom prst="rect">
            <a:avLst/>
          </a:prstGeom>
        </p:spPr>
      </p:pic>
      <p:cxnSp>
        <p:nvCxnSpPr>
          <p:cNvPr id="27" name="AutoShape 70"/>
          <p:cNvCxnSpPr>
            <a:cxnSpLocks noChangeShapeType="1"/>
            <a:stCxn id="6" idx="2"/>
            <a:endCxn id="23" idx="0"/>
          </p:cNvCxnSpPr>
          <p:nvPr/>
        </p:nvCxnSpPr>
        <p:spPr bwMode="auto">
          <a:xfrm>
            <a:off x="5077303" y="2483875"/>
            <a:ext cx="16290" cy="24614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3" idx="2"/>
            <a:endCxn id="22" idx="0"/>
          </p:cNvCxnSpPr>
          <p:nvPr/>
        </p:nvCxnSpPr>
        <p:spPr bwMode="auto">
          <a:xfrm>
            <a:off x="5093593" y="3234080"/>
            <a:ext cx="0" cy="24614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16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Full layout visualized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9" t="5104" r="36270" b="11854"/>
          <a:stretch/>
        </p:blipFill>
        <p:spPr>
          <a:xfrm>
            <a:off x="1849520" y="966781"/>
            <a:ext cx="3672408" cy="52925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12</a:t>
            </a:fld>
            <a:endParaRPr lang="en-US" altLang="ja-JP"/>
          </a:p>
        </p:txBody>
      </p:sp>
      <p:sp>
        <p:nvSpPr>
          <p:cNvPr id="8" name="TextBox 7"/>
          <p:cNvSpPr txBox="1"/>
          <p:nvPr/>
        </p:nvSpPr>
        <p:spPr>
          <a:xfrm>
            <a:off x="6609183" y="1632776"/>
            <a:ext cx="259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i-FI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Area of interest box</a:t>
            </a:r>
            <a:endParaRPr kumimoji="1"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97772" y="2307248"/>
            <a:ext cx="432048" cy="43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8746" y="2308308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Row box</a:t>
            </a:r>
            <a:endParaRPr kumimoji="1"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97772" y="1632776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772" y="3033839"/>
            <a:ext cx="432047" cy="43204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6566428" y="3028615"/>
            <a:ext cx="1785930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000" kern="0" dirty="0" smtClean="0"/>
              <a:t>= Word box</a:t>
            </a:r>
            <a:endParaRPr lang="fi-FI" sz="2000" kern="0" dirty="0"/>
          </a:p>
        </p:txBody>
      </p:sp>
    </p:spTree>
    <p:extLst>
      <p:ext uri="{BB962C8B-B14F-4D97-AF65-F5344CB8AC3E}">
        <p14:creationId xmlns:p14="http://schemas.microsoft.com/office/powerpoint/2010/main" val="187460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system is still dependant on the threshold values.</a:t>
            </a:r>
          </a:p>
          <a:p>
            <a:r>
              <a:rPr lang="fi-FI" dirty="0" smtClean="0"/>
              <a:t>The tests goal is to find these threshold values for IAM database.</a:t>
            </a:r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56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Example </a:t>
            </a:r>
            <a:r>
              <a:rPr lang="fi-FI" dirty="0" smtClean="0"/>
              <a:t>entries </a:t>
            </a:r>
            <a:r>
              <a:rPr lang="fi-FI" dirty="0" smtClean="0"/>
              <a:t>in IAM handwriting database.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2" t="19051" b="43673"/>
          <a:stretch/>
        </p:blipFill>
        <p:spPr>
          <a:xfrm>
            <a:off x="848544" y="1014474"/>
            <a:ext cx="3240360" cy="1954171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14</a:t>
            </a:fld>
            <a:endParaRPr lang="en-US" altLang="ja-JP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0" y="3140968"/>
            <a:ext cx="2763307" cy="2542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58" y="938314"/>
            <a:ext cx="3744416" cy="2030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61" y="3140968"/>
            <a:ext cx="2763210" cy="2492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17840" y="5831948"/>
            <a:ext cx="952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The database contains also metadata from each picture such as number of rows and words</a:t>
            </a:r>
            <a:endParaRPr kumimoji="1"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 procedure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15</a:t>
            </a:fld>
            <a:endParaRPr lang="en-US" altLang="ja-JP"/>
          </a:p>
        </p:txBody>
      </p:sp>
      <p:sp>
        <p:nvSpPr>
          <p:cNvPr id="6" name="TextBox 5"/>
          <p:cNvSpPr txBox="1"/>
          <p:nvPr/>
        </p:nvSpPr>
        <p:spPr>
          <a:xfrm>
            <a:off x="3637353" y="890787"/>
            <a:ext cx="254185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25 different handwriting samples and their metadata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7" name="AutoShape 70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4908278" y="1721784"/>
            <a:ext cx="0" cy="215901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57988" y="1937685"/>
            <a:ext cx="2300579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Iterate through a list of tested values</a:t>
            </a:r>
            <a:endParaRPr kumimoji="1" lang="fi-FI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1306" y="2722798"/>
            <a:ext cx="2913943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With each iteration run the preprocessing and layout analysis for each image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10" name="AutoShape 70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4908278" y="2522460"/>
            <a:ext cx="0" cy="20033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544327" y="3800017"/>
            <a:ext cx="272789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Get the number of detected rows and words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12" name="AutoShape 70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908276" y="3553795"/>
            <a:ext cx="2" cy="24622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631533" y="4650994"/>
            <a:ext cx="254185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Compare detected rows and words to the actual values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14" name="AutoShape 70"/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4902458" y="4384792"/>
            <a:ext cx="5818" cy="2662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70"/>
          <p:cNvCxnSpPr>
            <a:cxnSpLocks noChangeShapeType="1"/>
            <a:stCxn id="13" idx="2"/>
            <a:endCxn id="29" idx="0"/>
          </p:cNvCxnSpPr>
          <p:nvPr/>
        </p:nvCxnSpPr>
        <p:spPr bwMode="auto">
          <a:xfrm>
            <a:off x="4902458" y="5481991"/>
            <a:ext cx="0" cy="2662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025700" y="5748193"/>
            <a:ext cx="175351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Visualize results</a:t>
            </a:r>
            <a:endParaRPr kumimoji="1" lang="fi-FI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164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 results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16</a:t>
            </a:fld>
            <a:endParaRPr lang="en-US" altLang="ja-JP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(aja testit yhdelle kuvalle kerrallaan katotaan sitte uudestaan)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1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Remaining problems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row and word detection isn’t perfect</a:t>
            </a:r>
          </a:p>
          <a:p>
            <a:pPr lvl="1"/>
            <a:r>
              <a:rPr lang="fi-FI" dirty="0" smtClean="0"/>
              <a:t>If two rows contain overlapping characters those rows are combined as one.</a:t>
            </a:r>
          </a:p>
          <a:p>
            <a:pPr lvl="1"/>
            <a:r>
              <a:rPr lang="fi-FI" dirty="0" smtClean="0"/>
              <a:t>Words can be broken or two or more words are combined as one.</a:t>
            </a: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17</a:t>
            </a:fld>
            <a:endParaRPr lang="en-US" altLang="ja-JP"/>
          </a:p>
        </p:txBody>
      </p:sp>
      <p:sp>
        <p:nvSpPr>
          <p:cNvPr id="15" name="TextBox 14"/>
          <p:cNvSpPr txBox="1"/>
          <p:nvPr/>
        </p:nvSpPr>
        <p:spPr>
          <a:xfrm>
            <a:off x="6671501" y="3439274"/>
            <a:ext cx="259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i-FI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Area of interest box</a:t>
            </a:r>
            <a:endParaRPr kumimoji="1"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60090" y="4113746"/>
            <a:ext cx="432048" cy="43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1064" y="411480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Row box</a:t>
            </a:r>
            <a:endParaRPr kumimoji="1"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0090" y="3439274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60090" y="4840337"/>
            <a:ext cx="432047" cy="43204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gray">
          <a:xfrm>
            <a:off x="6628746" y="4835113"/>
            <a:ext cx="1785930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000" kern="0" dirty="0" smtClean="0"/>
              <a:t>= Word box</a:t>
            </a:r>
            <a:endParaRPr lang="fi-FI" sz="2000" kern="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gray">
          <a:xfrm>
            <a:off x="5817096" y="5571250"/>
            <a:ext cx="3593604" cy="3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1800" kern="0" dirty="0" smtClean="0"/>
              <a:t>Result: Two rows and five words!</a:t>
            </a:r>
            <a:endParaRPr lang="fi-FI" sz="1800" kern="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3144" r="7112" b="9837"/>
          <a:stretch/>
        </p:blipFill>
        <p:spPr>
          <a:xfrm>
            <a:off x="704528" y="3134887"/>
            <a:ext cx="4752528" cy="26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44686" r="74716" b="27416"/>
          <a:stretch/>
        </p:blipFill>
        <p:spPr>
          <a:xfrm>
            <a:off x="5313040" y="1124744"/>
            <a:ext cx="2430660" cy="2320175"/>
          </a:xfrm>
          <a:prstGeom prst="rect">
            <a:avLst/>
          </a:prstGeom>
          <a:ln w="38100">
            <a:noFill/>
            <a:prstDash val="sysDot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Remaining problems: Overlapping characters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18</a:t>
            </a:fld>
            <a:endParaRPr lang="en-US" altLang="ja-JP"/>
          </a:p>
        </p:txBody>
      </p:sp>
      <p:sp>
        <p:nvSpPr>
          <p:cNvPr id="21" name="Rectangle 20"/>
          <p:cNvSpPr/>
          <p:nvPr/>
        </p:nvSpPr>
        <p:spPr>
          <a:xfrm>
            <a:off x="5432017" y="1284150"/>
            <a:ext cx="2016224" cy="96957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3040" y="1888626"/>
            <a:ext cx="1541525" cy="10131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4025" y="2685776"/>
            <a:ext cx="2214636" cy="7200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44686" r="74716" b="27416"/>
          <a:stretch/>
        </p:blipFill>
        <p:spPr>
          <a:xfrm>
            <a:off x="2191657" y="1139186"/>
            <a:ext cx="2430660" cy="232017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910" y="4001237"/>
            <a:ext cx="473093" cy="415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gray">
          <a:xfrm>
            <a:off x="5687623" y="4047198"/>
            <a:ext cx="4228672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000" kern="0" dirty="0" smtClean="0"/>
              <a:t>= Real word box (unrealized)</a:t>
            </a:r>
            <a:endParaRPr lang="fi-FI" sz="2000" kern="0" dirty="0"/>
          </a:p>
        </p:txBody>
      </p:sp>
    </p:spTree>
    <p:extLst>
      <p:ext uri="{BB962C8B-B14F-4D97-AF65-F5344CB8AC3E}">
        <p14:creationId xmlns:p14="http://schemas.microsoft.com/office/powerpoint/2010/main" val="30667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</a:p>
          <a:p>
            <a:r>
              <a:rPr lang="fi-FI" altLang="ja-JP" dirty="0" smtClean="0"/>
              <a:t>Preprocessing</a:t>
            </a:r>
          </a:p>
          <a:p>
            <a:r>
              <a:rPr lang="fi-FI" altLang="ja-JP" dirty="0" smtClean="0"/>
              <a:t>Layout Analysis</a:t>
            </a:r>
          </a:p>
          <a:p>
            <a:r>
              <a:rPr lang="fi-FI" altLang="ja-JP" dirty="0" smtClean="0"/>
              <a:t>Tests</a:t>
            </a:r>
          </a:p>
          <a:p>
            <a:r>
              <a:rPr lang="fi-FI" altLang="ja-JP" dirty="0" smtClean="0"/>
              <a:t>Conclusions</a:t>
            </a:r>
          </a:p>
          <a:p>
            <a:r>
              <a:rPr lang="fi-FI" altLang="ja-JP" dirty="0" smtClean="0"/>
              <a:t>Future work</a:t>
            </a:r>
          </a:p>
          <a:p>
            <a:pPr marL="457200" lvl="1" indent="0">
              <a:buNone/>
            </a:pPr>
            <a:endParaRPr lang="fi-FI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48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400675"/>
          </a:xfrm>
        </p:spPr>
        <p:txBody>
          <a:bodyPr/>
          <a:lstStyle/>
          <a:p>
            <a:r>
              <a:rPr lang="fi-FI" altLang="ja-JP" sz="2400" dirty="0" smtClean="0"/>
              <a:t>Offline handwriting </a:t>
            </a:r>
            <a:r>
              <a:rPr lang="fi-FI" altLang="ja-JP" sz="2400" dirty="0"/>
              <a:t>recognition (HWR) is the process of extracting text in digital form from handwritten </a:t>
            </a:r>
            <a:r>
              <a:rPr lang="fi-FI" altLang="ja-JP" sz="2400" dirty="0" smtClean="0"/>
              <a:t>images.</a:t>
            </a:r>
          </a:p>
          <a:p>
            <a:r>
              <a:rPr lang="en-US" altLang="ja-JP" sz="2400" dirty="0"/>
              <a:t>Offline recognition process can be divided into three main phases:</a:t>
            </a:r>
          </a:p>
          <a:p>
            <a:pPr lvl="1"/>
            <a:r>
              <a:rPr lang="en-US" altLang="ja-JP" sz="2000" dirty="0"/>
              <a:t>Preprocessing</a:t>
            </a:r>
          </a:p>
          <a:p>
            <a:pPr lvl="1"/>
            <a:r>
              <a:rPr lang="en-US" altLang="ja-JP" sz="2000" dirty="0"/>
              <a:t>Feature extraction</a:t>
            </a:r>
          </a:p>
          <a:p>
            <a:pPr lvl="1"/>
            <a:r>
              <a:rPr lang="en-US" altLang="ja-JP" sz="2000" dirty="0" smtClean="0"/>
              <a:t>Classification</a:t>
            </a:r>
          </a:p>
          <a:p>
            <a:r>
              <a:rPr lang="en-US" altLang="ja-JP" sz="2400" dirty="0" smtClean="0"/>
              <a:t>Implementation done with MATLAB and its image processing toolbox</a:t>
            </a:r>
            <a:endParaRPr lang="en-US" altLang="ja-JP" sz="2400" dirty="0"/>
          </a:p>
          <a:p>
            <a:endParaRPr lang="fi-FI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Handwriting recognition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Preprocessing</a:t>
            </a:r>
            <a:endParaRPr lang="fi-FI" altLang="ja-JP" dirty="0"/>
          </a:p>
          <a:p>
            <a:pPr lvl="1"/>
            <a:r>
              <a:rPr lang="fi-FI" altLang="ja-JP" dirty="0" smtClean="0"/>
              <a:t>Image </a:t>
            </a:r>
            <a:r>
              <a:rPr lang="fi-FI" altLang="ja-JP" dirty="0"/>
              <a:t>is enhanced for feature extraction phase and the detected characters are segmented from the original image</a:t>
            </a:r>
            <a:r>
              <a:rPr lang="fi-FI" altLang="ja-JP" dirty="0" smtClean="0"/>
              <a:t>.</a:t>
            </a:r>
          </a:p>
          <a:p>
            <a:pPr lvl="1"/>
            <a:r>
              <a:rPr lang="fi-FI" altLang="ja-JP" dirty="0" smtClean="0"/>
              <a:t>Layout analysis can be considered to be a part of preprocessing </a:t>
            </a:r>
            <a:endParaRPr lang="fi-FI" altLang="ja-JP" dirty="0"/>
          </a:p>
          <a:p>
            <a:r>
              <a:rPr lang="fi-FI" altLang="ja-JP" dirty="0"/>
              <a:t>Feature Extraction</a:t>
            </a:r>
          </a:p>
          <a:p>
            <a:pPr lvl="1"/>
            <a:r>
              <a:rPr lang="fi-FI" altLang="ja-JP" dirty="0"/>
              <a:t>Shape describing features are extracted from previously acquired objects. </a:t>
            </a:r>
            <a:endParaRPr lang="fi-FI" altLang="ja-JP" dirty="0" smtClean="0"/>
          </a:p>
          <a:p>
            <a:r>
              <a:rPr lang="fi-FI" dirty="0"/>
              <a:t>Classification</a:t>
            </a:r>
          </a:p>
          <a:p>
            <a:pPr lvl="1"/>
            <a:r>
              <a:rPr lang="fi-FI" dirty="0"/>
              <a:t>Extracted features are used in machine learning algorithms to create the feature vector.</a:t>
            </a:r>
          </a:p>
          <a:p>
            <a:pPr marL="0" indent="0">
              <a:buNone/>
            </a:pPr>
            <a:endParaRPr lang="fi-FI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48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Most of the preprocessing is same than previously</a:t>
            </a:r>
          </a:p>
          <a:p>
            <a:pPr lvl="1"/>
            <a:r>
              <a:rPr lang="fi-FI" dirty="0" smtClean="0"/>
              <a:t>Image aquisition</a:t>
            </a:r>
          </a:p>
          <a:p>
            <a:pPr lvl="1"/>
            <a:r>
              <a:rPr lang="fi-FI" dirty="0" smtClean="0"/>
              <a:t>Noise removal </a:t>
            </a:r>
          </a:p>
          <a:p>
            <a:pPr lvl="2"/>
            <a:r>
              <a:rPr lang="fi-FI" dirty="0" smtClean="0"/>
              <a:t>Adaptive Wiener filter</a:t>
            </a:r>
          </a:p>
          <a:p>
            <a:pPr lvl="1"/>
            <a:r>
              <a:rPr lang="fi-FI" dirty="0" smtClean="0"/>
              <a:t>Binarization </a:t>
            </a:r>
          </a:p>
          <a:p>
            <a:pPr lvl="2"/>
            <a:r>
              <a:rPr lang="fi-FI" dirty="0" smtClean="0"/>
              <a:t>Sauvola algorithm</a:t>
            </a:r>
          </a:p>
          <a:p>
            <a:pPr lvl="1"/>
            <a:r>
              <a:rPr lang="fi-FI" dirty="0" smtClean="0"/>
              <a:t>Object property analysis </a:t>
            </a:r>
          </a:p>
          <a:p>
            <a:pPr lvl="2"/>
            <a:r>
              <a:rPr lang="fi-FI" strike="sngStrike" dirty="0" smtClean="0"/>
              <a:t>Features such as holes in object, size, area or aspect ratio</a:t>
            </a:r>
          </a:p>
          <a:p>
            <a:pPr lvl="2"/>
            <a:r>
              <a:rPr lang="fi-FI" dirty="0" smtClean="0"/>
              <a:t>Stroke width variation</a:t>
            </a:r>
          </a:p>
          <a:p>
            <a:r>
              <a:rPr lang="fi-FI" dirty="0" smtClean="0"/>
              <a:t>All methods need pre-defined threshold values.</a:t>
            </a:r>
            <a:endParaRPr lang="fi-FI" dirty="0"/>
          </a:p>
          <a:p>
            <a:r>
              <a:rPr lang="fi-FI" dirty="0" smtClean="0"/>
              <a:t>Object property analysis now uses sroke width instead of other features.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1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Stroke Width Analysis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smtClean="0"/>
              <a:t>One distinctive feature of text is that it consists of ”strokes”</a:t>
            </a:r>
          </a:p>
          <a:p>
            <a:r>
              <a:rPr lang="fi-FI" sz="2400" dirty="0" smtClean="0"/>
              <a:t>Strokes have only a little variation in thickness.</a:t>
            </a:r>
          </a:p>
          <a:p>
            <a:r>
              <a:rPr lang="fi-FI" sz="2400" dirty="0" smtClean="0"/>
              <a:t>Other objects such as images can have lot of variation in thickness.</a:t>
            </a:r>
          </a:p>
          <a:p>
            <a:r>
              <a:rPr lang="fi-FI" sz="2400" dirty="0" smtClean="0"/>
              <a:t>The amount of variation can be used to distinquish text from other objects.</a:t>
            </a:r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5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5" y="3738717"/>
            <a:ext cx="3168352" cy="2008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881" y="3717328"/>
            <a:ext cx="5161589" cy="2008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195" y="5897176"/>
            <a:ext cx="901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400" dirty="0" smtClean="0">
                <a:latin typeface="+mj-lt"/>
              </a:rPr>
              <a:t>Dark blue represents thin stroke width and dark red thick strokes</a:t>
            </a:r>
            <a:endParaRPr kumimoji="1" lang="fi-FI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5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Stroke Width Analysis 2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7" name="TextBox 6"/>
          <p:cNvSpPr txBox="1"/>
          <p:nvPr/>
        </p:nvSpPr>
        <p:spPr>
          <a:xfrm>
            <a:off x="1990339" y="974781"/>
            <a:ext cx="1846517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>
                <a:latin typeface="+mj-lt"/>
              </a:rPr>
              <a:t>Get image regions</a:t>
            </a:r>
            <a:endParaRPr kumimoji="1" lang="fi-FI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069" y="1588140"/>
            <a:ext cx="46650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Distance transform</a:t>
            </a:r>
          </a:p>
          <a:p>
            <a:pPr algn="ctr"/>
            <a:r>
              <a:rPr lang="fi-FI" sz="1600" dirty="0" smtClean="0">
                <a:latin typeface="+mj-lt"/>
              </a:rPr>
              <a:t>For each pixel find distance to nearest black pixel</a:t>
            </a:r>
            <a:endParaRPr kumimoji="1" lang="fi-FI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1288" y="2450858"/>
            <a:ext cx="1984622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>
                <a:latin typeface="+mj-lt"/>
              </a:rPr>
              <a:t>Get image skeleton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27" name="AutoShape 70"/>
          <p:cNvCxnSpPr>
            <a:cxnSpLocks noChangeShapeType="1"/>
            <a:stCxn id="7" idx="2"/>
            <a:endCxn id="12" idx="0"/>
          </p:cNvCxnSpPr>
          <p:nvPr/>
        </p:nvCxnSpPr>
        <p:spPr bwMode="auto">
          <a:xfrm>
            <a:off x="2913598" y="1313335"/>
            <a:ext cx="1" cy="274805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0"/>
          <p:cNvCxnSpPr>
            <a:cxnSpLocks noChangeShapeType="1"/>
            <a:stCxn id="12" idx="2"/>
            <a:endCxn id="24" idx="0"/>
          </p:cNvCxnSpPr>
          <p:nvPr/>
        </p:nvCxnSpPr>
        <p:spPr bwMode="auto">
          <a:xfrm>
            <a:off x="2913599" y="2172915"/>
            <a:ext cx="0" cy="27794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918919" y="3028300"/>
            <a:ext cx="39893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Make one dimensional vector V which contains all distance transform values 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41" name="AutoShape 70"/>
          <p:cNvCxnSpPr>
            <a:cxnSpLocks noChangeShapeType="1"/>
            <a:stCxn id="24" idx="2"/>
            <a:endCxn id="40" idx="0"/>
          </p:cNvCxnSpPr>
          <p:nvPr/>
        </p:nvCxnSpPr>
        <p:spPr bwMode="auto">
          <a:xfrm>
            <a:off x="2913599" y="2789412"/>
            <a:ext cx="0" cy="23888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918918" y="3892736"/>
            <a:ext cx="3989360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Calculating stroke width metric to represent the width variation.</a:t>
            </a:r>
          </a:p>
          <a:p>
            <a:pPr algn="ctr"/>
            <a:r>
              <a:rPr lang="fi-FI" sz="1600" dirty="0" smtClean="0">
                <a:latin typeface="+mj-lt"/>
              </a:rPr>
              <a:t>Standard deviation of V divided by the mean value of V.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48" name="AutoShape 70"/>
          <p:cNvCxnSpPr>
            <a:cxnSpLocks noChangeShapeType="1"/>
            <a:stCxn id="40" idx="2"/>
            <a:endCxn id="47" idx="0"/>
          </p:cNvCxnSpPr>
          <p:nvPr/>
        </p:nvCxnSpPr>
        <p:spPr bwMode="auto">
          <a:xfrm flipH="1">
            <a:off x="2913598" y="3613075"/>
            <a:ext cx="1" cy="279661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70"/>
          <p:cNvCxnSpPr>
            <a:cxnSpLocks noChangeShapeType="1"/>
            <a:stCxn id="47" idx="2"/>
            <a:endCxn id="74" idx="0"/>
          </p:cNvCxnSpPr>
          <p:nvPr/>
        </p:nvCxnSpPr>
        <p:spPr bwMode="auto">
          <a:xfrm>
            <a:off x="2913598" y="4969954"/>
            <a:ext cx="0" cy="27497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Box 73"/>
          <p:cNvSpPr txBox="1"/>
          <p:nvPr/>
        </p:nvSpPr>
        <p:spPr>
          <a:xfrm>
            <a:off x="918918" y="5244924"/>
            <a:ext cx="39893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Removing values that have more variation than threshold</a:t>
            </a:r>
            <a:endParaRPr kumimoji="1" lang="fi-FI" sz="1600" dirty="0">
              <a:latin typeface="+mj-lt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11101" r="12241" b="14785"/>
          <a:stretch/>
        </p:blipFill>
        <p:spPr>
          <a:xfrm>
            <a:off x="5692748" y="794674"/>
            <a:ext cx="1003287" cy="770091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t="4183" r="8046" b="14335"/>
          <a:stretch/>
        </p:blipFill>
        <p:spPr>
          <a:xfrm>
            <a:off x="5693492" y="1628800"/>
            <a:ext cx="1008112" cy="792088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4" t="3290" r="8158" b="15139"/>
          <a:stretch/>
        </p:blipFill>
        <p:spPr>
          <a:xfrm>
            <a:off x="5694240" y="2519534"/>
            <a:ext cx="1008112" cy="792088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5122858" y="3568118"/>
            <a:ext cx="416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>
                <a:latin typeface="+mj-lt"/>
              </a:rPr>
              <a:t>[6.403, 8.5440, 6.4031, 8.0623, 5.6569, 7.2801,...]</a:t>
            </a:r>
            <a:endParaRPr lang="fi-FI" sz="1400" dirty="0">
              <a:latin typeface="+mj-lt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6" t="6044" r="17236" b="15240"/>
          <a:stretch/>
        </p:blipFill>
        <p:spPr>
          <a:xfrm>
            <a:off x="5385048" y="5157192"/>
            <a:ext cx="1512168" cy="648072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1" t="8529" r="24324" b="14714"/>
          <a:stretch/>
        </p:blipFill>
        <p:spPr>
          <a:xfrm>
            <a:off x="7206648" y="5157192"/>
            <a:ext cx="864097" cy="648072"/>
          </a:xfrm>
          <a:prstGeom prst="rect">
            <a:avLst/>
          </a:prstGeom>
        </p:spPr>
      </p:pic>
      <p:cxnSp>
        <p:nvCxnSpPr>
          <p:cNvPr id="154" name="Straight Connector 153"/>
          <p:cNvCxnSpPr/>
          <p:nvPr/>
        </p:nvCxnSpPr>
        <p:spPr>
          <a:xfrm>
            <a:off x="5217710" y="5020202"/>
            <a:ext cx="1822106" cy="922051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5246129" y="5036718"/>
            <a:ext cx="1822106" cy="922051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319419" y="42437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+mj-lt"/>
              </a:rPr>
              <a:t>0.2360</a:t>
            </a:r>
            <a:endParaRPr kumimoji="1" lang="fi-FI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47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Layout Analysis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Analysing the image regions to find where the text is located and what kind of bodies of text it contains</a:t>
            </a:r>
          </a:p>
          <a:p>
            <a:r>
              <a:rPr lang="fi-FI" dirty="0" smtClean="0"/>
              <a:t>Columns, rows, words.</a:t>
            </a:r>
          </a:p>
          <a:p>
            <a:r>
              <a:rPr lang="fi-FI" dirty="0" smtClean="0"/>
              <a:t>Proposed method to find the areas of interest is to draw bounding boxes over the text objects, expand them in all directions and combine overlapping  boxes.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842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Bounding box expansion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8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9" t="5766" r="36031" b="11868"/>
          <a:stretch/>
        </p:blipFill>
        <p:spPr>
          <a:xfrm>
            <a:off x="484685" y="1017727"/>
            <a:ext cx="2808312" cy="388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6" t="4576" r="36031" b="13059"/>
          <a:stretch/>
        </p:blipFill>
        <p:spPr>
          <a:xfrm>
            <a:off x="3597588" y="1011778"/>
            <a:ext cx="2736304" cy="3888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5" t="4577" r="36033" b="12933"/>
          <a:stretch/>
        </p:blipFill>
        <p:spPr>
          <a:xfrm>
            <a:off x="6638483" y="1011778"/>
            <a:ext cx="2736304" cy="3894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4998" y="5877272"/>
            <a:ext cx="333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i-FI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Area of interest box</a:t>
            </a:r>
            <a:endParaRPr kumimoji="1" lang="fi-FI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000" y="5173968"/>
            <a:ext cx="96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000" dirty="0" smtClean="0">
                <a:latin typeface="+mj-lt"/>
              </a:rPr>
              <a:t>In the last phase boxes that take only a small fraction of the total area are removed.</a:t>
            </a:r>
            <a:endParaRPr kumimoji="1" lang="fi-FI" sz="20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5724" y="5892080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60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jarticle}&#10;\usepackage{texpoint}&#10;\pagestyle{empty}&#10;\begin{document}&#10;\begin{eqnarray}&#10;&#10;\nonumber&#10;\end{eqnarray}&#10;\end{document}"/>
  <p:tag name="TEX2PS" val="platex $(base).tex; dvipsk -D $(res) -E -o $(base).ps $(base).dvi"/>
  <p:tag name="EXTERNALEDITCOMMAND" val="notepad %"/>
  <p:tag name="GHOSTSCRIPTCOMMAND" val="gswin32c -dWINKANJI"/>
  <p:tag name="DEFAULTBITMAP" val="png256"/>
  <p:tag name="DEFAULTBLEND" val="False"/>
  <p:tag name="DEFAULTTRANSPARENT" val="True"/>
  <p:tag name="DEFAULTWORKAROUNDTRANSPARENCYBUG" val="False"/>
  <p:tag name="DEFAULTRESOLUTION" val="2400"/>
  <p:tag name="DEFAULTMAGNIFICATION" val="3"/>
  <p:tag name="DEFAULTFONTSIZE" val="10"/>
  <p:tag name="DEFAULTWIDTH" val="423"/>
  <p:tag name="DEFAULTHEIGHT" val="294"/>
</p:tagLst>
</file>

<file path=ppt/theme/theme1.xml><?xml version="1.0" encoding="utf-8"?>
<a:theme xmlns:a="http://schemas.openxmlformats.org/drawingml/2006/main" name="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MKstyle</Template>
  <TotalTime>1716</TotalTime>
  <Words>848</Words>
  <Application>Microsoft Office PowerPoint</Application>
  <PresentationFormat>A4 Paper (210x297 mm)</PresentationFormat>
  <Paragraphs>149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ＭＳ Ｐゴシック</vt:lpstr>
      <vt:lpstr>ＭＳ Ｐ明朝</vt:lpstr>
      <vt:lpstr>Arial</vt:lpstr>
      <vt:lpstr>MKstyle</vt:lpstr>
      <vt:lpstr>Preprocessing &amp; Layout Analysis for  Offline Handwriting Recognition </vt:lpstr>
      <vt:lpstr>Overview</vt:lpstr>
      <vt:lpstr>Handwriting recognition 1</vt:lpstr>
      <vt:lpstr>Handwriting recognition 2</vt:lpstr>
      <vt:lpstr>Preprocessing 1</vt:lpstr>
      <vt:lpstr>Stroke Width Analysis 1</vt:lpstr>
      <vt:lpstr>Stroke Width Analysis 2</vt:lpstr>
      <vt:lpstr>Layout Analysis</vt:lpstr>
      <vt:lpstr>Bounding box expansion</vt:lpstr>
      <vt:lpstr>Layout Analysis 2</vt:lpstr>
      <vt:lpstr>RLSA for rows </vt:lpstr>
      <vt:lpstr>RLSA for words</vt:lpstr>
      <vt:lpstr>Full layout visualized</vt:lpstr>
      <vt:lpstr>Tests</vt:lpstr>
      <vt:lpstr>Example entries in IAM handwriting database.</vt:lpstr>
      <vt:lpstr>Test procedure</vt:lpstr>
      <vt:lpstr>Test results</vt:lpstr>
      <vt:lpstr>Remaining problems</vt:lpstr>
      <vt:lpstr>Remaining problems: Overlapping characters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and Feature Extraction for  Handwriting Recognition</dc:title>
  <dc:creator>Perttu Pitkänen</dc:creator>
  <cp:lastModifiedBy>Perttu Pitkänen</cp:lastModifiedBy>
  <cp:revision>145</cp:revision>
  <cp:lastPrinted>2012-07-07T06:52:36Z</cp:lastPrinted>
  <dcterms:created xsi:type="dcterms:W3CDTF">2015-12-17T04:39:25Z</dcterms:created>
  <dcterms:modified xsi:type="dcterms:W3CDTF">2016-02-24T10:41:53Z</dcterms:modified>
</cp:coreProperties>
</file>