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0" r:id="rId4"/>
    <p:sldId id="269" r:id="rId5"/>
    <p:sldId id="267" r:id="rId6"/>
    <p:sldId id="268" r:id="rId7"/>
    <p:sldId id="270" r:id="rId8"/>
    <p:sldId id="271" r:id="rId9"/>
    <p:sldId id="272" r:id="rId10"/>
    <p:sldId id="261" r:id="rId11"/>
    <p:sldId id="262" r:id="rId12"/>
    <p:sldId id="263" r:id="rId13"/>
    <p:sldId id="266" r:id="rId14"/>
    <p:sldId id="264" r:id="rId15"/>
    <p:sldId id="265" r:id="rId16"/>
  </p:sldIdLst>
  <p:sldSz cx="9906000" cy="6858000" type="A4"/>
  <p:notesSz cx="6821488" cy="9969500"/>
  <p:custDataLst>
    <p:tags r:id="rId19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0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E"/>
    <a:srgbClr val="DA5319"/>
    <a:srgbClr val="EEB220"/>
    <a:srgbClr val="7E2F8E"/>
    <a:srgbClr val="77AD30"/>
    <a:srgbClr val="4DBFEF"/>
    <a:srgbClr val="A3142F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 autoAdjust="0"/>
    <p:restoredTop sz="94660"/>
  </p:normalViewPr>
  <p:slideViewPr>
    <p:cSldViewPr snapToObjects="1">
      <p:cViewPr>
        <p:scale>
          <a:sx n="66" d="100"/>
          <a:sy n="66" d="100"/>
        </p:scale>
        <p:origin x="1668" y="1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-3774" y="-120"/>
      </p:cViewPr>
      <p:guideLst>
        <p:guide orient="horz" pos="3140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A89CF7-34A1-4F4A-82F4-69DC8D066AD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219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7713"/>
            <a:ext cx="5399088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149" y="4735513"/>
            <a:ext cx="545719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C03934-2B65-4887-BED9-6DF7CD723B4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20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A4FDA-B9FF-4F7D-B1DA-89AA63B426E6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57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142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268413"/>
            <a:ext cx="8420100" cy="18002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76700"/>
            <a:ext cx="6934200" cy="15843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smtClean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73050" y="3321050"/>
            <a:ext cx="935990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02063" y="5805488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ea"/>
              </a:defRPr>
            </a:lvl1pPr>
          </a:lstStyle>
          <a:p>
            <a:r>
              <a:rPr lang="en-US" altLang="ja-JP" smtClean="0"/>
              <a:t>2015</a:t>
            </a:r>
            <a:r>
              <a:rPr lang="ja-JP" altLang="en-US" smtClean="0"/>
              <a:t>年</a:t>
            </a:r>
            <a:r>
              <a:rPr lang="en-US" altLang="ja-JP" smtClean="0"/>
              <a:t>5</a:t>
            </a:r>
            <a:r>
              <a:rPr lang="ja-JP" altLang="en-US" smtClean="0"/>
              <a:t>月</a:t>
            </a:r>
            <a:r>
              <a:rPr lang="en-US" altLang="ja-JP" smtClean="0"/>
              <a:t>11</a:t>
            </a:r>
            <a:r>
              <a:rPr lang="ja-JP" altLang="en-US" smtClean="0"/>
              <a:t>日</a:t>
            </a:r>
            <a:endParaRPr lang="en-US" altLang="ja-JP" dirty="0"/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705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968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34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10A64F-5FA4-4BB5-8FE5-6E90393AA6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0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18FDB-BD42-44B1-947D-CBD7F559EA5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21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684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タイトルと1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482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x(2x1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777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2x1)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7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756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29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(1x2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897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680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173038"/>
            <a:ext cx="927046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5300" y="908050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03213" y="6534000"/>
            <a:ext cx="676502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183470" y="6534345"/>
            <a:ext cx="4494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643FAE94-BD15-4DE8-8E45-48100741B5A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73050" y="692150"/>
            <a:ext cx="9359900" cy="7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73620" y="6462908"/>
            <a:ext cx="93599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63" r:id="rId4"/>
    <p:sldLayoutId id="2147483664" r:id="rId5"/>
    <p:sldLayoutId id="2147483662" r:id="rId6"/>
    <p:sldLayoutId id="2147483669" r:id="rId7"/>
    <p:sldLayoutId id="2147483665" r:id="rId8"/>
    <p:sldLayoutId id="2147483666" r:id="rId9"/>
    <p:sldLayoutId id="2147483668" r:id="rId10"/>
    <p:sldLayoutId id="2147483661" r:id="rId11"/>
    <p:sldLayoutId id="2147483667" r:id="rId12"/>
    <p:sldLayoutId id="2147483655" r:id="rId13"/>
    <p:sldLayoutId id="2147483656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410146"/>
            <a:ext cx="8420100" cy="1384995"/>
          </a:xfrm>
        </p:spPr>
        <p:txBody>
          <a:bodyPr/>
          <a:lstStyle/>
          <a:p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Preprocessing </a:t>
            </a: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for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/>
            </a:r>
            <a:b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</a:b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Handwriting Recognition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東北大学大学院工学研究科</a:t>
            </a:r>
            <a:endParaRPr lang="en-US" altLang="ja-JP" dirty="0" smtClean="0"/>
          </a:p>
          <a:p>
            <a:r>
              <a:rPr lang="ja-JP" altLang="en-US" dirty="0"/>
              <a:t>電子工学</a:t>
            </a:r>
            <a:r>
              <a:rPr lang="ja-JP" altLang="en-US" dirty="0" smtClean="0"/>
              <a:t>専攻川又研究室</a:t>
            </a:r>
            <a:endParaRPr lang="en-US" altLang="ja-JP" dirty="0" smtClean="0"/>
          </a:p>
          <a:p>
            <a:r>
              <a:rPr lang="fi-FI" altLang="ja-JP" dirty="0" smtClean="0"/>
              <a:t>Perttu Pitkänen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8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図形のデフォルト設定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ブロック（四角）や線（矢印）の線の太さは</a:t>
            </a:r>
            <a:r>
              <a:rPr lang="en-US" altLang="ja-JP" dirty="0"/>
              <a:t>2pt</a:t>
            </a:r>
            <a:r>
              <a:rPr lang="ja-JP" altLang="en-US" dirty="0" smtClean="0"/>
              <a:t>とする</a:t>
            </a:r>
          </a:p>
          <a:p>
            <a:pPr lvl="1"/>
            <a:r>
              <a:rPr lang="ja-JP" altLang="en-US" dirty="0" smtClean="0"/>
              <a:t>このデザインテンプレートでは，ブロックは塗りつぶしなしで，線の太さは</a:t>
            </a:r>
            <a:r>
              <a:rPr lang="en-US" altLang="ja-JP" dirty="0" smtClean="0"/>
              <a:t>2pt</a:t>
            </a:r>
            <a:r>
              <a:rPr lang="ja-JP" altLang="en-US" dirty="0" smtClean="0"/>
              <a:t>になるようにしている．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例</a:t>
            </a:r>
            <a:r>
              <a:rPr lang="ja-JP" altLang="en-US" dirty="0"/>
              <a:t>：</a:t>
            </a:r>
          </a:p>
          <a:p>
            <a:pPr lvl="1"/>
            <a:r>
              <a:rPr lang="ja-JP" altLang="en-US" dirty="0" smtClean="0"/>
              <a:t>矢印</a:t>
            </a:r>
            <a:r>
              <a:rPr lang="ja-JP" altLang="en-US" dirty="0"/>
              <a:t>については，終点のスタイルを右上のタイプとし，サイズを右下の一番大きいものとしておく</a:t>
            </a:r>
            <a:r>
              <a:rPr lang="ja-JP" altLang="en-US" dirty="0" smtClean="0"/>
              <a:t>．</a:t>
            </a:r>
            <a:endParaRPr lang="ja-JP" altLang="en-US" dirty="0"/>
          </a:p>
          <a:p>
            <a:pPr lvl="1">
              <a:buFontTx/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例</a:t>
            </a:r>
            <a:r>
              <a:rPr lang="ja-JP" altLang="en-US" dirty="0"/>
              <a:t>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073275" y="3699030"/>
            <a:ext cx="143956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72680" y="2303875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9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2072680" y="41490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072680" y="4869160"/>
            <a:ext cx="14401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 rot="27000000">
            <a:off x="2028825" y="2933700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073275" y="4510088"/>
            <a:ext cx="358775" cy="358775"/>
            <a:chOff x="1306" y="2614"/>
            <a:chExt cx="226" cy="226"/>
          </a:xfrm>
        </p:grpSpPr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208213" y="6040438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073275" y="1448780"/>
            <a:ext cx="719138" cy="539750"/>
            <a:chOff x="2073275" y="1448780"/>
            <a:chExt cx="719138" cy="53975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073275" y="1448780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888" y="1504533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10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2"/>
              <p:cNvSpPr>
                <a:spLocks noChangeArrowheads="1"/>
              </p:cNvSpPr>
              <p:nvPr/>
            </p:nvSpPr>
            <p:spPr bwMode="auto">
              <a:xfrm>
                <a:off x="4233863" y="1448780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3863" y="1448780"/>
                <a:ext cx="719137" cy="539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606343" y="224725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latin typeface="ＭＳ Ｐゴシック" pitchFamily="50" charset="-128"/>
              </a:rPr>
              <a:t>TeXpoint</a:t>
            </a:r>
            <a:r>
              <a:rPr kumimoji="1" lang="ja-JP" altLang="en-US" sz="2400" dirty="0" smtClean="0">
                <a:latin typeface="ＭＳ Ｐゴシック" pitchFamily="50" charset="-128"/>
              </a:rPr>
              <a:t>版</a:t>
            </a:r>
            <a:endParaRPr kumimoji="1" lang="ja-JP" altLang="en-US" sz="2400" dirty="0">
              <a:latin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04217" y="225540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ＭＳ Ｐゴシック" pitchFamily="50" charset="-128"/>
              </a:rPr>
              <a:t>数式ツール版</a:t>
            </a:r>
            <a:endParaRPr kumimoji="1" lang="ja-JP" altLang="en-US" sz="2400" dirty="0"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69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要素の接続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 rot="10800000">
            <a:off x="3062288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152775" y="3968750"/>
            <a:ext cx="358775" cy="358775"/>
            <a:chOff x="1306" y="2614"/>
            <a:chExt cx="226" cy="226"/>
          </a:xfrm>
        </p:grpSpPr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3" name="Oval 44"/>
          <p:cNvSpPr>
            <a:spLocks noChangeArrowheads="1"/>
          </p:cNvSpPr>
          <p:nvPr/>
        </p:nvSpPr>
        <p:spPr bwMode="auto">
          <a:xfrm>
            <a:off x="3287713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17" name="AutoShape 51"/>
          <p:cNvCxnSpPr>
            <a:cxnSpLocks noChangeShapeType="1"/>
            <a:stCxn id="7" idx="3"/>
            <a:endCxn id="13" idx="2"/>
          </p:cNvCxnSpPr>
          <p:nvPr/>
        </p:nvCxnSpPr>
        <p:spPr bwMode="auto">
          <a:xfrm>
            <a:off x="2792413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52"/>
          <p:cNvCxnSpPr>
            <a:cxnSpLocks noChangeShapeType="1"/>
            <a:stCxn id="13" idx="6"/>
            <a:endCxn id="16" idx="1"/>
          </p:cNvCxnSpPr>
          <p:nvPr/>
        </p:nvCxnSpPr>
        <p:spPr bwMode="auto">
          <a:xfrm flipV="1">
            <a:off x="3378200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1487488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" name="AutoShape 55"/>
          <p:cNvSpPr>
            <a:spLocks noChangeArrowheads="1"/>
          </p:cNvSpPr>
          <p:nvPr/>
        </p:nvSpPr>
        <p:spPr bwMode="auto">
          <a:xfrm rot="10800000">
            <a:off x="1262063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auto">
          <a:xfrm rot="10800000">
            <a:off x="4864100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22" name="Group 61"/>
          <p:cNvGrpSpPr>
            <a:grpSpLocks/>
          </p:cNvGrpSpPr>
          <p:nvPr/>
        </p:nvGrpSpPr>
        <p:grpSpPr bwMode="auto">
          <a:xfrm>
            <a:off x="4954588" y="3968750"/>
            <a:ext cx="358775" cy="358775"/>
            <a:chOff x="1306" y="2614"/>
            <a:chExt cx="226" cy="226"/>
          </a:xfrm>
        </p:grpSpPr>
        <p:sp>
          <p:nvSpPr>
            <p:cNvPr id="23" name="Oval 62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cxnSp>
        <p:nvCxnSpPr>
          <p:cNvPr id="26" name="AutoShape 65"/>
          <p:cNvCxnSpPr>
            <a:cxnSpLocks noChangeShapeType="1"/>
            <a:stCxn id="19" idx="6"/>
            <a:endCxn id="7" idx="1"/>
          </p:cNvCxnSpPr>
          <p:nvPr/>
        </p:nvCxnSpPr>
        <p:spPr bwMode="auto">
          <a:xfrm flipV="1">
            <a:off x="1577975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66"/>
          <p:cNvCxnSpPr>
            <a:cxnSpLocks noChangeShapeType="1"/>
            <a:stCxn id="8" idx="0"/>
            <a:endCxn id="10" idx="0"/>
          </p:cNvCxnSpPr>
          <p:nvPr/>
        </p:nvCxnSpPr>
        <p:spPr bwMode="auto">
          <a:xfrm>
            <a:off x="3332163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67"/>
          <p:cNvCxnSpPr>
            <a:cxnSpLocks noChangeShapeType="1"/>
            <a:stCxn id="21" idx="0"/>
            <a:endCxn id="23" idx="0"/>
          </p:cNvCxnSpPr>
          <p:nvPr/>
        </p:nvCxnSpPr>
        <p:spPr bwMode="auto">
          <a:xfrm>
            <a:off x="5133975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69"/>
          <p:cNvCxnSpPr>
            <a:cxnSpLocks noChangeShapeType="1"/>
            <a:stCxn id="10" idx="6"/>
            <a:endCxn id="23" idx="2"/>
          </p:cNvCxnSpPr>
          <p:nvPr/>
        </p:nvCxnSpPr>
        <p:spPr bwMode="auto">
          <a:xfrm>
            <a:off x="3524250" y="4148138"/>
            <a:ext cx="1417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0"/>
          <p:cNvCxnSpPr>
            <a:cxnSpLocks noChangeShapeType="1"/>
            <a:stCxn id="20" idx="0"/>
            <a:endCxn id="10" idx="2"/>
          </p:cNvCxnSpPr>
          <p:nvPr/>
        </p:nvCxnSpPr>
        <p:spPr bwMode="auto">
          <a:xfrm rot="16200000" flipH="1">
            <a:off x="1847850" y="2855913"/>
            <a:ext cx="976313" cy="1608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72"/>
          <p:cNvCxnSpPr>
            <a:cxnSpLocks noChangeShapeType="1"/>
            <a:stCxn id="16" idx="3"/>
            <a:endCxn id="21" idx="3"/>
          </p:cNvCxnSpPr>
          <p:nvPr/>
        </p:nvCxnSpPr>
        <p:spPr bwMode="auto">
          <a:xfrm>
            <a:off x="4592638" y="1718965"/>
            <a:ext cx="541337" cy="98931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74"/>
          <p:cNvCxnSpPr>
            <a:cxnSpLocks noChangeShapeType="1"/>
            <a:stCxn id="13" idx="4"/>
            <a:endCxn id="8" idx="3"/>
          </p:cNvCxnSpPr>
          <p:nvPr/>
        </p:nvCxnSpPr>
        <p:spPr bwMode="auto">
          <a:xfrm flipH="1">
            <a:off x="3332163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75"/>
          <p:cNvCxnSpPr>
            <a:cxnSpLocks noChangeShapeType="1"/>
            <a:stCxn id="19" idx="4"/>
            <a:endCxn id="20" idx="3"/>
          </p:cNvCxnSpPr>
          <p:nvPr/>
        </p:nvCxnSpPr>
        <p:spPr bwMode="auto">
          <a:xfrm flipH="1">
            <a:off x="1531938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76"/>
          <p:cNvCxnSpPr>
            <a:cxnSpLocks noChangeShapeType="1"/>
            <a:endCxn id="19" idx="2"/>
          </p:cNvCxnSpPr>
          <p:nvPr/>
        </p:nvCxnSpPr>
        <p:spPr bwMode="auto">
          <a:xfrm>
            <a:off x="631825" y="1719263"/>
            <a:ext cx="8429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77"/>
          <p:cNvCxnSpPr>
            <a:cxnSpLocks noChangeShapeType="1"/>
            <a:stCxn id="23" idx="6"/>
          </p:cNvCxnSpPr>
          <p:nvPr/>
        </p:nvCxnSpPr>
        <p:spPr bwMode="auto">
          <a:xfrm>
            <a:off x="5326063" y="4148138"/>
            <a:ext cx="10668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812800" y="4868863"/>
            <a:ext cx="8324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ブロック間はオートシェープのコネクタを使用して接続する．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コネクタが若干傾く場合は，ブロックを上下左右に移動させると，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どちらかの方向からか移動させた場合に傾きが取れる．</a:t>
            </a:r>
          </a:p>
        </p:txBody>
      </p:sp>
      <p:pic>
        <p:nvPicPr>
          <p:cNvPr id="39" name="図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" y="1165987"/>
            <a:ext cx="723519" cy="4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40" name="図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78" y="3602419"/>
            <a:ext cx="723519" cy="4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grpSp>
        <p:nvGrpSpPr>
          <p:cNvPr id="44" name="グループ化 43"/>
          <p:cNvGrpSpPr/>
          <p:nvPr/>
        </p:nvGrpSpPr>
        <p:grpSpPr>
          <a:xfrm>
            <a:off x="2073275" y="1449090"/>
            <a:ext cx="719138" cy="539750"/>
            <a:chOff x="2073275" y="1449388"/>
            <a:chExt cx="719138" cy="539750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073275" y="1449388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888" y="1505141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grpSp>
        <p:nvGrpSpPr>
          <p:cNvPr id="45" name="グループ化 44"/>
          <p:cNvGrpSpPr/>
          <p:nvPr/>
        </p:nvGrpSpPr>
        <p:grpSpPr>
          <a:xfrm>
            <a:off x="3873500" y="1449090"/>
            <a:ext cx="719138" cy="539750"/>
            <a:chOff x="3873500" y="1449388"/>
            <a:chExt cx="719138" cy="539750"/>
          </a:xfrm>
        </p:grpSpPr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3873500" y="1449388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43" name="図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113" y="1505141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3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要素の</a:t>
            </a:r>
            <a:r>
              <a:rPr lang="ja-JP" altLang="en-US" dirty="0" smtClean="0"/>
              <a:t>接続（数式ツール版）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 rot="10800000">
            <a:off x="3062288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152775" y="3968750"/>
            <a:ext cx="358775" cy="358775"/>
            <a:chOff x="1306" y="2614"/>
            <a:chExt cx="226" cy="226"/>
          </a:xfrm>
        </p:grpSpPr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3" name="Oval 44"/>
          <p:cNvSpPr>
            <a:spLocks noChangeArrowheads="1"/>
          </p:cNvSpPr>
          <p:nvPr/>
        </p:nvSpPr>
        <p:spPr bwMode="auto">
          <a:xfrm>
            <a:off x="3287713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17" name="AutoShape 51"/>
          <p:cNvCxnSpPr>
            <a:cxnSpLocks noChangeShapeType="1"/>
            <a:stCxn id="7" idx="3"/>
            <a:endCxn id="13" idx="2"/>
          </p:cNvCxnSpPr>
          <p:nvPr/>
        </p:nvCxnSpPr>
        <p:spPr bwMode="auto">
          <a:xfrm>
            <a:off x="2792413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52"/>
          <p:cNvCxnSpPr>
            <a:cxnSpLocks noChangeShapeType="1"/>
            <a:stCxn id="13" idx="6"/>
            <a:endCxn id="16" idx="1"/>
          </p:cNvCxnSpPr>
          <p:nvPr/>
        </p:nvCxnSpPr>
        <p:spPr bwMode="auto">
          <a:xfrm flipV="1">
            <a:off x="3378200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1487488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" name="AutoShape 55"/>
          <p:cNvSpPr>
            <a:spLocks noChangeArrowheads="1"/>
          </p:cNvSpPr>
          <p:nvPr/>
        </p:nvSpPr>
        <p:spPr bwMode="auto">
          <a:xfrm rot="10800000">
            <a:off x="1262063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auto">
          <a:xfrm rot="10800000">
            <a:off x="4864100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22" name="Group 61"/>
          <p:cNvGrpSpPr>
            <a:grpSpLocks/>
          </p:cNvGrpSpPr>
          <p:nvPr/>
        </p:nvGrpSpPr>
        <p:grpSpPr bwMode="auto">
          <a:xfrm>
            <a:off x="4954588" y="3968750"/>
            <a:ext cx="358775" cy="358775"/>
            <a:chOff x="1306" y="2614"/>
            <a:chExt cx="226" cy="226"/>
          </a:xfrm>
        </p:grpSpPr>
        <p:sp>
          <p:nvSpPr>
            <p:cNvPr id="23" name="Oval 62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cxnSp>
        <p:nvCxnSpPr>
          <p:cNvPr id="26" name="AutoShape 65"/>
          <p:cNvCxnSpPr>
            <a:cxnSpLocks noChangeShapeType="1"/>
            <a:stCxn id="19" idx="6"/>
            <a:endCxn id="7" idx="1"/>
          </p:cNvCxnSpPr>
          <p:nvPr/>
        </p:nvCxnSpPr>
        <p:spPr bwMode="auto">
          <a:xfrm flipV="1">
            <a:off x="1577975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66"/>
          <p:cNvCxnSpPr>
            <a:cxnSpLocks noChangeShapeType="1"/>
            <a:stCxn id="8" idx="0"/>
            <a:endCxn id="10" idx="0"/>
          </p:cNvCxnSpPr>
          <p:nvPr/>
        </p:nvCxnSpPr>
        <p:spPr bwMode="auto">
          <a:xfrm>
            <a:off x="3332163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67"/>
          <p:cNvCxnSpPr>
            <a:cxnSpLocks noChangeShapeType="1"/>
            <a:stCxn id="21" idx="0"/>
            <a:endCxn id="23" idx="0"/>
          </p:cNvCxnSpPr>
          <p:nvPr/>
        </p:nvCxnSpPr>
        <p:spPr bwMode="auto">
          <a:xfrm>
            <a:off x="5133975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69"/>
          <p:cNvCxnSpPr>
            <a:cxnSpLocks noChangeShapeType="1"/>
            <a:stCxn id="10" idx="6"/>
            <a:endCxn id="23" idx="2"/>
          </p:cNvCxnSpPr>
          <p:nvPr/>
        </p:nvCxnSpPr>
        <p:spPr bwMode="auto">
          <a:xfrm>
            <a:off x="3524250" y="4148138"/>
            <a:ext cx="1417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0"/>
          <p:cNvCxnSpPr>
            <a:cxnSpLocks noChangeShapeType="1"/>
            <a:stCxn id="20" idx="0"/>
            <a:endCxn id="10" idx="2"/>
          </p:cNvCxnSpPr>
          <p:nvPr/>
        </p:nvCxnSpPr>
        <p:spPr bwMode="auto">
          <a:xfrm rot="16200000" flipH="1">
            <a:off x="1847850" y="2855913"/>
            <a:ext cx="976313" cy="1608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72"/>
          <p:cNvCxnSpPr>
            <a:cxnSpLocks noChangeShapeType="1"/>
            <a:stCxn id="16" idx="3"/>
            <a:endCxn id="21" idx="3"/>
          </p:cNvCxnSpPr>
          <p:nvPr/>
        </p:nvCxnSpPr>
        <p:spPr bwMode="auto">
          <a:xfrm>
            <a:off x="4592638" y="1718965"/>
            <a:ext cx="541337" cy="98931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74"/>
          <p:cNvCxnSpPr>
            <a:cxnSpLocks noChangeShapeType="1"/>
            <a:stCxn id="13" idx="4"/>
            <a:endCxn id="8" idx="3"/>
          </p:cNvCxnSpPr>
          <p:nvPr/>
        </p:nvCxnSpPr>
        <p:spPr bwMode="auto">
          <a:xfrm flipH="1">
            <a:off x="3332163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75"/>
          <p:cNvCxnSpPr>
            <a:cxnSpLocks noChangeShapeType="1"/>
            <a:stCxn id="19" idx="4"/>
            <a:endCxn id="20" idx="3"/>
          </p:cNvCxnSpPr>
          <p:nvPr/>
        </p:nvCxnSpPr>
        <p:spPr bwMode="auto">
          <a:xfrm flipH="1">
            <a:off x="1531938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76"/>
          <p:cNvCxnSpPr>
            <a:cxnSpLocks noChangeShapeType="1"/>
            <a:endCxn id="19" idx="2"/>
          </p:cNvCxnSpPr>
          <p:nvPr/>
        </p:nvCxnSpPr>
        <p:spPr bwMode="auto">
          <a:xfrm>
            <a:off x="631825" y="1719263"/>
            <a:ext cx="8429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77"/>
          <p:cNvCxnSpPr>
            <a:cxnSpLocks noChangeShapeType="1"/>
            <a:stCxn id="23" idx="6"/>
          </p:cNvCxnSpPr>
          <p:nvPr/>
        </p:nvCxnSpPr>
        <p:spPr bwMode="auto">
          <a:xfrm>
            <a:off x="5326063" y="4148138"/>
            <a:ext cx="10668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812800" y="4868863"/>
            <a:ext cx="8324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ブロック間はオートシェープのコネクタを使用して接続する．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コネクタが若干傾く場合は，ブロックを上下左右に移動させると，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どちらかの方向からか移動させた場合に傾きが取れる．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12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71324" y="1195745"/>
                <a:ext cx="1006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24" y="1195745"/>
                <a:ext cx="10063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5386859" y="3622924"/>
                <a:ext cx="1006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59" y="3622924"/>
                <a:ext cx="100630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2073275" y="1448780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3275" y="1448780"/>
                <a:ext cx="719137" cy="539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52"/>
              <p:cNvSpPr>
                <a:spLocks noChangeArrowheads="1"/>
              </p:cNvSpPr>
              <p:nvPr/>
            </p:nvSpPr>
            <p:spPr bwMode="auto">
              <a:xfrm>
                <a:off x="3872127" y="1448295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2127" y="1448295"/>
                <a:ext cx="719137" cy="5397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8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ブロック内の文字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" name="正方形/長方形 3"/>
          <p:cNvSpPr/>
          <p:nvPr/>
        </p:nvSpPr>
        <p:spPr>
          <a:xfrm>
            <a:off x="632520" y="1268760"/>
            <a:ext cx="288032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ブロック内にはこのように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文字が入力できる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68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/>
              <a:t>MATLAB 2015a</a:t>
            </a:r>
            <a:r>
              <a:rPr kumimoji="1" lang="ja-JP" altLang="en-US" dirty="0" smtClean="0"/>
              <a:t>からは，グラフなどに使用するカラーマップが新しくなりました．この新しい色を参考までに以下に用意しました．これらの色は，プロジェクタなどに表示した際にも見やすい色になっています．（従来の色は明るすぎて見にくい場合がありました．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用標準カラーマップ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14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5" name="正方形/長方形 14"/>
          <p:cNvSpPr/>
          <p:nvPr/>
        </p:nvSpPr>
        <p:spPr>
          <a:xfrm>
            <a:off x="1583172" y="4689140"/>
            <a:ext cx="360040" cy="360040"/>
          </a:xfrm>
          <a:prstGeom prst="rect">
            <a:avLst/>
          </a:prstGeom>
          <a:solidFill>
            <a:srgbClr val="007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43212" y="4689140"/>
            <a:ext cx="360040" cy="360040"/>
          </a:xfrm>
          <a:prstGeom prst="rect">
            <a:avLst/>
          </a:prstGeom>
          <a:solidFill>
            <a:srgbClr val="DA53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303252" y="4689140"/>
            <a:ext cx="360040" cy="360040"/>
          </a:xfrm>
          <a:prstGeom prst="rect">
            <a:avLst/>
          </a:prstGeom>
          <a:solidFill>
            <a:srgbClr val="EEB2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657745" y="4689140"/>
            <a:ext cx="360040" cy="360040"/>
          </a:xfrm>
          <a:prstGeom prst="rect">
            <a:avLst/>
          </a:prstGeom>
          <a:solidFill>
            <a:srgbClr val="7E2F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017785" y="4689140"/>
            <a:ext cx="360040" cy="360040"/>
          </a:xfrm>
          <a:prstGeom prst="rect">
            <a:avLst/>
          </a:prstGeom>
          <a:solidFill>
            <a:srgbClr val="77AD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77825" y="4689140"/>
            <a:ext cx="360040" cy="360040"/>
          </a:xfrm>
          <a:prstGeom prst="rect">
            <a:avLst/>
          </a:prstGeom>
          <a:solidFill>
            <a:srgbClr val="4DBF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737865" y="4689140"/>
            <a:ext cx="360040" cy="360040"/>
          </a:xfrm>
          <a:prstGeom prst="rect">
            <a:avLst/>
          </a:prstGeom>
          <a:solidFill>
            <a:srgbClr val="A314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32" y="3684588"/>
            <a:ext cx="3660236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2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Introduction</a:t>
            </a:r>
          </a:p>
          <a:p>
            <a:r>
              <a:rPr lang="fi-FI" altLang="ja-JP" dirty="0" smtClean="0"/>
              <a:t>Handwriting recognition</a:t>
            </a:r>
          </a:p>
          <a:p>
            <a:r>
              <a:rPr lang="fi-FI" altLang="ja-JP" dirty="0" smtClean="0"/>
              <a:t>Preprocessing</a:t>
            </a:r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48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fi-FI" altLang="ja-JP" dirty="0" smtClean="0"/>
              <a:t>Handwriting recognition (HWR) is the process of extracting text in digital form from handwritten images or input devices.</a:t>
            </a:r>
          </a:p>
          <a:p>
            <a:r>
              <a:rPr lang="fi-FI" altLang="ja-JP" dirty="0" smtClean="0"/>
              <a:t>Matlab used for implementation.</a:t>
            </a:r>
          </a:p>
          <a:p>
            <a:r>
              <a:rPr lang="fi-FI" altLang="ja-JP" dirty="0" smtClean="0"/>
              <a:t>IAM handwriting database provides wide variety of different handwriting styles in English.</a:t>
            </a:r>
          </a:p>
          <a:p>
            <a:r>
              <a:rPr lang="fi-FI" altLang="ja-JP" dirty="0" smtClean="0"/>
              <a:t>This phase of research concentrates on preprocessing.</a:t>
            </a:r>
          </a:p>
          <a:p>
            <a:endParaRPr lang="fi-FI" altLang="ja-JP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92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Used methods </a:t>
            </a:r>
            <a:r>
              <a:rPr lang="en-US" altLang="ja-JP" dirty="0" smtClean="0"/>
              <a:t>for handwriting recognition include </a:t>
            </a:r>
            <a:r>
              <a:rPr lang="en-US" altLang="ja-JP" dirty="0"/>
              <a:t>Optical Character Recognition (OCR) or Intelligent Word Recognition (IWR).</a:t>
            </a:r>
          </a:p>
          <a:p>
            <a:r>
              <a:rPr lang="en-US" altLang="ja-JP" dirty="0"/>
              <a:t>OCR is used to recognize individual characters while IWR recognizes whole words. </a:t>
            </a:r>
          </a:p>
          <a:p>
            <a:r>
              <a:rPr lang="en-US" altLang="ja-JP" dirty="0"/>
              <a:t>Recognition process can be divided into three main phases:</a:t>
            </a:r>
          </a:p>
          <a:p>
            <a:pPr lvl="1"/>
            <a:r>
              <a:rPr lang="en-US" altLang="ja-JP" dirty="0"/>
              <a:t>Preprocessing</a:t>
            </a:r>
          </a:p>
          <a:p>
            <a:pPr lvl="1"/>
            <a:r>
              <a:rPr lang="en-US" altLang="ja-JP" dirty="0"/>
              <a:t>Feature extraction</a:t>
            </a:r>
          </a:p>
          <a:p>
            <a:pPr lvl="1"/>
            <a:r>
              <a:rPr lang="en-US" altLang="ja-JP" dirty="0"/>
              <a:t>Classification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7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Each phase reduces the amount of data to be processed.</a:t>
            </a:r>
            <a:endParaRPr kumimoji="1" lang="fi-FI" altLang="ja-JP" dirty="0" smtClean="0"/>
          </a:p>
          <a:p>
            <a:r>
              <a:rPr kumimoji="1" lang="fi-FI" altLang="ja-JP" dirty="0" smtClean="0"/>
              <a:t>Preprocessing</a:t>
            </a:r>
          </a:p>
          <a:p>
            <a:pPr lvl="1"/>
            <a:r>
              <a:rPr lang="fi-FI" altLang="ja-JP" dirty="0" smtClean="0"/>
              <a:t>Includes noise </a:t>
            </a:r>
            <a:r>
              <a:rPr lang="fi-FI" altLang="ja-JP" dirty="0"/>
              <a:t>removal, binarization and segmentation</a:t>
            </a:r>
            <a:r>
              <a:rPr lang="fi-FI" altLang="ja-JP" dirty="0" smtClean="0"/>
              <a:t>.</a:t>
            </a:r>
            <a:endParaRPr kumimoji="1" lang="fi-FI" altLang="ja-JP" dirty="0" smtClean="0"/>
          </a:p>
          <a:p>
            <a:pPr lvl="1"/>
            <a:r>
              <a:rPr kumimoji="1" lang="fi-FI" altLang="ja-JP" dirty="0" smtClean="0"/>
              <a:t>Image is enhanced for feature extraction phase and the deteted objects are extracted. </a:t>
            </a:r>
            <a:endParaRPr lang="fi-FI" altLang="ja-JP" dirty="0"/>
          </a:p>
          <a:p>
            <a:r>
              <a:rPr lang="fi-FI" altLang="ja-JP" dirty="0" smtClean="0"/>
              <a:t>Feature Extraction</a:t>
            </a:r>
          </a:p>
          <a:p>
            <a:pPr lvl="1"/>
            <a:r>
              <a:rPr lang="fi-FI" altLang="ja-JP" dirty="0" smtClean="0"/>
              <a:t>Shape describing features are extracted from previously acquired objects. </a:t>
            </a:r>
          </a:p>
          <a:p>
            <a:pPr lvl="1"/>
            <a:r>
              <a:rPr lang="fi-FI" altLang="ja-JP" dirty="0" smtClean="0"/>
              <a:t>Histogram of ordered gradients, horizontal and vertical histograms, topological features (loops, junctions)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8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Handwriting recognition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Classification</a:t>
            </a:r>
          </a:p>
          <a:p>
            <a:pPr lvl="1"/>
            <a:r>
              <a:rPr lang="fi-FI" dirty="0"/>
              <a:t>Extracted features are used in machine learning algorithms to create the feature vector.</a:t>
            </a:r>
          </a:p>
          <a:p>
            <a:pPr lvl="1"/>
            <a:r>
              <a:rPr lang="fi-FI" dirty="0"/>
              <a:t>The inputs are classified according to this vector.</a:t>
            </a:r>
          </a:p>
          <a:p>
            <a:pPr lvl="1"/>
            <a:r>
              <a:rPr lang="fi-FI" dirty="0"/>
              <a:t>For example simple k-means clustering can be applied to find the correct category for the input. In this case the feature vector can be constructed from previously mentioned features or their combinations.</a:t>
            </a:r>
          </a:p>
          <a:p>
            <a:pPr lvl="1"/>
            <a:endParaRPr lang="fi-FI" dirty="0"/>
          </a:p>
          <a:p>
            <a:r>
              <a:rPr lang="fi-FI" dirty="0" smtClean="0"/>
              <a:t>For this research the chosen research subjects are the preprocessing and feature extraction phases. </a:t>
            </a:r>
          </a:p>
          <a:p>
            <a:endParaRPr lang="fi-FI" dirty="0" smtClean="0"/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540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1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During this research following preprocessing features were considered:</a:t>
            </a:r>
          </a:p>
          <a:p>
            <a:pPr lvl="1"/>
            <a:r>
              <a:rPr lang="fi-FI" dirty="0" smtClean="0"/>
              <a:t>Image aquisition</a:t>
            </a:r>
          </a:p>
          <a:p>
            <a:pPr lvl="1"/>
            <a:r>
              <a:rPr lang="fi-FI" dirty="0" smtClean="0"/>
              <a:t>Noise removal</a:t>
            </a:r>
          </a:p>
          <a:p>
            <a:pPr lvl="1"/>
            <a:r>
              <a:rPr lang="fi-FI" dirty="0" smtClean="0"/>
              <a:t>Binarization</a:t>
            </a:r>
          </a:p>
          <a:p>
            <a:pPr lvl="1"/>
            <a:r>
              <a:rPr lang="fi-FI" dirty="0" smtClean="0"/>
              <a:t>Object filtering</a:t>
            </a:r>
          </a:p>
          <a:p>
            <a:pPr lvl="1"/>
            <a:r>
              <a:rPr lang="fi-FI" dirty="0" smtClean="0"/>
              <a:t>Object extraction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124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Image is converted to grayscale </a:t>
            </a:r>
          </a:p>
          <a:p>
            <a:r>
              <a:rPr lang="fi-FI" dirty="0" smtClean="0"/>
              <a:t>Noise is removed using 3x3 adaptive wiener filter</a:t>
            </a:r>
          </a:p>
          <a:p>
            <a:pPr lvl="1"/>
            <a:r>
              <a:rPr lang="fi-FI" dirty="0" smtClean="0"/>
              <a:t> Adapts to the variation. More smoothing if variance is large.</a:t>
            </a:r>
          </a:p>
          <a:p>
            <a:pPr lvl="1"/>
            <a:r>
              <a:rPr lang="fi-FI" dirty="0" smtClean="0"/>
              <a:t>3x3 neighbourhood optimal for most cases. Larger filter sizes resulted in exessive blur.</a:t>
            </a:r>
          </a:p>
          <a:p>
            <a:r>
              <a:rPr lang="fi-FI" dirty="0" smtClean="0"/>
              <a:t>Histogram equalization is not applied because in most cases it increased the visibility of irrelevant objects such as paper texture.</a:t>
            </a:r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056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3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Binarization is important part of the preprocessing</a:t>
            </a:r>
          </a:p>
          <a:p>
            <a:r>
              <a:rPr lang="fi-FI" dirty="0" smtClean="0"/>
              <a:t>Image may have uneven lighting resulting in visible shadows or shine</a:t>
            </a:r>
          </a:p>
          <a:p>
            <a:r>
              <a:rPr lang="fi-FI" dirty="0" smtClean="0"/>
              <a:t>Sauvola algorithm was designed for documant binarization purpose.</a:t>
            </a:r>
          </a:p>
          <a:p>
            <a:r>
              <a:rPr lang="fi-FI" dirty="0" smtClean="0"/>
              <a:t>Sauvola algorithm is enhanced version of Nilback algorithm. Nilback algorighm concentrates of finding appropriate threshold in case of differing illumination</a:t>
            </a:r>
          </a:p>
          <a:p>
            <a:r>
              <a:rPr lang="fi-FI" dirty="0" smtClean="0"/>
              <a:t>Sauvola algorighm also detects textual regions.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4739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jarticle}&#10;\usepackage{texpoint}&#10;\pagestyle{empty}&#10;\begin{document}&#10;\begin{eqnarray}&#10;&#10;\nonumber&#10;\end{eqnarray}&#10;\end{document}"/>
  <p:tag name="TEX2PS" val="platex $(base).tex; dvipsk -D $(res) -E -o $(base).ps $(base).dvi"/>
  <p:tag name="EXTERNALEDITCOMMAND" val="notepad %"/>
  <p:tag name="GHOSTSCRIPTCOMMAND" val="gswin32c -dWINKANJI"/>
  <p:tag name="DEFAULTBITMAP" val="png256"/>
  <p:tag name="DEFAULTBLEND" val="False"/>
  <p:tag name="DEFAULTTRANSPARENT" val="True"/>
  <p:tag name="DEFAULTWORKAROUNDTRANSPARENCYBUG" val="False"/>
  <p:tag name="DEFAULTRESOLUTION" val="2400"/>
  <p:tag name="DEFAULTMAGNIFICATION" val="3"/>
  <p:tag name="DEFAULTFONTSIZE" val="10"/>
  <p:tag name="DEFAULTWIDTH" val="423"/>
  <p:tag name="DEFAULTHEIGHT" val="2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x(n)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8.99"/>
  <p:tag name="PICTUREFILESIZE" val="50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y(n)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8.99"/>
  <p:tag name="PICTUREFILESIZE" val="51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heme/theme1.xml><?xml version="1.0" encoding="utf-8"?>
<a:theme xmlns:a="http://schemas.openxmlformats.org/drawingml/2006/main" name="MKstyle">
  <a:themeElements>
    <a:clrScheme name="MK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Ksty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>
            <a:latin typeface="ＭＳ Ｐゴシック" pitchFamily="50" charset="-128"/>
          </a:defRPr>
        </a:defPPr>
      </a:lstStyle>
    </a:txDef>
  </a:objectDefaults>
  <a:extraClrSchemeLst>
    <a:extraClrScheme>
      <a:clrScheme name="MK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MKstyle</Template>
  <TotalTime>161</TotalTime>
  <Words>969</Words>
  <Application>Microsoft Office PowerPoint</Application>
  <PresentationFormat>A4 Paper (210x297 mm)</PresentationFormat>
  <Paragraphs>121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ＭＳ Ｐ明朝</vt:lpstr>
      <vt:lpstr>Arial</vt:lpstr>
      <vt:lpstr>Cambria Math</vt:lpstr>
      <vt:lpstr>MKstyle</vt:lpstr>
      <vt:lpstr>Preprocessing for  Handwriting Recognition </vt:lpstr>
      <vt:lpstr>Overview</vt:lpstr>
      <vt:lpstr>Introduction</vt:lpstr>
      <vt:lpstr>Handwriting recognition</vt:lpstr>
      <vt:lpstr>Handwriting recognition</vt:lpstr>
      <vt:lpstr>Handwriting recognition</vt:lpstr>
      <vt:lpstr>Preprocessing 1</vt:lpstr>
      <vt:lpstr>Preprocessing 2</vt:lpstr>
      <vt:lpstr>Preprocessing 3</vt:lpstr>
      <vt:lpstr>図形のデフォルト設定</vt:lpstr>
      <vt:lpstr>ディジタルフィルタの基本要素</vt:lpstr>
      <vt:lpstr>ディジタルフィルタの基本要素の接続</vt:lpstr>
      <vt:lpstr>ディジタルフィルタの基本要素の接続（数式ツール版）</vt:lpstr>
      <vt:lpstr>ブロック内の文字</vt:lpstr>
      <vt:lpstr>MATLAB用標準カラーマップ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and Feature Extraction for  Handwriting Recognition </dc:title>
  <dc:creator>Perttu Pitkänen</dc:creator>
  <cp:lastModifiedBy>Perttu Pitkänen</cp:lastModifiedBy>
  <cp:revision>19</cp:revision>
  <cp:lastPrinted>2012-07-07T06:52:36Z</cp:lastPrinted>
  <dcterms:created xsi:type="dcterms:W3CDTF">2015-12-17T04:39:25Z</dcterms:created>
  <dcterms:modified xsi:type="dcterms:W3CDTF">2015-12-17T07:21:02Z</dcterms:modified>
</cp:coreProperties>
</file>