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2" r:id="rId5"/>
    <p:sldId id="259" r:id="rId6"/>
    <p:sldId id="260" r:id="rId7"/>
    <p:sldId id="261"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9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57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289" y="45156"/>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1812216" y="2369851"/>
            <a:ext cx="11305474" cy="833199"/>
          </a:xfrm>
          <a:prstGeom prst="rect">
            <a:avLst/>
          </a:prstGeom>
          <a:noFill/>
          <a:ln/>
        </p:spPr>
        <p:txBody>
          <a:bodyPr wrap="none" rtlCol="0" anchor="t"/>
          <a:lstStyle/>
          <a:p>
            <a:pPr marL="0" indent="0">
              <a:lnSpc>
                <a:spcPts val="6561"/>
              </a:lnSpc>
              <a:buNone/>
            </a:pPr>
            <a:r>
              <a:rPr lang="en-US" sz="6600" dirty="0">
                <a:solidFill>
                  <a:srgbClr val="F2F0F4"/>
                </a:solidFill>
                <a:effectLst>
                  <a:outerShdw blurRad="38100" dist="38100" dir="2700000" algn="tl">
                    <a:srgbClr val="000000">
                      <a:alpha val="43137"/>
                    </a:srgbClr>
                  </a:outerShdw>
                </a:effectLst>
                <a:latin typeface="Modern No. 20" panose="02070704070505020303" pitchFamily="18" charset="0"/>
                <a:ea typeface="Montserrat" pitchFamily="34" charset="-122"/>
                <a:cs typeface="Montserrat" pitchFamily="34" charset="-120"/>
              </a:rPr>
              <a:t>FILE TRANSFER PROTOCOL</a:t>
            </a:r>
            <a:endParaRPr lang="en-US" sz="6600" dirty="0">
              <a:effectLst>
                <a:outerShdw blurRad="38100" dist="38100" dir="2700000" algn="tl">
                  <a:srgbClr val="000000">
                    <a:alpha val="43137"/>
                  </a:srgbClr>
                </a:outerShdw>
              </a:effectLst>
              <a:latin typeface="Modern No. 20" panose="02070704070505020303" pitchFamily="18" charset="0"/>
            </a:endParaRPr>
          </a:p>
        </p:txBody>
      </p:sp>
      <p:sp>
        <p:nvSpPr>
          <p:cNvPr id="5" name="Text 2"/>
          <p:cNvSpPr/>
          <p:nvPr/>
        </p:nvSpPr>
        <p:spPr>
          <a:xfrm>
            <a:off x="2037993" y="4095512"/>
            <a:ext cx="10554414" cy="355402"/>
          </a:xfrm>
          <a:prstGeom prst="rect">
            <a:avLst/>
          </a:prstGeom>
          <a:noFill/>
          <a:ln/>
        </p:spPr>
        <p:txBody>
          <a:bodyPr wrap="none" rtlCol="0" anchor="t"/>
          <a:lstStyle/>
          <a:p>
            <a:pPr>
              <a:lnSpc>
                <a:spcPts val="2799"/>
              </a:lnSpc>
            </a:pPr>
            <a:r>
              <a:rPr lang="en-US" sz="3200" dirty="0">
                <a:solidFill>
                  <a:srgbClr val="DCD7E5"/>
                </a:solidFill>
                <a:latin typeface="Heebo" pitchFamily="34" charset="0"/>
                <a:ea typeface="Heebo" pitchFamily="34" charset="-122"/>
                <a:cs typeface="Heebo" pitchFamily="34" charset="-120"/>
              </a:rPr>
              <a:t>Presented by</a:t>
            </a:r>
          </a:p>
          <a:p>
            <a:pPr>
              <a:lnSpc>
                <a:spcPts val="2799"/>
              </a:lnSpc>
            </a:pPr>
            <a:endParaRPr lang="en-US" sz="3200" dirty="0">
              <a:solidFill>
                <a:srgbClr val="DCD7E5"/>
              </a:solidFill>
              <a:latin typeface="Heebo" pitchFamily="34" charset="0"/>
              <a:ea typeface="Heebo" pitchFamily="34" charset="-122"/>
              <a:cs typeface="Heebo" pitchFamily="34" charset="-120"/>
            </a:endParaRPr>
          </a:p>
          <a:p>
            <a:pPr marL="285750" indent="-285750">
              <a:lnSpc>
                <a:spcPts val="2799"/>
              </a:lnSpc>
              <a:buFont typeface="Arial" panose="020B0604020202020204" pitchFamily="34" charset="0"/>
              <a:buChar char="•"/>
            </a:pPr>
            <a:r>
              <a:rPr lang="en-US" sz="3200" dirty="0">
                <a:solidFill>
                  <a:srgbClr val="DCD7E5"/>
                </a:solidFill>
                <a:latin typeface="Heebo" pitchFamily="34" charset="0"/>
                <a:ea typeface="Heebo" pitchFamily="34" charset="-122"/>
                <a:cs typeface="Heebo" pitchFamily="34" charset="-120"/>
              </a:rPr>
              <a:t> Gcs Rahul  -  AP21110010235</a:t>
            </a:r>
          </a:p>
          <a:p>
            <a:pPr marL="285750" indent="-285750">
              <a:lnSpc>
                <a:spcPts val="2799"/>
              </a:lnSpc>
              <a:buFont typeface="Arial" panose="020B0604020202020204" pitchFamily="34" charset="0"/>
              <a:buChar char="•"/>
            </a:pPr>
            <a:r>
              <a:rPr lang="en-US" sz="3200" dirty="0">
                <a:solidFill>
                  <a:srgbClr val="DCD7E5"/>
                </a:solidFill>
                <a:latin typeface="Heebo" pitchFamily="34" charset="0"/>
                <a:ea typeface="Heebo" pitchFamily="34" charset="-122"/>
                <a:cs typeface="Heebo" pitchFamily="34" charset="-120"/>
              </a:rPr>
              <a:t> P. Dharan -  AP21110010201</a:t>
            </a:r>
          </a:p>
          <a:p>
            <a:pPr marL="285750" indent="-285750">
              <a:lnSpc>
                <a:spcPts val="2799"/>
              </a:lnSpc>
              <a:buFont typeface="Arial" panose="020B0604020202020204" pitchFamily="34" charset="0"/>
              <a:buChar char="•"/>
            </a:pPr>
            <a:r>
              <a:rPr lang="en-US" sz="3200" dirty="0">
                <a:solidFill>
                  <a:srgbClr val="DCD7E5"/>
                </a:solidFill>
                <a:latin typeface="Heebo" pitchFamily="34" charset="0"/>
                <a:ea typeface="Heebo" pitchFamily="34" charset="-122"/>
                <a:cs typeface="Heebo" pitchFamily="34" charset="-120"/>
              </a:rPr>
              <a:t> G. Dinesh -  AP21110010240</a:t>
            </a:r>
          </a:p>
          <a:p>
            <a:pPr marL="285750" indent="-285750">
              <a:lnSpc>
                <a:spcPts val="2799"/>
              </a:lnSpc>
              <a:buFont typeface="Arial" panose="020B0604020202020204" pitchFamily="34" charset="0"/>
              <a:buChar char="•"/>
            </a:pPr>
            <a:r>
              <a:rPr lang="en-US" sz="3200" dirty="0">
                <a:solidFill>
                  <a:srgbClr val="DCD7E5"/>
                </a:solidFill>
                <a:latin typeface="Heebo" pitchFamily="34" charset="0"/>
                <a:ea typeface="Heebo" pitchFamily="34" charset="-122"/>
                <a:cs typeface="Heebo" pitchFamily="34" charset="-120"/>
              </a:rPr>
              <a:t> V. </a:t>
            </a:r>
            <a:r>
              <a:rPr lang="en-US" sz="3200" dirty="0" err="1">
                <a:solidFill>
                  <a:srgbClr val="DCD7E5"/>
                </a:solidFill>
                <a:latin typeface="Heebo" pitchFamily="34" charset="0"/>
                <a:ea typeface="Heebo" pitchFamily="34" charset="-122"/>
                <a:cs typeface="Heebo" pitchFamily="34" charset="-120"/>
              </a:rPr>
              <a:t>Phalgun</a:t>
            </a:r>
            <a:r>
              <a:rPr lang="en-US" sz="3200" dirty="0">
                <a:solidFill>
                  <a:srgbClr val="DCD7E5"/>
                </a:solidFill>
                <a:latin typeface="Heebo" pitchFamily="34" charset="0"/>
                <a:ea typeface="Heebo" pitchFamily="34" charset="-122"/>
                <a:cs typeface="Heebo" pitchFamily="34" charset="-120"/>
              </a:rPr>
              <a:t>  -  AP21110010223</a:t>
            </a:r>
          </a:p>
          <a:p>
            <a:pPr marL="285750" indent="-285750">
              <a:lnSpc>
                <a:spcPts val="2799"/>
              </a:lnSpc>
              <a:buFont typeface="Arial" panose="020B0604020202020204" pitchFamily="34" charset="0"/>
              <a:buChar char="•"/>
            </a:pPr>
            <a:r>
              <a:rPr lang="en-US" sz="3200" dirty="0">
                <a:solidFill>
                  <a:srgbClr val="DCD7E5"/>
                </a:solidFill>
                <a:latin typeface="Heebo" pitchFamily="34" charset="0"/>
                <a:ea typeface="Heebo" pitchFamily="34" charset="-122"/>
                <a:cs typeface="Heebo" pitchFamily="34" charset="-120"/>
              </a:rPr>
              <a:t> NVSSS. Pavan -  AP21110010209</a:t>
            </a:r>
          </a:p>
          <a:p>
            <a:pPr marL="285750" indent="-285750">
              <a:lnSpc>
                <a:spcPts val="2799"/>
              </a:lnSpc>
              <a:buFont typeface="Arial" panose="020B0604020202020204" pitchFamily="34" charset="0"/>
              <a:buChar char="•"/>
            </a:pPr>
            <a:r>
              <a:rPr lang="en-US" sz="3200" dirty="0">
                <a:solidFill>
                  <a:srgbClr val="DCD7E5"/>
                </a:solidFill>
                <a:latin typeface="Heebo" pitchFamily="34" charset="0"/>
                <a:ea typeface="Heebo" pitchFamily="34" charset="-122"/>
                <a:cs typeface="Heebo" pitchFamily="34" charset="-120"/>
              </a:rPr>
              <a:t> G. </a:t>
            </a:r>
            <a:r>
              <a:rPr lang="en-US" sz="3200" dirty="0" err="1">
                <a:solidFill>
                  <a:srgbClr val="DCD7E5"/>
                </a:solidFill>
                <a:latin typeface="Heebo" pitchFamily="34" charset="0"/>
                <a:ea typeface="Heebo" pitchFamily="34" charset="-122"/>
                <a:cs typeface="Heebo" pitchFamily="34" charset="-120"/>
              </a:rPr>
              <a:t>Rehan</a:t>
            </a:r>
            <a:r>
              <a:rPr lang="en-US" sz="3200" dirty="0">
                <a:solidFill>
                  <a:srgbClr val="DCD7E5"/>
                </a:solidFill>
                <a:latin typeface="Heebo" pitchFamily="34" charset="0"/>
                <a:ea typeface="Heebo" pitchFamily="34" charset="-122"/>
                <a:cs typeface="Heebo" pitchFamily="34" charset="-120"/>
              </a:rPr>
              <a:t> -  AP21110010259</a:t>
            </a:r>
            <a:endParaRPr lang="en-US" sz="3200" dirty="0"/>
          </a:p>
        </p:txBody>
      </p:sp>
      <p:sp>
        <p:nvSpPr>
          <p:cNvPr id="6" name="Text 3"/>
          <p:cNvSpPr/>
          <p:nvPr/>
        </p:nvSpPr>
        <p:spPr>
          <a:xfrm>
            <a:off x="2037993" y="4700826"/>
            <a:ext cx="10554414" cy="710803"/>
          </a:xfrm>
          <a:prstGeom prst="rect">
            <a:avLst/>
          </a:prstGeom>
          <a:noFill/>
          <a:ln/>
        </p:spPr>
        <p:txBody>
          <a:bodyPr wrap="square" rtlCol="0" anchor="t"/>
          <a:lstStyle/>
          <a:p>
            <a:pPr marL="0" indent="0">
              <a:lnSpc>
                <a:spcPts val="2799"/>
              </a:lnSpc>
              <a:buNone/>
            </a:pP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1772356" y="3684384"/>
            <a:ext cx="4775200" cy="860832"/>
          </a:xfrm>
          <a:prstGeom prst="rect">
            <a:avLst/>
          </a:prstGeom>
          <a:noFill/>
          <a:ln/>
        </p:spPr>
        <p:txBody>
          <a:bodyPr wrap="none" rtlCol="0" anchor="t"/>
          <a:lstStyle/>
          <a:p>
            <a:pPr marL="0" indent="0">
              <a:lnSpc>
                <a:spcPts val="5468"/>
              </a:lnSpc>
              <a:buNone/>
            </a:pPr>
            <a:r>
              <a:rPr lang="en-US" sz="8000" dirty="0">
                <a:solidFill>
                  <a:srgbClr val="F2F0F4"/>
                </a:solidFill>
                <a:latin typeface="Montserrat" pitchFamily="34" charset="0"/>
                <a:ea typeface="Montserrat" pitchFamily="34" charset="-122"/>
                <a:cs typeface="Montserrat" pitchFamily="34" charset="-120"/>
              </a:rPr>
              <a:t>                     THANK YOU </a:t>
            </a:r>
            <a:endParaRPr lang="en-US" sz="8000" dirty="0"/>
          </a:p>
        </p:txBody>
      </p:sp>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7315200" cy="8229600"/>
          </a:xfrm>
          <a:prstGeom prst="rect">
            <a:avLst/>
          </a:prstGeom>
        </p:spPr>
      </p:pic>
      <p:sp>
        <p:nvSpPr>
          <p:cNvPr id="5" name="Text 1"/>
          <p:cNvSpPr/>
          <p:nvPr/>
        </p:nvSpPr>
        <p:spPr>
          <a:xfrm>
            <a:off x="8148399" y="271248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Introduction</a:t>
            </a:r>
            <a:endParaRPr lang="en-US" sz="4374" dirty="0"/>
          </a:p>
        </p:txBody>
      </p:sp>
      <p:sp>
        <p:nvSpPr>
          <p:cNvPr id="6" name="Text 2"/>
          <p:cNvSpPr/>
          <p:nvPr/>
        </p:nvSpPr>
        <p:spPr>
          <a:xfrm>
            <a:off x="8148399" y="3740110"/>
            <a:ext cx="5648801" cy="1777008"/>
          </a:xfrm>
          <a:prstGeom prst="rect">
            <a:avLst/>
          </a:prstGeom>
          <a:noFill/>
          <a:ln/>
        </p:spPr>
        <p:txBody>
          <a:bodyPr wrap="square" rtlCol="0" anchor="t"/>
          <a:lstStyle/>
          <a:p>
            <a:pPr marL="0" indent="0">
              <a:lnSpc>
                <a:spcPts val="2799"/>
              </a:lnSpc>
              <a:buNone/>
            </a:pPr>
            <a:r>
              <a:rPr lang="en-US" sz="2400" dirty="0">
                <a:solidFill>
                  <a:srgbClr val="DCD7E5"/>
                </a:solidFill>
                <a:latin typeface="Heebo" pitchFamily="34" charset="0"/>
                <a:ea typeface="Heebo" pitchFamily="34" charset="-122"/>
                <a:cs typeface="Heebo" pitchFamily="34" charset="-120"/>
              </a:rPr>
              <a:t>File Transfer Protocol, or FTP, is a widely-used network protocol that has played a crucial role in facilitating file exchange over the internet since the 1970s. </a:t>
            </a:r>
            <a:endParaRPr lang="en-US" sz="240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pic>
        <p:nvPicPr>
          <p:cNvPr id="9" name="Picture 8">
            <a:extLst>
              <a:ext uri="{FF2B5EF4-FFF2-40B4-BE49-F238E27FC236}">
                <a16:creationId xmlns:a16="http://schemas.microsoft.com/office/drawing/2014/main" id="{46B019EE-5524-964B-F57D-7481A72000EA}"/>
              </a:ext>
            </a:extLst>
          </p:cNvPr>
          <p:cNvPicPr>
            <a:picLocks noChangeAspect="1"/>
          </p:cNvPicPr>
          <p:nvPr/>
        </p:nvPicPr>
        <p:blipFill>
          <a:blip r:embed="rId7"/>
          <a:stretch>
            <a:fillRect/>
          </a:stretch>
        </p:blipFill>
        <p:spPr>
          <a:xfrm>
            <a:off x="346084" y="2602258"/>
            <a:ext cx="6087968" cy="36237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5" name="Text 1"/>
          <p:cNvSpPr/>
          <p:nvPr/>
        </p:nvSpPr>
        <p:spPr>
          <a:xfrm>
            <a:off x="833199" y="3067883"/>
            <a:ext cx="66598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The Client-Server Model</a:t>
            </a:r>
            <a:endParaRPr lang="en-US" sz="4374" dirty="0"/>
          </a:p>
        </p:txBody>
      </p:sp>
      <p:sp>
        <p:nvSpPr>
          <p:cNvPr id="6" name="Text 2"/>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2400" dirty="0">
                <a:solidFill>
                  <a:srgbClr val="DCD7E5"/>
                </a:solidFill>
                <a:latin typeface="Heebo" pitchFamily="34" charset="0"/>
                <a:ea typeface="Heebo" pitchFamily="34" charset="-122"/>
                <a:cs typeface="Heebo" pitchFamily="34" charset="-120"/>
              </a:rPr>
              <a:t>FTP operates on a client-server model, wherein the client initiates requests, and the server responds. This simple yet effective architecture has been instrumental in making file transfer reliable and convenient.</a:t>
            </a:r>
            <a:endParaRPr lang="en-US" sz="2400" dirty="0"/>
          </a:p>
        </p:txBody>
      </p:sp>
      <p:pic>
        <p:nvPicPr>
          <p:cNvPr id="7"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0" name="Picture 9">
            <a:extLst>
              <a:ext uri="{FF2B5EF4-FFF2-40B4-BE49-F238E27FC236}">
                <a16:creationId xmlns:a16="http://schemas.microsoft.com/office/drawing/2014/main" id="{BD4084A2-D8DA-D4FF-D5F4-5001E60A98F4}"/>
              </a:ext>
            </a:extLst>
          </p:cNvPr>
          <p:cNvPicPr>
            <a:picLocks noChangeAspect="1"/>
          </p:cNvPicPr>
          <p:nvPr/>
        </p:nvPicPr>
        <p:blipFill>
          <a:blip r:embed="rId6"/>
          <a:stretch>
            <a:fillRect/>
          </a:stretch>
        </p:blipFill>
        <p:spPr>
          <a:xfrm>
            <a:off x="8457555" y="2230386"/>
            <a:ext cx="6026090" cy="4188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2578" y="22578"/>
            <a:ext cx="14630400" cy="8229600"/>
          </a:xfrm>
          <a:prstGeom prst="rect">
            <a:avLst/>
          </a:prstGeom>
          <a:solidFill>
            <a:srgbClr val="0D0A2C">
              <a:alpha val="75000"/>
            </a:srgbClr>
          </a:solidFill>
          <a:ln w="13811">
            <a:solidFill>
              <a:srgbClr val="FFFFFF">
                <a:alpha val="16000"/>
              </a:srgbClr>
            </a:solidFill>
            <a:prstDash val="solid"/>
          </a:ln>
        </p:spPr>
      </p:sp>
      <p:sp>
        <p:nvSpPr>
          <p:cNvPr id="5" name="Text 1"/>
          <p:cNvSpPr/>
          <p:nvPr/>
        </p:nvSpPr>
        <p:spPr>
          <a:xfrm>
            <a:off x="7642578" y="3067883"/>
            <a:ext cx="4120444"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Ports in FTP</a:t>
            </a:r>
            <a:endParaRPr lang="en-US" sz="4374" dirty="0"/>
          </a:p>
        </p:txBody>
      </p:sp>
      <p:sp>
        <p:nvSpPr>
          <p:cNvPr id="6" name="Text 2"/>
          <p:cNvSpPr/>
          <p:nvPr/>
        </p:nvSpPr>
        <p:spPr>
          <a:xfrm>
            <a:off x="7804272" y="4095511"/>
            <a:ext cx="6071950" cy="1966621"/>
          </a:xfrm>
          <a:prstGeom prst="rect">
            <a:avLst/>
          </a:prstGeom>
          <a:noFill/>
          <a:ln/>
        </p:spPr>
        <p:txBody>
          <a:bodyPr wrap="square" rtlCol="0" anchor="t"/>
          <a:lstStyle/>
          <a:p>
            <a:pPr marL="0" indent="0">
              <a:lnSpc>
                <a:spcPts val="2799"/>
              </a:lnSpc>
              <a:buNone/>
            </a:pPr>
            <a:r>
              <a:rPr lang="en-US" sz="2400" dirty="0">
                <a:solidFill>
                  <a:srgbClr val="DCD7E5"/>
                </a:solidFill>
                <a:latin typeface="Heebo" pitchFamily="34" charset="0"/>
                <a:ea typeface="Heebo" pitchFamily="34" charset="-122"/>
                <a:cs typeface="Heebo" pitchFamily="34" charset="-120"/>
              </a:rPr>
              <a:t>FTP uses two ports:</a:t>
            </a:r>
          </a:p>
          <a:p>
            <a:pPr marL="0" indent="0">
              <a:lnSpc>
                <a:spcPts val="2799"/>
              </a:lnSpc>
              <a:buNone/>
            </a:pPr>
            <a:r>
              <a:rPr lang="en-US" sz="2400" dirty="0">
                <a:solidFill>
                  <a:srgbClr val="DCD7E5"/>
                </a:solidFill>
                <a:latin typeface="Heebo" pitchFamily="34" charset="0"/>
                <a:ea typeface="Heebo" pitchFamily="34" charset="-122"/>
                <a:cs typeface="Heebo" pitchFamily="34" charset="-120"/>
              </a:rPr>
              <a:t> </a:t>
            </a:r>
          </a:p>
          <a:p>
            <a:pPr marL="342900" indent="-34290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 Command port</a:t>
            </a:r>
          </a:p>
          <a:p>
            <a:pPr>
              <a:lnSpc>
                <a:spcPts val="2799"/>
              </a:lnSpc>
            </a:pPr>
            <a:endParaRPr lang="en-US" sz="2400" dirty="0">
              <a:solidFill>
                <a:srgbClr val="DCD7E5"/>
              </a:solidFill>
              <a:latin typeface="Heebo" pitchFamily="34" charset="0"/>
              <a:ea typeface="Heebo" pitchFamily="34" charset="-122"/>
              <a:cs typeface="Heebo" pitchFamily="34" charset="-120"/>
            </a:endParaRPr>
          </a:p>
          <a:p>
            <a:pPr marL="342900" indent="-34290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 Data port</a:t>
            </a:r>
            <a:endParaRPr lang="en-US" sz="2400" dirty="0"/>
          </a:p>
        </p:txBody>
      </p:sp>
      <p:pic>
        <p:nvPicPr>
          <p:cNvPr id="7"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9" name="Picture 8">
            <a:extLst>
              <a:ext uri="{FF2B5EF4-FFF2-40B4-BE49-F238E27FC236}">
                <a16:creationId xmlns:a16="http://schemas.microsoft.com/office/drawing/2014/main" id="{8DECB41F-DEBC-D5A0-29FE-09DA2CC1DBC7}"/>
              </a:ext>
            </a:extLst>
          </p:cNvPr>
          <p:cNvPicPr>
            <a:picLocks noChangeAspect="1"/>
          </p:cNvPicPr>
          <p:nvPr/>
        </p:nvPicPr>
        <p:blipFill>
          <a:blip r:embed="rId6"/>
          <a:stretch>
            <a:fillRect/>
          </a:stretch>
        </p:blipFill>
        <p:spPr>
          <a:xfrm>
            <a:off x="439914" y="3067883"/>
            <a:ext cx="6071950" cy="31376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289" y="0"/>
            <a:ext cx="14630400" cy="8229600"/>
          </a:xfrm>
          <a:prstGeom prst="rect">
            <a:avLst/>
          </a:prstGeom>
          <a:solidFill>
            <a:srgbClr val="0D0A2C">
              <a:alpha val="75000"/>
            </a:srgbClr>
          </a:solidFill>
          <a:ln w="13811">
            <a:solidFill>
              <a:srgbClr val="FFFFFF">
                <a:alpha val="16000"/>
              </a:srgbClr>
            </a:solidFill>
            <a:prstDash val="solid"/>
          </a:ln>
        </p:spPr>
      </p:sp>
      <p:sp>
        <p:nvSpPr>
          <p:cNvPr id="5" name="Text 1"/>
          <p:cNvSpPr/>
          <p:nvPr/>
        </p:nvSpPr>
        <p:spPr>
          <a:xfrm>
            <a:off x="833199" y="2534722"/>
            <a:ext cx="55016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Modes of Operation</a:t>
            </a:r>
            <a:endParaRPr lang="en-US" sz="4374" dirty="0"/>
          </a:p>
        </p:txBody>
      </p:sp>
      <p:sp>
        <p:nvSpPr>
          <p:cNvPr id="6" name="Text 2"/>
          <p:cNvSpPr/>
          <p:nvPr/>
        </p:nvSpPr>
        <p:spPr>
          <a:xfrm>
            <a:off x="833199" y="3562350"/>
            <a:ext cx="5648801" cy="2132409"/>
          </a:xfrm>
          <a:prstGeom prst="rect">
            <a:avLst/>
          </a:prstGeom>
          <a:noFill/>
          <a:ln/>
        </p:spPr>
        <p:txBody>
          <a:bodyPr wrap="square" rtlCol="0" anchor="t"/>
          <a:lstStyle/>
          <a:p>
            <a:pPr marL="0" indent="0">
              <a:lnSpc>
                <a:spcPts val="2799"/>
              </a:lnSpc>
              <a:buNone/>
            </a:pPr>
            <a:r>
              <a:rPr lang="en-US" sz="2400" dirty="0">
                <a:solidFill>
                  <a:srgbClr val="DCD7E5"/>
                </a:solidFill>
                <a:latin typeface="Heebo" pitchFamily="34" charset="0"/>
                <a:ea typeface="Heebo" pitchFamily="34" charset="-122"/>
                <a:cs typeface="Heebo" pitchFamily="34" charset="-120"/>
              </a:rPr>
              <a:t>FTP has two modes of operation:</a:t>
            </a:r>
          </a:p>
          <a:p>
            <a:pPr marL="285750" indent="-28575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 Active Mode </a:t>
            </a:r>
          </a:p>
          <a:p>
            <a:pPr marL="285750" indent="-28575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 Passive Mode.</a:t>
            </a:r>
            <a:endParaRPr lang="en-US" sz="2400" dirty="0"/>
          </a:p>
        </p:txBody>
      </p:sp>
      <p:pic>
        <p:nvPicPr>
          <p:cNvPr id="7"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D99B9205-B79F-FC0D-E751-E7986B83C717}"/>
              </a:ext>
            </a:extLst>
          </p:cNvPr>
          <p:cNvPicPr>
            <a:picLocks noChangeAspect="1"/>
          </p:cNvPicPr>
          <p:nvPr/>
        </p:nvPicPr>
        <p:blipFill>
          <a:blip r:embed="rId6"/>
          <a:stretch>
            <a:fillRect/>
          </a:stretch>
        </p:blipFill>
        <p:spPr>
          <a:xfrm>
            <a:off x="7624466" y="1733343"/>
            <a:ext cx="6172735" cy="47629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2578"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rotWithShape="1">
          <a:blip r:embed="rId4"/>
          <a:srcRect t="9355" r="10907" b="-9355"/>
          <a:stretch/>
        </p:blipFill>
        <p:spPr>
          <a:xfrm>
            <a:off x="520418" y="1498600"/>
            <a:ext cx="3780649" cy="6365240"/>
          </a:xfrm>
          <a:prstGeom prst="rect">
            <a:avLst/>
          </a:prstGeom>
        </p:spPr>
      </p:pic>
      <p:sp>
        <p:nvSpPr>
          <p:cNvPr id="5" name="Text 1"/>
          <p:cNvSpPr/>
          <p:nvPr/>
        </p:nvSpPr>
        <p:spPr>
          <a:xfrm>
            <a:off x="6319599" y="2890123"/>
            <a:ext cx="60274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Common Commands</a:t>
            </a:r>
            <a:endParaRPr lang="en-US" sz="4374" dirty="0"/>
          </a:p>
        </p:txBody>
      </p:sp>
      <p:sp>
        <p:nvSpPr>
          <p:cNvPr id="6" name="Text 2"/>
          <p:cNvSpPr/>
          <p:nvPr/>
        </p:nvSpPr>
        <p:spPr>
          <a:xfrm>
            <a:off x="6319599" y="3917751"/>
            <a:ext cx="7477601" cy="2556867"/>
          </a:xfrm>
          <a:prstGeom prst="rect">
            <a:avLst/>
          </a:prstGeom>
          <a:noFill/>
          <a:ln/>
        </p:spPr>
        <p:txBody>
          <a:bodyPr wrap="square" rtlCol="0" anchor="t"/>
          <a:lstStyle/>
          <a:p>
            <a:pPr>
              <a:lnSpc>
                <a:spcPts val="2799"/>
              </a:lnSpc>
            </a:pPr>
            <a:r>
              <a:rPr lang="en-US" sz="2400" dirty="0">
                <a:solidFill>
                  <a:srgbClr val="DCD7E5"/>
                </a:solidFill>
                <a:latin typeface="Heebo" pitchFamily="34" charset="0"/>
                <a:ea typeface="Heebo" pitchFamily="34" charset="-122"/>
                <a:cs typeface="Heebo" pitchFamily="34" charset="-120"/>
              </a:rPr>
              <a:t>FTP has several commands that are used to facilitate file transfer. Some key commands include </a:t>
            </a:r>
          </a:p>
          <a:p>
            <a:pPr marL="285750" indent="-28575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CLOSE</a:t>
            </a:r>
          </a:p>
          <a:p>
            <a:pPr marL="285750" indent="-28575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DELETE</a:t>
            </a:r>
          </a:p>
          <a:p>
            <a:pPr marL="285750" indent="-28575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LS,HELP</a:t>
            </a:r>
          </a:p>
          <a:p>
            <a:pPr marL="285750" indent="-28575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EXIT </a:t>
            </a:r>
          </a:p>
          <a:p>
            <a:pPr marL="285750" indent="-285750">
              <a:lnSpc>
                <a:spcPts val="2799"/>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DEBUG. </a:t>
            </a:r>
            <a:endParaRPr lang="en-US" sz="240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289" y="-22578"/>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1072444" y="2834640"/>
            <a:ext cx="5971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Security Concerns</a:t>
            </a:r>
            <a:endParaRPr lang="en-US" sz="4374" dirty="0"/>
          </a:p>
        </p:txBody>
      </p:sp>
      <p:sp>
        <p:nvSpPr>
          <p:cNvPr id="5" name="Text 2"/>
          <p:cNvSpPr/>
          <p:nvPr/>
        </p:nvSpPr>
        <p:spPr>
          <a:xfrm>
            <a:off x="936978" y="3973353"/>
            <a:ext cx="7078133" cy="2540335"/>
          </a:xfrm>
          <a:prstGeom prst="rect">
            <a:avLst/>
          </a:prstGeom>
          <a:noFill/>
          <a:ln/>
        </p:spPr>
        <p:txBody>
          <a:bodyPr wrap="square" rtlCol="0" anchor="t"/>
          <a:lstStyle/>
          <a:p>
            <a:pPr marL="0" indent="0">
              <a:lnSpc>
                <a:spcPts val="2799"/>
              </a:lnSpc>
              <a:buNone/>
            </a:pPr>
            <a:r>
              <a:rPr lang="en-US" sz="2400" dirty="0">
                <a:solidFill>
                  <a:srgbClr val="DCD7E5"/>
                </a:solidFill>
                <a:latin typeface="Heebo" pitchFamily="34" charset="0"/>
                <a:ea typeface="Heebo" pitchFamily="34" charset="-122"/>
                <a:cs typeface="Heebo" pitchFamily="34" charset="-120"/>
              </a:rPr>
              <a:t>Traditional FTP is vulnerable to security breaches as it transmits data, including usernames and passwords, in plain text. This makes it susceptible to interception. However, there are secure alternatives like FTPS (FTP Secure) and SFTP (SSH File Transfer Protocol) which have been developed to address these concerns.</a:t>
            </a:r>
            <a:endParaRPr lang="en-US" sz="240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E9920439-9A44-A145-5B54-7C0DD1AC22EC}"/>
              </a:ext>
            </a:extLst>
          </p:cNvPr>
          <p:cNvPicPr>
            <a:picLocks noChangeAspect="1"/>
          </p:cNvPicPr>
          <p:nvPr/>
        </p:nvPicPr>
        <p:blipFill>
          <a:blip r:embed="rId6"/>
          <a:stretch>
            <a:fillRect/>
          </a:stretch>
        </p:blipFill>
        <p:spPr>
          <a:xfrm>
            <a:off x="8482225" y="2755618"/>
            <a:ext cx="5669771" cy="38408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2578" y="-11289"/>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en-IN" dirty="0"/>
          </a:p>
        </p:txBody>
      </p:sp>
      <p:sp>
        <p:nvSpPr>
          <p:cNvPr id="4" name="Text 1"/>
          <p:cNvSpPr/>
          <p:nvPr/>
        </p:nvSpPr>
        <p:spPr>
          <a:xfrm>
            <a:off x="2037993" y="2443163"/>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Applications</a:t>
            </a:r>
          </a:p>
          <a:p>
            <a:pPr marL="0" indent="0">
              <a:lnSpc>
                <a:spcPts val="5468"/>
              </a:lnSpc>
              <a:buNone/>
            </a:pPr>
            <a:endParaRPr lang="en-US" sz="4374" dirty="0"/>
          </a:p>
        </p:txBody>
      </p:sp>
      <p:sp>
        <p:nvSpPr>
          <p:cNvPr id="5" name="Text 2"/>
          <p:cNvSpPr/>
          <p:nvPr/>
        </p:nvSpPr>
        <p:spPr>
          <a:xfrm>
            <a:off x="2393394" y="3581876"/>
            <a:ext cx="10199013"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DCD7E5"/>
                </a:solidFill>
                <a:latin typeface="Heebo" pitchFamily="34" charset="0"/>
                <a:ea typeface="Heebo" pitchFamily="34" charset="-122"/>
                <a:cs typeface="Heebo" pitchFamily="34" charset="-120"/>
              </a:rPr>
              <a:t>Uploading and downloading files</a:t>
            </a:r>
            <a:endParaRPr lang="en-US" sz="2400" dirty="0"/>
          </a:p>
        </p:txBody>
      </p:sp>
      <p:sp>
        <p:nvSpPr>
          <p:cNvPr id="6" name="Text 3"/>
          <p:cNvSpPr/>
          <p:nvPr/>
        </p:nvSpPr>
        <p:spPr>
          <a:xfrm>
            <a:off x="2393394" y="4026098"/>
            <a:ext cx="10199013"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DCD7E5"/>
                </a:solidFill>
                <a:latin typeface="Heebo" pitchFamily="34" charset="0"/>
                <a:ea typeface="Heebo" pitchFamily="34" charset="-122"/>
                <a:cs typeface="Heebo" pitchFamily="34" charset="-120"/>
              </a:rPr>
              <a:t>Sharing files across networks</a:t>
            </a:r>
            <a:endParaRPr lang="en-US" sz="2400" dirty="0"/>
          </a:p>
        </p:txBody>
      </p:sp>
      <p:sp>
        <p:nvSpPr>
          <p:cNvPr id="7" name="Text 4"/>
          <p:cNvSpPr/>
          <p:nvPr/>
        </p:nvSpPr>
        <p:spPr>
          <a:xfrm>
            <a:off x="2393394" y="4470321"/>
            <a:ext cx="10199013"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DCD7E5"/>
                </a:solidFill>
                <a:latin typeface="Heebo" pitchFamily="34" charset="0"/>
                <a:ea typeface="Heebo" pitchFamily="34" charset="-122"/>
                <a:cs typeface="Heebo" pitchFamily="34" charset="-120"/>
              </a:rPr>
              <a:t>Managing website content</a:t>
            </a:r>
            <a:endParaRPr lang="en-US" sz="2400" dirty="0"/>
          </a:p>
        </p:txBody>
      </p:sp>
      <p:sp>
        <p:nvSpPr>
          <p:cNvPr id="8" name="Text 5"/>
          <p:cNvSpPr/>
          <p:nvPr/>
        </p:nvSpPr>
        <p:spPr>
          <a:xfrm>
            <a:off x="2037993" y="5075634"/>
            <a:ext cx="10554414" cy="710803"/>
          </a:xfrm>
          <a:prstGeom prst="rect">
            <a:avLst/>
          </a:prstGeom>
          <a:noFill/>
          <a:ln/>
        </p:spPr>
        <p:txBody>
          <a:bodyPr wrap="square" rtlCol="0" anchor="t"/>
          <a:lstStyle/>
          <a:p>
            <a:pPr marL="0" indent="0">
              <a:lnSpc>
                <a:spcPts val="2799"/>
              </a:lnSpc>
              <a:buNone/>
            </a:pP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3867" y="-22578"/>
            <a:ext cx="14630400" cy="8229600"/>
          </a:xfrm>
          <a:prstGeom prst="rect">
            <a:avLst/>
          </a:prstGeom>
          <a:solidFill>
            <a:srgbClr val="000000">
              <a:alpha val="75000"/>
            </a:srgbClr>
          </a:solidFill>
          <a:ln w="13811">
            <a:solidFill>
              <a:srgbClr val="FFFFFF">
                <a:alpha val="16000"/>
              </a:srgbClr>
            </a:solidFill>
            <a:prstDash val="solid"/>
          </a:ln>
        </p:spPr>
      </p:sp>
      <p:sp>
        <p:nvSpPr>
          <p:cNvPr id="4" name="Text 1"/>
          <p:cNvSpPr/>
          <p:nvPr/>
        </p:nvSpPr>
        <p:spPr>
          <a:xfrm>
            <a:off x="2037993" y="3067883"/>
            <a:ext cx="85877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Alternatives and Best Practices</a:t>
            </a:r>
            <a:endParaRPr lang="en-US" sz="4374" dirty="0"/>
          </a:p>
        </p:txBody>
      </p:sp>
      <p:sp>
        <p:nvSpPr>
          <p:cNvPr id="5" name="Text 2"/>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2400" dirty="0">
                <a:solidFill>
                  <a:srgbClr val="DCD7E5"/>
                </a:solidFill>
                <a:latin typeface="Heebo" pitchFamily="34" charset="0"/>
                <a:ea typeface="Heebo" pitchFamily="34" charset="-122"/>
                <a:cs typeface="Heebo" pitchFamily="34" charset="-120"/>
              </a:rPr>
              <a:t>While FTP is a popular choice for file transfers, there are other protocols like HTTP and SCP/SFTP that are also widely used.</a:t>
            </a:r>
            <a:endParaRPr lang="en-US" sz="240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279</Words>
  <Application>Microsoft Office PowerPoint</Application>
  <PresentationFormat>Custom</PresentationFormat>
  <Paragraphs>49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Heebo</vt:lpstr>
      <vt:lpstr>Modern No. 20</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Gcs Rahul</cp:lastModifiedBy>
  <cp:revision>10</cp:revision>
  <dcterms:created xsi:type="dcterms:W3CDTF">2023-11-17T15:08:39Z</dcterms:created>
  <dcterms:modified xsi:type="dcterms:W3CDTF">2023-11-20T05:29:01Z</dcterms:modified>
</cp:coreProperties>
</file>