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</p:sldIdLst>
  <p:sldSz cx="12192000" cy="6858000"/>
  <p:notesSz cx="6858000" cy="9144000"/>
  <p:embeddedFontLst>
    <p:embeddedFont>
      <p:font typeface="Quattrocento Sans" charset="0"/>
      <p:regular r:id="rId35"/>
      <p:bold r:id="rId36"/>
      <p:italic r:id="rId37"/>
      <p:boldItalic r:id="rId38"/>
    </p:embeddedFont>
    <p:embeddedFont>
      <p:font typeface="Roboto" charset="0"/>
      <p:regular r:id="rId39"/>
      <p:bold r:id="rId40"/>
      <p:italic r:id="rId41"/>
      <p:boldItalic r:id="rId42"/>
    </p:embeddedFont>
    <p:embeddedFont>
      <p:font typeface="Georgia" pitchFamily="18" charset="0"/>
      <p:regular r:id="rId43"/>
      <p:bold r:id="rId44"/>
      <p:italic r:id="rId45"/>
      <p:boldItalic r:id="rId46"/>
    </p:embeddedFont>
    <p:embeddedFont>
      <p:font typeface="Lexend" charset="0"/>
      <p:regular r:id="rId47"/>
      <p:bold r:id="rId48"/>
    </p:embeddedFont>
    <p:embeddedFont>
      <p:font typeface="Century Gothic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B5D85FB-B844-44A8-B35D-096EDF3068FD}">
          <p14:sldIdLst>
            <p14:sldId id="256"/>
            <p14:sldId id="257"/>
            <p14:sldId id="258"/>
            <p14:sldId id="259"/>
          </p14:sldIdLst>
        </p14:section>
        <p14:section name="Untitled Section" id="{6EE747D1-92D4-4939-85F0-C84705A82274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353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f6c96e05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f6c96e05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f6c96e05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f6c96e05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f6c96e05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f6c96e05f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f6c96e05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f6c96e05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f6c96e05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f6c96e05f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f6c96e05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f6c96e05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f6c96e05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f6c96e05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f6c96e05f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f6c96e05f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f6c96e05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f6c96e05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f6c96e05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6f6c96e05f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DF8"/>
            </a:gs>
            <a:gs pos="16000">
              <a:srgbClr val="F7A9D2"/>
            </a:gs>
            <a:gs pos="74000">
              <a:srgbClr val="F37BBA"/>
            </a:gs>
            <a:gs pos="83000">
              <a:srgbClr val="F37BBA"/>
            </a:gs>
            <a:gs pos="100000">
              <a:srgbClr val="F6A8D1"/>
            </a:gs>
          </a:gsLst>
          <a:lin ang="5400000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017418" y="244199"/>
            <a:ext cx="100047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  SALES PREDICTOR FOR 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SUPERMARKET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6720225" y="3581400"/>
            <a:ext cx="4916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By-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Perumalla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Dharan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  - AP21110010201</a:t>
            </a:r>
            <a:endParaRPr sz="19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Pavan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Sastry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NVSS - AP21110010209</a:t>
            </a:r>
            <a:endParaRPr sz="19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Phalgun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Vatala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       - AP21110010223</a:t>
            </a:r>
            <a:endParaRPr sz="19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Grandhi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Dinesh        - AP21110010240</a:t>
            </a:r>
            <a:endParaRPr sz="19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Gurram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V S </a:t>
            </a:r>
            <a:r>
              <a:rPr lang="en-US" sz="1900" dirty="0" err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Rehan</a:t>
            </a:r>
            <a:r>
              <a:rPr lang="en-US" sz="19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 - AP21110010259</a:t>
            </a:r>
            <a:endParaRPr sz="19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Missing Values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mean for item_weight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3192525"/>
            <a:ext cx="4792199" cy="2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525" y="3160825"/>
            <a:ext cx="6147050" cy="2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Dealing with Missing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490600"/>
            <a:ext cx="10062699" cy="41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Irregular Data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75" y="2479500"/>
            <a:ext cx="11332700" cy="39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body" idx="1"/>
          </p:nvPr>
        </p:nvSpPr>
        <p:spPr>
          <a:xfrm>
            <a:off x="566800" y="2386200"/>
            <a:ext cx="10960200" cy="40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00" y="2464500"/>
            <a:ext cx="6240149" cy="13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32698"/>
            <a:ext cx="8591350" cy="214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 rotWithShape="1">
          <a:blip r:embed="rId5">
            <a:alphaModFix/>
          </a:blip>
          <a:srcRect l="-3752" r="16879"/>
          <a:stretch/>
        </p:blipFill>
        <p:spPr>
          <a:xfrm>
            <a:off x="8188425" y="2882575"/>
            <a:ext cx="3561225" cy="22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447040" y="2458720"/>
            <a:ext cx="1129792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 sz="1750" b="0" i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One-hot encoding is a technique used in machine learning and data preprocessing to handle categorical variables, transforming them into a format that can be provided to machine learning algorithms. </a:t>
            </a:r>
            <a:endParaRPr/>
          </a:p>
          <a:p>
            <a:pPr marL="342900" lvl="0" indent="-2540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7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25" y="3245175"/>
            <a:ext cx="8869474" cy="2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processing</a:t>
            </a: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body" idx="1"/>
          </p:nvPr>
        </p:nvSpPr>
        <p:spPr>
          <a:xfrm>
            <a:off x="488525" y="2542775"/>
            <a:ext cx="11116800" cy="40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2542775"/>
            <a:ext cx="2644900" cy="40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125" y="2652375"/>
            <a:ext cx="4505450" cy="22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 rotWithShape="1">
          <a:blip r:embed="rId5">
            <a:alphaModFix/>
          </a:blip>
          <a:srcRect r="4843"/>
          <a:stretch/>
        </p:blipFill>
        <p:spPr>
          <a:xfrm>
            <a:off x="3202075" y="2542775"/>
            <a:ext cx="3706050" cy="40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Exploratory Data Analysis(EDA)</a:t>
            </a:r>
            <a:b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body" idx="1"/>
          </p:nvPr>
        </p:nvSpPr>
        <p:spPr>
          <a:xfrm>
            <a:off x="466165" y="2375647"/>
            <a:ext cx="11214847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50" b="1" dirty="0">
                <a:latin typeface="Quattrocento Sans"/>
                <a:ea typeface="Quattrocento Sans"/>
                <a:cs typeface="Quattrocento Sans"/>
                <a:sym typeface="Quattrocento Sans"/>
              </a:rPr>
              <a:t>Data Visualization:</a:t>
            </a:r>
            <a:endParaRPr b="1" dirty="0"/>
          </a:p>
          <a:p>
            <a:pPr marL="342900" lvl="0" indent="-342900">
              <a:buSzPts val="1400"/>
            </a:pPr>
            <a:r>
              <a:rPr lang="en-US" sz="175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Seaborn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lang="en-US" sz="175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Matplotlib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have been used to visualize distribution of 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features.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Count plots 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for { 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Item_Fat_Content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', 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Item_Type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', 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Outlet_Establishment_Year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', 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Outlet_Size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' }.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sns.displot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 function was used to create KDE plots for continuous variables.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50" b="1" dirty="0">
                <a:latin typeface="Quattrocento Sans"/>
                <a:ea typeface="Quattrocento Sans"/>
                <a:cs typeface="Quattrocento Sans"/>
                <a:sym typeface="Quattrocento Sans"/>
              </a:rPr>
              <a:t>Exploring Missing Values: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Missing values identified using 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df.isnull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().sum() and visualized 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via </a:t>
            </a:r>
            <a:r>
              <a:rPr lang="en-US" sz="175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msno.matrix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() </a:t>
            </a:r>
            <a:r>
              <a:rPr lang="en-US" sz="175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function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50" b="1" dirty="0">
                <a:latin typeface="Quattrocento Sans"/>
                <a:ea typeface="Quattrocento Sans"/>
                <a:cs typeface="Quattrocento Sans"/>
                <a:sym typeface="Quattrocento Sans"/>
              </a:rPr>
              <a:t>Feature Engineering: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New features such as 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New_Item_Type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 and '</a:t>
            </a:r>
            <a:r>
              <a:rPr lang="en-US" sz="175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Outlet_Years</a:t>
            </a:r>
            <a:r>
              <a:rPr lang="en-US" sz="1750" dirty="0">
                <a:latin typeface="Quattrocento Sans"/>
                <a:ea typeface="Quattrocento Sans"/>
                <a:cs typeface="Quattrocento Sans"/>
                <a:sym typeface="Quattrocento Sans"/>
              </a:rPr>
              <a:t>' were created based on existing columns, which is a part of EDA to derive meaningful insights from the data.</a:t>
            </a:r>
            <a:endParaRPr sz="175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Insights</a:t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24" y="2469825"/>
            <a:ext cx="5582851" cy="42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725" y="2365425"/>
            <a:ext cx="5701870" cy="4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Insights</a:t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99" y="2589750"/>
            <a:ext cx="4929926" cy="380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675" y="2589750"/>
            <a:ext cx="6062425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Insights</a:t>
            </a:r>
            <a:endParaRPr/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75" y="2344675"/>
            <a:ext cx="8524550" cy="4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925" y="2874850"/>
            <a:ext cx="5761974" cy="39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TABLE OF CONTENTS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457201" y="2465294"/>
            <a:ext cx="11250706" cy="39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arenR"/>
            </a:pPr>
            <a:r>
              <a:rPr lang="en-US" sz="2800" b="0" i="0"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arenR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 sz="2800" b="0" i="0">
                <a:latin typeface="Century Gothic"/>
                <a:ea typeface="Century Gothic"/>
                <a:cs typeface="Century Gothic"/>
                <a:sym typeface="Century Gothic"/>
              </a:rPr>
              <a:t>otivation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arenR"/>
            </a:pPr>
            <a:r>
              <a:rPr lang="en-US" sz="2800" b="0" i="0">
                <a:latin typeface="Century Gothic"/>
                <a:ea typeface="Century Gothic"/>
                <a:cs typeface="Century Gothic"/>
                <a:sym typeface="Century Gothic"/>
              </a:rPr>
              <a:t>Goal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arenR"/>
            </a:pPr>
            <a:r>
              <a:rPr lang="en-US" sz="2800" b="0" i="0">
                <a:latin typeface="Century Gothic"/>
                <a:ea typeface="Century Gothic"/>
                <a:cs typeface="Century Gothic"/>
                <a:sym typeface="Century Gothic"/>
              </a:rPr>
              <a:t>Methodology in detail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arenR"/>
            </a:pPr>
            <a:r>
              <a:rPr lang="en-US" sz="2800" b="0" i="0">
                <a:latin typeface="Century Gothic"/>
                <a:ea typeface="Century Gothic"/>
                <a:cs typeface="Century Gothic"/>
                <a:sym typeface="Century Gothic"/>
              </a:rPr>
              <a:t>Result/outcome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Insights</a:t>
            </a:r>
            <a:endParaRPr/>
          </a:p>
        </p:txBody>
      </p:sp>
      <p:pic>
        <p:nvPicPr>
          <p:cNvPr id="381" name="Google Shape;3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2515412"/>
            <a:ext cx="5566025" cy="39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775" y="2464500"/>
            <a:ext cx="5037301" cy="40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Seaborn</a:t>
            </a:r>
            <a:endParaRPr/>
          </a:p>
        </p:txBody>
      </p:sp>
      <p:pic>
        <p:nvPicPr>
          <p:cNvPr id="388" name="Google Shape;388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2449" y="2292400"/>
            <a:ext cx="4851000" cy="4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2358250"/>
            <a:ext cx="5109575" cy="43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Count Plot</a:t>
            </a:r>
            <a:endParaRPr/>
          </a:p>
        </p:txBody>
      </p:sp>
      <p:pic>
        <p:nvPicPr>
          <p:cNvPr id="395" name="Google Shape;395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48600" y="2283575"/>
            <a:ext cx="5932500" cy="44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 selection and training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body" idx="1"/>
          </p:nvPr>
        </p:nvSpPr>
        <p:spPr>
          <a:xfrm>
            <a:off x="457200" y="2384611"/>
            <a:ext cx="11286565" cy="4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536608" y="3125403"/>
            <a:ext cx="3505200" cy="283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/>
            <a:r>
              <a:rPr lang="en-US" sz="2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Regression model</a:t>
            </a:r>
            <a:endParaRPr lang="en-US"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3124200"/>
            <a:ext cx="3352800" cy="283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Algorithms used</a:t>
            </a:r>
            <a:endParaRPr lang="en-US"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05800" y="3124200"/>
            <a:ext cx="3276600" cy="2805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algn="ctr"/>
            <a:r>
              <a:rPr lang="en-US" sz="2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What</a:t>
            </a:r>
            <a:r>
              <a:rPr lang="en-US" sz="2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 we have done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 selection and training</a:t>
            </a:r>
            <a:endParaRPr/>
          </a:p>
        </p:txBody>
      </p:sp>
      <p:pic>
        <p:nvPicPr>
          <p:cNvPr id="407" name="Google Shape;407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2075" y="2401875"/>
            <a:ext cx="10741200" cy="42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>
            <a:spLocks noGrp="1"/>
          </p:cNvSpPr>
          <p:nvPr>
            <p:ph type="title"/>
          </p:nvPr>
        </p:nvSpPr>
        <p:spPr>
          <a:xfrm>
            <a:off x="1090700" y="710847"/>
            <a:ext cx="88257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300"/>
              <a:t>Implementation Results of regression models:</a:t>
            </a:r>
            <a:endParaRPr sz="3300"/>
          </a:p>
        </p:txBody>
      </p:sp>
      <p:sp>
        <p:nvSpPr>
          <p:cNvPr id="413" name="Google Shape;413;p4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After Selecting models we implemented the models and their outputs are displayed in the next slides.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Linear Regression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Ridge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Lasso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Decision tree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XGB Regressor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Linear regression OUTPUT</a:t>
            </a:r>
            <a:endParaRPr/>
          </a:p>
        </p:txBody>
      </p:sp>
      <p:pic>
        <p:nvPicPr>
          <p:cNvPr id="419" name="Google Shape;419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8625" y="3060525"/>
            <a:ext cx="11046900" cy="2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Ridge OUTPUT</a:t>
            </a:r>
            <a:endParaRPr/>
          </a:p>
        </p:txBody>
      </p:sp>
      <p:pic>
        <p:nvPicPr>
          <p:cNvPr id="425" name="Google Shape;425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4575" y="3247375"/>
            <a:ext cx="11177700" cy="16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Lasso OUTPUT</a:t>
            </a:r>
            <a:endParaRPr/>
          </a:p>
        </p:txBody>
      </p:sp>
      <p:pic>
        <p:nvPicPr>
          <p:cNvPr id="431" name="Google Shape;431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024" y="3104375"/>
            <a:ext cx="11242200" cy="20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Decision Tree OUTPUT</a:t>
            </a:r>
            <a:endParaRPr/>
          </a:p>
        </p:txBody>
      </p:sp>
      <p:pic>
        <p:nvPicPr>
          <p:cNvPr id="437" name="Google Shape;437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1874" y="3127325"/>
            <a:ext cx="11104200" cy="2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860611" y="681318"/>
            <a:ext cx="10013575" cy="117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i="0">
                <a:latin typeface="Georgia"/>
                <a:ea typeface="Georgia"/>
                <a:cs typeface="Georgia"/>
                <a:sym typeface="Georgia"/>
              </a:rPr>
              <a:t>Abstract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591671" y="2554941"/>
            <a:ext cx="10954870" cy="35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project revolves around building a predictive model for </a:t>
            </a:r>
            <a:r>
              <a:rPr lang="en-US" sz="20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Supermarket</a:t>
            </a:r>
            <a:r>
              <a:rPr lang="en-US" sz="20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using sales data collected in 2013. </a:t>
            </a:r>
            <a:endParaRPr sz="2000" b="0" i="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0" i="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</a:t>
            </a:r>
            <a:r>
              <a:rPr lang="en-US" sz="2000" b="0" i="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project, we're looking at sales data from </a:t>
            </a:r>
            <a:r>
              <a:rPr lang="en-US" sz="2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Supermarket</a:t>
            </a:r>
            <a:r>
              <a:rPr lang="en-US" sz="2000" b="0" i="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They have data about 1559 products in 10 stores in different cities.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Supermarket</a:t>
            </a:r>
            <a:r>
              <a:rPr lang="en-US" sz="2000" b="0" i="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0" i="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wants to use this model to figure out what things about products and stores help sales the most. This will help them make better plans to make more money.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Random Forest OUTPUT</a:t>
            </a:r>
            <a:endParaRPr/>
          </a:p>
        </p:txBody>
      </p:sp>
      <p:pic>
        <p:nvPicPr>
          <p:cNvPr id="443" name="Google Shape;443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5950" y="3046925"/>
            <a:ext cx="10455300" cy="1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Result/Outcome</a:t>
            </a:r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body" idx="1"/>
          </p:nvPr>
        </p:nvSpPr>
        <p:spPr>
          <a:xfrm>
            <a:off x="514050" y="2433150"/>
            <a:ext cx="11163900" cy="41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Quattrocento Sans"/>
                <a:ea typeface="Quattrocento Sans"/>
                <a:cs typeface="Quattrocento Sans"/>
                <a:sym typeface="Quattrocento Sans"/>
              </a:rPr>
              <a:t>By implementing all regression models we came to know to know that decision tree performed well.</a:t>
            </a:r>
            <a:endParaRPr sz="1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181600" cy="345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43000" y="2819400"/>
            <a:ext cx="100047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 sz="4800" dirty="0" smtClean="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962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896472" y="860611"/>
            <a:ext cx="9010932" cy="92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6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345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3450" i="0">
                <a:latin typeface="Georgia"/>
                <a:ea typeface="Georgia"/>
                <a:cs typeface="Georgia"/>
                <a:sym typeface="Georgia"/>
              </a:rPr>
              <a:t>otivation</a:t>
            </a:r>
            <a:r>
              <a:rPr lang="en-US" sz="3600" i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600" i="0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502024" y="2537013"/>
            <a:ext cx="11161058" cy="364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2"/>
              <a:buChar char="►"/>
            </a:pPr>
            <a:r>
              <a:rPr lang="en-US" sz="199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Adaptin</a:t>
            </a:r>
            <a:r>
              <a:rPr lang="en-US" sz="199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 to change in customer’s buying behavior</a:t>
            </a:r>
            <a:endParaRPr sz="1900" dirty="0" smtClean="0"/>
          </a:p>
          <a:p>
            <a:pPr marL="3429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12"/>
              <a:buChar char="►"/>
            </a:pPr>
            <a:r>
              <a:rPr lang="en-US" sz="199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Bringing hidden insights from the data</a:t>
            </a:r>
            <a:endParaRPr sz="1900" dirty="0" smtClean="0"/>
          </a:p>
          <a:p>
            <a:pPr marL="3429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12"/>
              <a:buChar char="►"/>
            </a:pPr>
            <a:r>
              <a:rPr lang="en-US" sz="1990" b="0" i="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Super market’s staying competitive.</a:t>
            </a:r>
            <a:endParaRPr sz="1990" b="0" i="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860612" y="726141"/>
            <a:ext cx="9055755" cy="9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i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600" i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3600" i="0">
                <a:latin typeface="Georgia"/>
                <a:ea typeface="Georgia"/>
                <a:cs typeface="Georgia"/>
                <a:sym typeface="Georgia"/>
              </a:rPr>
              <a:t>Goal</a:t>
            </a:r>
            <a:br>
              <a:rPr lang="en-US" sz="3600" i="0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1"/>
          </p:nvPr>
        </p:nvSpPr>
        <p:spPr>
          <a:xfrm>
            <a:off x="475129" y="2590800"/>
            <a:ext cx="11223811" cy="385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</a:t>
            </a:r>
            <a:r>
              <a:rPr lang="en-US" sz="22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a predictive model </a:t>
            </a:r>
            <a:endParaRPr lang="en-US" sz="22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1050" b="0" i="0" dirty="0" smtClean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nalyze </a:t>
            </a:r>
            <a:r>
              <a:rPr lang="en-US" sz="22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relationship between various </a:t>
            </a: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actors </a:t>
            </a:r>
            <a:r>
              <a:rPr lang="en-US" sz="22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influencing </a:t>
            </a: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sales.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increase profits.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1154954" y="618564"/>
            <a:ext cx="8761413" cy="10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en-US" sz="3600" b="0" i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3600" b="0" i="0">
                <a:latin typeface="Roboto"/>
                <a:ea typeface="Roboto"/>
                <a:cs typeface="Roboto"/>
                <a:sym typeface="Roboto"/>
              </a:rPr>
            </a:br>
            <a:r>
              <a:rPr lang="en-US" sz="3600" b="0" i="0">
                <a:latin typeface="Roboto"/>
                <a:ea typeface="Roboto"/>
                <a:cs typeface="Roboto"/>
                <a:sym typeface="Roboto"/>
              </a:rPr>
              <a:t>Methodology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in Detail</a:t>
            </a:r>
            <a:r>
              <a:rPr lang="en-US" sz="3600" b="0" i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3600" b="0" i="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1"/>
          </p:nvPr>
        </p:nvSpPr>
        <p:spPr>
          <a:xfrm>
            <a:off x="394447" y="2483225"/>
            <a:ext cx="11295529" cy="397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About Data Set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Data Preprocessing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Exploratory Data Analysis(EDA)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Model Selection and Training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About Data Set</a:t>
            </a:r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862150" y="2480150"/>
            <a:ext cx="11223900" cy="4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12 </a:t>
            </a: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features and </a:t>
            </a:r>
            <a:r>
              <a:rPr lang="en-US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1559 </a:t>
            </a: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products </a:t>
            </a:r>
            <a:endParaRPr lang="en-US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Total </a:t>
            </a: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data contains in dataset is 14204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50" y="3382050"/>
            <a:ext cx="7207500" cy="31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24" y="3265038"/>
            <a:ext cx="363701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479612" y="2402541"/>
            <a:ext cx="11232776" cy="409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32"/>
              <a:buChar char="►"/>
            </a:pPr>
            <a:r>
              <a:rPr lang="en-US" sz="1765" b="1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Handling missing values in the </a:t>
            </a:r>
            <a:r>
              <a:rPr lang="en-US" sz="1765" b="1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US" sz="1765" b="1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ataset : </a:t>
            </a:r>
            <a:r>
              <a:rPr lang="en-US" sz="1765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 ‘NA’ , ‘  ‘ }</a:t>
            </a:r>
            <a:r>
              <a:rPr lang="en-US" sz="1765" b="1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765" b="1" dirty="0" smtClean="0"/>
          </a:p>
          <a:p>
            <a:pPr marL="3429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32"/>
              <a:buChar char="►"/>
            </a:pPr>
            <a:r>
              <a:rPr lang="en-US" sz="1765" b="1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Dealing with Outliers : 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 { ‘low fat’ , ’Low Fat’ , ‘lf’ , ‘Regular’ , ‘</a:t>
            </a:r>
            <a:r>
              <a:rPr lang="en-US" sz="1765" b="0" i="0" dirty="0" err="1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’ }.</a:t>
            </a:r>
            <a:endParaRPr sz="1765" dirty="0" smtClean="0"/>
          </a:p>
          <a:p>
            <a:pPr marL="3429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32"/>
              <a:buChar char="►"/>
            </a:pPr>
            <a:r>
              <a:rPr lang="en-US" sz="1765" b="1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Correcting </a:t>
            </a:r>
            <a:r>
              <a:rPr lang="en-US" sz="1765" b="1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Types :</a:t>
            </a:r>
            <a:r>
              <a:rPr lang="en-US" sz="1765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765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e.g., numeric, categorical, 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 &amp; time</a:t>
            </a:r>
            <a:r>
              <a:rPr lang="en-US" sz="1765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</a:t>
            </a:r>
            <a:endParaRPr lang="en-US" sz="1765" b="0" i="0" dirty="0" smtClean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32"/>
              <a:buNone/>
            </a:pPr>
            <a:r>
              <a:rPr lang="en-US" sz="1765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765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one-hot encoding), </a:t>
            </a:r>
            <a:r>
              <a:rPr lang="en-US" sz="1765" b="0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converting </a:t>
            </a:r>
            <a:r>
              <a:rPr lang="en-US" sz="1765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numerical variables to the desired format.</a:t>
            </a:r>
            <a:endParaRPr sz="1765" b="0" i="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32"/>
              <a:buChar char="►"/>
            </a:pPr>
            <a:r>
              <a:rPr lang="en-US" sz="1765" b="1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cleaning the </a:t>
            </a:r>
            <a:r>
              <a:rPr lang="en-US" sz="1765" b="1" i="0" dirty="0" smtClean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endParaRPr sz="1765" b="1" dirty="0" smtClean="0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7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Handling Null Values</a:t>
            </a:r>
            <a:endParaRPr/>
          </a:p>
        </p:txBody>
      </p:sp>
      <p:pic>
        <p:nvPicPr>
          <p:cNvPr id="300" name="Google Shape;30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2996368"/>
            <a:ext cx="4419600" cy="288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5661" y="2996368"/>
            <a:ext cx="5264421" cy="297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477</Words>
  <Application>Microsoft Office PowerPoint</Application>
  <PresentationFormat>Custom</PresentationFormat>
  <Paragraphs>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Quattrocento Sans</vt:lpstr>
      <vt:lpstr>Roboto</vt:lpstr>
      <vt:lpstr>Noto Sans Symbols</vt:lpstr>
      <vt:lpstr>Georgia</vt:lpstr>
      <vt:lpstr>Lexend</vt:lpstr>
      <vt:lpstr>Century Gothic</vt:lpstr>
      <vt:lpstr>Ion Boardroom</vt:lpstr>
      <vt:lpstr>  SALES PREDICTOR FOR  SUPERMARKET</vt:lpstr>
      <vt:lpstr>TABLE OF CONTENTS</vt:lpstr>
      <vt:lpstr>Abstract</vt:lpstr>
      <vt:lpstr> Motivation </vt:lpstr>
      <vt:lpstr> Goal </vt:lpstr>
      <vt:lpstr> Methodology in Detail </vt:lpstr>
      <vt:lpstr>About Data Set</vt:lpstr>
      <vt:lpstr>Data Preprocessing</vt:lpstr>
      <vt:lpstr>Handling Null Values</vt:lpstr>
      <vt:lpstr>Dealing with Missing Values</vt:lpstr>
      <vt:lpstr> Dealing with Missing Values </vt:lpstr>
      <vt:lpstr>Dealing With Irregular Data</vt:lpstr>
      <vt:lpstr>Data Preprocessing</vt:lpstr>
      <vt:lpstr>One-Hot encoding</vt:lpstr>
      <vt:lpstr>Pre processing</vt:lpstr>
      <vt:lpstr> Exploratory Data Analysis(EDA) </vt:lpstr>
      <vt:lpstr>Visualizing Insights</vt:lpstr>
      <vt:lpstr>Visualizing Insights</vt:lpstr>
      <vt:lpstr>Visualizing Insights</vt:lpstr>
      <vt:lpstr>Visualizing Insights</vt:lpstr>
      <vt:lpstr>Seaborn</vt:lpstr>
      <vt:lpstr>Count Plot</vt:lpstr>
      <vt:lpstr>Model selection and training</vt:lpstr>
      <vt:lpstr>Model selection and training</vt:lpstr>
      <vt:lpstr>Implementation Results of regression models:</vt:lpstr>
      <vt:lpstr>Linear regression OUTPUT</vt:lpstr>
      <vt:lpstr>Ridge OUTPUT</vt:lpstr>
      <vt:lpstr>Lasso OUTPUT</vt:lpstr>
      <vt:lpstr>Decision Tree OUTPUT</vt:lpstr>
      <vt:lpstr>Random Forest OUTPUT</vt:lpstr>
      <vt:lpstr>Result/Outcome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PREDICTOR FOR  SUPERMARKET</dc:title>
  <dc:creator>Dinesh Grandhi</dc:creator>
  <cp:lastModifiedBy>dell</cp:lastModifiedBy>
  <cp:revision>8</cp:revision>
  <dcterms:modified xsi:type="dcterms:W3CDTF">2024-05-01T05:25:15Z</dcterms:modified>
</cp:coreProperties>
</file>