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12192000"/>
  <p:notesSz cx="6858000" cy="9144000"/>
  <p:embeddedFontLst>
    <p:embeddedFont>
      <p:font typeface="Roboto"/>
      <p:regular r:id="rId37"/>
      <p:bold r:id="rId38"/>
      <p:italic r:id="rId39"/>
      <p:boldItalic r:id="rId40"/>
    </p:embeddedFont>
    <p:embeddedFont>
      <p:font typeface="Quattrocento Sans"/>
      <p:regular r:id="rId41"/>
      <p:bold r:id="rId42"/>
      <p:italic r:id="rId43"/>
      <p:boldItalic r:id="rId44"/>
    </p:embeddedFont>
    <p:embeddedFont>
      <p:font typeface="Lexend"/>
      <p:regular r:id="rId45"/>
      <p:bold r:id="rId46"/>
    </p:embeddedFont>
    <p:embeddedFont>
      <p:font typeface="Century Gothic"/>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QuattrocentoSans-bold.fntdata"/><Relationship Id="rId41" Type="http://schemas.openxmlformats.org/officeDocument/2006/relationships/font" Target="fonts/QuattrocentoSans-regular.fntdata"/><Relationship Id="rId44" Type="http://schemas.openxmlformats.org/officeDocument/2006/relationships/font" Target="fonts/QuattrocentoSans-boldItalic.fntdata"/><Relationship Id="rId43" Type="http://schemas.openxmlformats.org/officeDocument/2006/relationships/font" Target="fonts/QuattrocentoSans-italic.fntdata"/><Relationship Id="rId46" Type="http://schemas.openxmlformats.org/officeDocument/2006/relationships/font" Target="fonts/Lexend-bold.fntdata"/><Relationship Id="rId45" Type="http://schemas.openxmlformats.org/officeDocument/2006/relationships/font" Target="fonts/Lexen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CenturyGothic-bold.fntdata"/><Relationship Id="rId47" Type="http://schemas.openxmlformats.org/officeDocument/2006/relationships/font" Target="fonts/CenturyGothic-regular.fntdata"/><Relationship Id="rId49"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font" Target="fonts/Roboto-regular.fntdata"/><Relationship Id="rId36" Type="http://schemas.openxmlformats.org/officeDocument/2006/relationships/slide" Target="slides/slide32.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font" Target="fonts/CenturyGothic-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6f6c96e05f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6f6c96e05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6f6c96e05f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6f6c96e05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6f6c96e05f_1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6f6c96e05f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6f6c96e05f_1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6f6c96e05f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6f6c96e05f_1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6f6c96e05f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6f6c96e05f_1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6f6c96e05f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6f6c96e05f_1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6f6c96e05f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6f6c96e05f_1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6f6c96e05f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6f6c96e05f_1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6f6c96e05f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6f6c96e05f_1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6f6c96e05f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0"/>
            <a:ext cx="12192000" cy="6858000"/>
            <a:chOff x="0" y="0"/>
            <a:chExt cx="12192000" cy="6858000"/>
          </a:xfrm>
        </p:grpSpPr>
        <p:sp>
          <p:nvSpPr>
            <p:cNvPr id="24" name="Google Shape;24;p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2"/>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28" name="Google Shape;28;p2"/>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0" name="Shape 120"/>
        <p:cNvGrpSpPr/>
        <p:nvPr/>
      </p:nvGrpSpPr>
      <p:grpSpPr>
        <a:xfrm>
          <a:off x="0" y="0"/>
          <a:ext cx="0" cy="0"/>
          <a:chOff x="0" y="0"/>
          <a:chExt cx="0" cy="0"/>
        </a:xfrm>
      </p:grpSpPr>
      <p:grpSp>
        <p:nvGrpSpPr>
          <p:cNvPr id="121" name="Google Shape;121;p11"/>
          <p:cNvGrpSpPr/>
          <p:nvPr/>
        </p:nvGrpSpPr>
        <p:grpSpPr>
          <a:xfrm>
            <a:off x="0" y="0"/>
            <a:ext cx="12192000" cy="6858000"/>
            <a:chOff x="0" y="0"/>
            <a:chExt cx="12192000" cy="6858000"/>
          </a:xfrm>
        </p:grpSpPr>
        <p:sp>
          <p:nvSpPr>
            <p:cNvPr id="122" name="Google Shape;122;p1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1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11"/>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1"/>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33" name="Google Shape;133;p11"/>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4" name="Google Shape;134;p1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38" name="Shape 138"/>
        <p:cNvGrpSpPr/>
        <p:nvPr/>
      </p:nvGrpSpPr>
      <p:grpSpPr>
        <a:xfrm>
          <a:off x="0" y="0"/>
          <a:ext cx="0" cy="0"/>
          <a:chOff x="0" y="0"/>
          <a:chExt cx="0" cy="0"/>
        </a:xfrm>
      </p:grpSpPr>
      <p:grpSp>
        <p:nvGrpSpPr>
          <p:cNvPr id="139" name="Google Shape;139;p12"/>
          <p:cNvGrpSpPr/>
          <p:nvPr/>
        </p:nvGrpSpPr>
        <p:grpSpPr>
          <a:xfrm>
            <a:off x="0" y="0"/>
            <a:ext cx="12192000" cy="6858000"/>
            <a:chOff x="0" y="0"/>
            <a:chExt cx="12192000" cy="6858000"/>
          </a:xfrm>
        </p:grpSpPr>
        <p:sp>
          <p:nvSpPr>
            <p:cNvPr id="140" name="Google Shape;140;p1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1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12"/>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2"/>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1" name="Google Shape;151;p1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55" name="Shape 155"/>
        <p:cNvGrpSpPr/>
        <p:nvPr/>
      </p:nvGrpSpPr>
      <p:grpSpPr>
        <a:xfrm>
          <a:off x="0" y="0"/>
          <a:ext cx="0" cy="0"/>
          <a:chOff x="0" y="0"/>
          <a:chExt cx="0" cy="0"/>
        </a:xfrm>
      </p:grpSpPr>
      <p:grpSp>
        <p:nvGrpSpPr>
          <p:cNvPr id="156" name="Google Shape;156;p13"/>
          <p:cNvGrpSpPr/>
          <p:nvPr/>
        </p:nvGrpSpPr>
        <p:grpSpPr>
          <a:xfrm>
            <a:off x="0" y="0"/>
            <a:ext cx="12192000" cy="6858000"/>
            <a:chOff x="0" y="0"/>
            <a:chExt cx="12192000" cy="6858000"/>
          </a:xfrm>
        </p:grpSpPr>
        <p:sp>
          <p:nvSpPr>
            <p:cNvPr id="157" name="Google Shape;157;p1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13"/>
          <p:cNvSpPr txBox="1"/>
          <p:nvPr/>
        </p:nvSpPr>
        <p:spPr>
          <a:xfrm>
            <a:off x="881566" y="607336"/>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7" name="Google Shape;167;p13"/>
          <p:cNvSpPr txBox="1"/>
          <p:nvPr/>
        </p:nvSpPr>
        <p:spPr>
          <a:xfrm>
            <a:off x="9884458" y="2613787"/>
            <a:ext cx="652763"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8" name="Google Shape;168;p13"/>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3"/>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0" name="Google Shape;170;p13"/>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1" name="Google Shape;171;p1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1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75" name="Shape 175"/>
        <p:cNvGrpSpPr/>
        <p:nvPr/>
      </p:nvGrpSpPr>
      <p:grpSpPr>
        <a:xfrm>
          <a:off x="0" y="0"/>
          <a:ext cx="0" cy="0"/>
          <a:chOff x="0" y="0"/>
          <a:chExt cx="0" cy="0"/>
        </a:xfrm>
      </p:grpSpPr>
      <p:grpSp>
        <p:nvGrpSpPr>
          <p:cNvPr id="176" name="Google Shape;176;p14"/>
          <p:cNvGrpSpPr/>
          <p:nvPr/>
        </p:nvGrpSpPr>
        <p:grpSpPr>
          <a:xfrm>
            <a:off x="0" y="0"/>
            <a:ext cx="12192000" cy="6858000"/>
            <a:chOff x="0" y="0"/>
            <a:chExt cx="12192000" cy="6858000"/>
          </a:xfrm>
        </p:grpSpPr>
        <p:sp>
          <p:nvSpPr>
            <p:cNvPr id="177" name="Google Shape;177;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1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14"/>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4"/>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88" name="Google Shape;188;p1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2" name="Shape 192"/>
        <p:cNvGrpSpPr/>
        <p:nvPr/>
      </p:nvGrpSpPr>
      <p:grpSpPr>
        <a:xfrm>
          <a:off x="0" y="0"/>
          <a:ext cx="0" cy="0"/>
          <a:chOff x="0" y="0"/>
          <a:chExt cx="0" cy="0"/>
        </a:xfrm>
      </p:grpSpPr>
      <p:sp>
        <p:nvSpPr>
          <p:cNvPr id="193" name="Google Shape;193;p15"/>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15"/>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5" name="Google Shape;195;p15"/>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6" name="Google Shape;196;p15"/>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7" name="Google Shape;197;p15"/>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8" name="Google Shape;198;p15"/>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15"/>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0" name="Google Shape;200;p15"/>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Google Shape;201;p15"/>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Google Shape;202;p1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5" name="Shape 205"/>
        <p:cNvGrpSpPr/>
        <p:nvPr/>
      </p:nvGrpSpPr>
      <p:grpSpPr>
        <a:xfrm>
          <a:off x="0" y="0"/>
          <a:ext cx="0" cy="0"/>
          <a:chOff x="0" y="0"/>
          <a:chExt cx="0" cy="0"/>
        </a:xfrm>
      </p:grpSpPr>
      <p:sp>
        <p:nvSpPr>
          <p:cNvPr id="206" name="Google Shape;206;p16"/>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16"/>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8" name="Google Shape;208;p16"/>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09" name="Google Shape;209;p16"/>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0" name="Google Shape;210;p16"/>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1" name="Google Shape;211;p16"/>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2" name="Google Shape;212;p16"/>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3" name="Google Shape;213;p16"/>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4" name="Google Shape;214;p16"/>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5" name="Google Shape;215;p16"/>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16" name="Google Shape;216;p16"/>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Google Shape;217;p16"/>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Google Shape;218;p1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16"/>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1" name="Shape 221"/>
        <p:cNvGrpSpPr/>
        <p:nvPr/>
      </p:nvGrpSpPr>
      <p:grpSpPr>
        <a:xfrm>
          <a:off x="0" y="0"/>
          <a:ext cx="0" cy="0"/>
          <a:chOff x="0" y="0"/>
          <a:chExt cx="0" cy="0"/>
        </a:xfrm>
      </p:grpSpPr>
      <p:sp>
        <p:nvSpPr>
          <p:cNvPr id="222" name="Google Shape;222;p17"/>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7"/>
          <p:cNvSpPr txBox="1"/>
          <p:nvPr>
            <p:ph idx="1" type="body"/>
          </p:nvPr>
        </p:nvSpPr>
        <p:spPr>
          <a:xfrm rot="5400000">
            <a:off x="3859634" y="-101179"/>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4" name="Google Shape;224;p17"/>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1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Google Shape;228;p18"/>
          <p:cNvGrpSpPr/>
          <p:nvPr/>
        </p:nvGrpSpPr>
        <p:grpSpPr>
          <a:xfrm>
            <a:off x="0" y="0"/>
            <a:ext cx="12192000" cy="6858000"/>
            <a:chOff x="0" y="0"/>
            <a:chExt cx="12192000" cy="6858000"/>
          </a:xfrm>
        </p:grpSpPr>
        <p:sp>
          <p:nvSpPr>
            <p:cNvPr id="229" name="Google Shape;229;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1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18"/>
          <p:cNvSpPr txBox="1"/>
          <p:nvPr>
            <p:ph type="title"/>
          </p:nvPr>
        </p:nvSpPr>
        <p:spPr>
          <a:xfrm rot="5400000">
            <a:off x="6915923" y="2947780"/>
            <a:ext cx="4748590"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18"/>
          <p:cNvSpPr txBox="1"/>
          <p:nvPr>
            <p:ph idx="1" type="body"/>
          </p:nvPr>
        </p:nvSpPr>
        <p:spPr>
          <a:xfrm rot="5400000">
            <a:off x="1908672" y="524749"/>
            <a:ext cx="4748590" cy="625602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1" name="Google Shape;241;p18"/>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1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5" name="Google Shape;35;p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8" name="Shape 38"/>
        <p:cNvGrpSpPr/>
        <p:nvPr/>
      </p:nvGrpSpPr>
      <p:grpSpPr>
        <a:xfrm>
          <a:off x="0" y="0"/>
          <a:ext cx="0" cy="0"/>
          <a:chOff x="0" y="0"/>
          <a:chExt cx="0" cy="0"/>
        </a:xfrm>
      </p:grpSpPr>
      <p:grpSp>
        <p:nvGrpSpPr>
          <p:cNvPr id="39" name="Google Shape;39;p4"/>
          <p:cNvGrpSpPr/>
          <p:nvPr/>
        </p:nvGrpSpPr>
        <p:grpSpPr>
          <a:xfrm>
            <a:off x="0" y="0"/>
            <a:ext cx="12192000" cy="6858000"/>
            <a:chOff x="0" y="0"/>
            <a:chExt cx="12192000" cy="6858000"/>
          </a:xfrm>
        </p:grpSpPr>
        <p:sp>
          <p:nvSpPr>
            <p:cNvPr id="40" name="Google Shape;40;p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8" name="Google Shape;48;p4"/>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0" name="Google Shape;50;p4"/>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5"/>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0" name="Google Shape;60;p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6" name="Google Shape;66;p6"/>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6"/>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8" name="Google Shape;68;p6"/>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69" name="Google Shape;69;p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7" name="Shape 77"/>
        <p:cNvGrpSpPr/>
        <p:nvPr/>
      </p:nvGrpSpPr>
      <p:grpSpPr>
        <a:xfrm>
          <a:off x="0" y="0"/>
          <a:ext cx="0" cy="0"/>
          <a:chOff x="0" y="0"/>
          <a:chExt cx="0" cy="0"/>
        </a:xfrm>
      </p:grpSpPr>
      <p:sp>
        <p:nvSpPr>
          <p:cNvPr id="78" name="Google Shape;78;p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2" name="Shape 82"/>
        <p:cNvGrpSpPr/>
        <p:nvPr/>
      </p:nvGrpSpPr>
      <p:grpSpPr>
        <a:xfrm>
          <a:off x="0" y="0"/>
          <a:ext cx="0" cy="0"/>
          <a:chOff x="0" y="0"/>
          <a:chExt cx="0" cy="0"/>
        </a:xfrm>
      </p:grpSpPr>
      <p:grpSp>
        <p:nvGrpSpPr>
          <p:cNvPr id="83" name="Google Shape;83;p9"/>
          <p:cNvGrpSpPr/>
          <p:nvPr/>
        </p:nvGrpSpPr>
        <p:grpSpPr>
          <a:xfrm>
            <a:off x="0" y="0"/>
            <a:ext cx="12192000" cy="6858000"/>
            <a:chOff x="0" y="0"/>
            <a:chExt cx="12192000" cy="6858000"/>
          </a:xfrm>
        </p:grpSpPr>
        <p:sp>
          <p:nvSpPr>
            <p:cNvPr id="84" name="Google Shape;84;p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9"/>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6" name="Google Shape;96;p9"/>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7" name="Google Shape;97;p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1" name="Shape 101"/>
        <p:cNvGrpSpPr/>
        <p:nvPr/>
      </p:nvGrpSpPr>
      <p:grpSpPr>
        <a:xfrm>
          <a:off x="0" y="0"/>
          <a:ext cx="0" cy="0"/>
          <a:chOff x="0" y="0"/>
          <a:chExt cx="0" cy="0"/>
        </a:xfrm>
      </p:grpSpPr>
      <p:grpSp>
        <p:nvGrpSpPr>
          <p:cNvPr id="102" name="Google Shape;102;p10"/>
          <p:cNvGrpSpPr/>
          <p:nvPr/>
        </p:nvGrpSpPr>
        <p:grpSpPr>
          <a:xfrm>
            <a:off x="0" y="0"/>
            <a:ext cx="12192000" cy="6858000"/>
            <a:chOff x="0" y="0"/>
            <a:chExt cx="12192000" cy="6858000"/>
          </a:xfrm>
        </p:grpSpPr>
        <p:sp>
          <p:nvSpPr>
            <p:cNvPr id="103" name="Google Shape;103;p1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1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10"/>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0"/>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5" name="Google Shape;115;p10"/>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6" name="Google Shape;116;p1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0"/>
            <a:ext cx="12192000" cy="6858000"/>
            <a:chOff x="0" y="0"/>
            <a:chExt cx="12192000" cy="6858000"/>
          </a:xfrm>
        </p:grpSpPr>
        <p:sp>
          <p:nvSpPr>
            <p:cNvPr id="7" name="Google Shape;7;p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1"/>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EDF8"/>
            </a:gs>
            <a:gs pos="16000">
              <a:srgbClr val="F7A9D2"/>
            </a:gs>
            <a:gs pos="74000">
              <a:srgbClr val="F37BBA"/>
            </a:gs>
            <a:gs pos="83000">
              <a:srgbClr val="F37BBA"/>
            </a:gs>
            <a:gs pos="100000">
              <a:srgbClr val="F6A8D1"/>
            </a:gs>
          </a:gsLst>
          <a:lin ang="5400000" scaled="0"/>
        </a:gradFill>
      </p:bgPr>
    </p:bg>
    <p:spTree>
      <p:nvGrpSpPr>
        <p:cNvPr id="248" name="Shape 248"/>
        <p:cNvGrpSpPr/>
        <p:nvPr/>
      </p:nvGrpSpPr>
      <p:grpSpPr>
        <a:xfrm>
          <a:off x="0" y="0"/>
          <a:ext cx="0" cy="0"/>
          <a:chOff x="0" y="0"/>
          <a:chExt cx="0" cy="0"/>
        </a:xfrm>
      </p:grpSpPr>
      <p:sp>
        <p:nvSpPr>
          <p:cNvPr id="249" name="Google Shape;249;p19"/>
          <p:cNvSpPr txBox="1"/>
          <p:nvPr>
            <p:ph type="ctrTitle"/>
          </p:nvPr>
        </p:nvSpPr>
        <p:spPr>
          <a:xfrm>
            <a:off x="1017418" y="244199"/>
            <a:ext cx="10004700" cy="24249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2"/>
              </a:buClr>
              <a:buSzPts val="4800"/>
              <a:buFont typeface="Arial"/>
              <a:buNone/>
            </a:pPr>
            <a:r>
              <a:rPr lang="en-US" sz="4800">
                <a:latin typeface="Georgia"/>
                <a:ea typeface="Georgia"/>
                <a:cs typeface="Georgia"/>
                <a:sym typeface="Georgia"/>
              </a:rPr>
              <a:t>  SALES PREDICTOR FOR </a:t>
            </a:r>
            <a:endParaRPr sz="4800">
              <a:latin typeface="Georgia"/>
              <a:ea typeface="Georgia"/>
              <a:cs typeface="Georgia"/>
              <a:sym typeface="Georgia"/>
            </a:endParaRPr>
          </a:p>
          <a:p>
            <a:pPr indent="0" lvl="0" marL="0" rtl="0" algn="ctr">
              <a:spcBef>
                <a:spcPts val="0"/>
              </a:spcBef>
              <a:spcAft>
                <a:spcPts val="0"/>
              </a:spcAft>
              <a:buClr>
                <a:schemeClr val="lt2"/>
              </a:buClr>
              <a:buSzPts val="4800"/>
              <a:buFont typeface="Arial"/>
              <a:buNone/>
            </a:pPr>
            <a:r>
              <a:rPr lang="en-US" sz="4800">
                <a:latin typeface="Georgia"/>
                <a:ea typeface="Georgia"/>
                <a:cs typeface="Georgia"/>
                <a:sym typeface="Georgia"/>
              </a:rPr>
              <a:t>SUPERMARKET</a:t>
            </a:r>
            <a:endParaRPr sz="4800">
              <a:latin typeface="Georgia"/>
              <a:ea typeface="Georgia"/>
              <a:cs typeface="Georgia"/>
              <a:sym typeface="Georgia"/>
            </a:endParaRPr>
          </a:p>
        </p:txBody>
      </p:sp>
      <p:sp>
        <p:nvSpPr>
          <p:cNvPr id="250" name="Google Shape;250;p19"/>
          <p:cNvSpPr txBox="1"/>
          <p:nvPr/>
        </p:nvSpPr>
        <p:spPr>
          <a:xfrm>
            <a:off x="6720225" y="3247375"/>
            <a:ext cx="4916400" cy="22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lt1"/>
                </a:solidFill>
                <a:latin typeface="Lexend"/>
                <a:ea typeface="Lexend"/>
                <a:cs typeface="Lexend"/>
                <a:sym typeface="Lexend"/>
              </a:rPr>
              <a:t>By-</a:t>
            </a:r>
            <a:endParaRPr sz="1900">
              <a:solidFill>
                <a:schemeClr val="lt1"/>
              </a:solidFill>
              <a:latin typeface="Lexend"/>
              <a:ea typeface="Lexend"/>
              <a:cs typeface="Lexend"/>
              <a:sym typeface="Lexend"/>
            </a:endParaRPr>
          </a:p>
          <a:p>
            <a:pPr indent="0" lvl="0" marL="0" rtl="0" algn="l">
              <a:spcBef>
                <a:spcPts val="0"/>
              </a:spcBef>
              <a:spcAft>
                <a:spcPts val="0"/>
              </a:spcAft>
              <a:buNone/>
            </a:pPr>
            <a:r>
              <a:rPr lang="en-US" sz="1900">
                <a:solidFill>
                  <a:schemeClr val="lt1"/>
                </a:solidFill>
                <a:latin typeface="Lexend"/>
                <a:ea typeface="Lexend"/>
                <a:cs typeface="Lexend"/>
                <a:sym typeface="Lexend"/>
              </a:rPr>
              <a:t>Perumalla Dharan   - AP21110010201</a:t>
            </a:r>
            <a:endParaRPr sz="1900">
              <a:solidFill>
                <a:schemeClr val="lt1"/>
              </a:solidFill>
              <a:latin typeface="Lexend"/>
              <a:ea typeface="Lexend"/>
              <a:cs typeface="Lexend"/>
              <a:sym typeface="Lexend"/>
            </a:endParaRPr>
          </a:p>
          <a:p>
            <a:pPr indent="0" lvl="0" marL="0" rtl="0" algn="l">
              <a:spcBef>
                <a:spcPts val="0"/>
              </a:spcBef>
              <a:spcAft>
                <a:spcPts val="0"/>
              </a:spcAft>
              <a:buNone/>
            </a:pPr>
            <a:r>
              <a:rPr lang="en-US" sz="1900">
                <a:solidFill>
                  <a:schemeClr val="lt1"/>
                </a:solidFill>
                <a:latin typeface="Lexend"/>
                <a:ea typeface="Lexend"/>
                <a:cs typeface="Lexend"/>
                <a:sym typeface="Lexend"/>
              </a:rPr>
              <a:t>Pavan Sastry NVSS - AP21110010209</a:t>
            </a:r>
            <a:endParaRPr sz="1900">
              <a:solidFill>
                <a:schemeClr val="lt1"/>
              </a:solidFill>
              <a:latin typeface="Lexend"/>
              <a:ea typeface="Lexend"/>
              <a:cs typeface="Lexend"/>
              <a:sym typeface="Lexend"/>
            </a:endParaRPr>
          </a:p>
          <a:p>
            <a:pPr indent="0" lvl="0" marL="0" rtl="0" algn="l">
              <a:spcBef>
                <a:spcPts val="0"/>
              </a:spcBef>
              <a:spcAft>
                <a:spcPts val="0"/>
              </a:spcAft>
              <a:buNone/>
            </a:pPr>
            <a:r>
              <a:rPr lang="en-US" sz="1900">
                <a:solidFill>
                  <a:schemeClr val="lt1"/>
                </a:solidFill>
                <a:latin typeface="Lexend"/>
                <a:ea typeface="Lexend"/>
                <a:cs typeface="Lexend"/>
                <a:sym typeface="Lexend"/>
              </a:rPr>
              <a:t>Phalgun Vatala        - AP21110010223</a:t>
            </a:r>
            <a:endParaRPr sz="1900">
              <a:solidFill>
                <a:schemeClr val="lt1"/>
              </a:solidFill>
              <a:latin typeface="Lexend"/>
              <a:ea typeface="Lexend"/>
              <a:cs typeface="Lexend"/>
              <a:sym typeface="Lexend"/>
            </a:endParaRPr>
          </a:p>
          <a:p>
            <a:pPr indent="0" lvl="0" marL="0" rtl="0" algn="l">
              <a:spcBef>
                <a:spcPts val="0"/>
              </a:spcBef>
              <a:spcAft>
                <a:spcPts val="0"/>
              </a:spcAft>
              <a:buNone/>
            </a:pPr>
            <a:r>
              <a:rPr lang="en-US" sz="1900">
                <a:solidFill>
                  <a:schemeClr val="lt1"/>
                </a:solidFill>
                <a:latin typeface="Lexend"/>
                <a:ea typeface="Lexend"/>
                <a:cs typeface="Lexend"/>
                <a:sym typeface="Lexend"/>
              </a:rPr>
              <a:t>Grandhi Dinesh        - AP21110010240</a:t>
            </a:r>
            <a:endParaRPr sz="1900">
              <a:solidFill>
                <a:schemeClr val="lt1"/>
              </a:solidFill>
              <a:latin typeface="Lexend"/>
              <a:ea typeface="Lexend"/>
              <a:cs typeface="Lexend"/>
              <a:sym typeface="Lexend"/>
            </a:endParaRPr>
          </a:p>
          <a:p>
            <a:pPr indent="0" lvl="0" marL="0" rtl="0" algn="l">
              <a:spcBef>
                <a:spcPts val="0"/>
              </a:spcBef>
              <a:spcAft>
                <a:spcPts val="0"/>
              </a:spcAft>
              <a:buNone/>
            </a:pPr>
            <a:r>
              <a:rPr lang="en-US" sz="1900">
                <a:solidFill>
                  <a:schemeClr val="lt1"/>
                </a:solidFill>
                <a:latin typeface="Lexend"/>
                <a:ea typeface="Lexend"/>
                <a:cs typeface="Lexend"/>
                <a:sym typeface="Lexend"/>
              </a:rPr>
              <a:t>Gurram V S Rehan  - AP21110010259</a:t>
            </a:r>
            <a:endParaRPr sz="1900">
              <a:solidFill>
                <a:schemeClr val="lt1"/>
              </a:solidFill>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8"/>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Dealing with Missing Values</a:t>
            </a:r>
            <a:endParaRPr/>
          </a:p>
        </p:txBody>
      </p:sp>
      <p:sp>
        <p:nvSpPr>
          <p:cNvPr id="307" name="Google Shape;307;p28"/>
          <p:cNvSpPr txBox="1"/>
          <p:nvPr>
            <p:ph idx="1" type="body"/>
          </p:nvPr>
        </p:nvSpPr>
        <p:spPr>
          <a:xfrm>
            <a:off x="1154954" y="2603500"/>
            <a:ext cx="8825700" cy="3416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mean for item_weight </a:t>
            </a:r>
            <a:endParaRPr/>
          </a:p>
          <a:p>
            <a:pPr indent="0" lvl="0" marL="0" rtl="0" algn="l">
              <a:spcBef>
                <a:spcPts val="1000"/>
              </a:spcBef>
              <a:spcAft>
                <a:spcPts val="0"/>
              </a:spcAft>
              <a:buNone/>
            </a:pPr>
            <a:r>
              <a:t/>
            </a:r>
            <a:endParaRPr/>
          </a:p>
        </p:txBody>
      </p:sp>
      <p:pic>
        <p:nvPicPr>
          <p:cNvPr id="308" name="Google Shape;308;p28"/>
          <p:cNvPicPr preferRelativeResize="0"/>
          <p:nvPr/>
        </p:nvPicPr>
        <p:blipFill>
          <a:blip r:embed="rId3">
            <a:alphaModFix/>
          </a:blip>
          <a:stretch>
            <a:fillRect/>
          </a:stretch>
        </p:blipFill>
        <p:spPr>
          <a:xfrm>
            <a:off x="592950" y="3192525"/>
            <a:ext cx="4792199" cy="2117475"/>
          </a:xfrm>
          <a:prstGeom prst="rect">
            <a:avLst/>
          </a:prstGeom>
          <a:noFill/>
          <a:ln>
            <a:noFill/>
          </a:ln>
        </p:spPr>
      </p:pic>
      <p:pic>
        <p:nvPicPr>
          <p:cNvPr id="309" name="Google Shape;309;p28"/>
          <p:cNvPicPr preferRelativeResize="0"/>
          <p:nvPr/>
        </p:nvPicPr>
        <p:blipFill>
          <a:blip r:embed="rId4">
            <a:alphaModFix/>
          </a:blip>
          <a:stretch>
            <a:fillRect/>
          </a:stretch>
        </p:blipFill>
        <p:spPr>
          <a:xfrm>
            <a:off x="5727525" y="3160825"/>
            <a:ext cx="6147050" cy="2200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9"/>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Dealing with Missing Values</a:t>
            </a:r>
            <a:endParaRPr/>
          </a:p>
          <a:p>
            <a:pPr indent="0" lvl="0" marL="0" rtl="0" algn="l">
              <a:spcBef>
                <a:spcPts val="0"/>
              </a:spcBef>
              <a:spcAft>
                <a:spcPts val="0"/>
              </a:spcAft>
              <a:buNone/>
            </a:pPr>
            <a:r>
              <a:t/>
            </a:r>
            <a:endParaRPr/>
          </a:p>
        </p:txBody>
      </p:sp>
      <p:sp>
        <p:nvSpPr>
          <p:cNvPr id="315" name="Google Shape;315;p29"/>
          <p:cNvSpPr txBox="1"/>
          <p:nvPr>
            <p:ph idx="1" type="body"/>
          </p:nvPr>
        </p:nvSpPr>
        <p:spPr>
          <a:xfrm>
            <a:off x="1154954" y="2603500"/>
            <a:ext cx="8825700" cy="3416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16" name="Google Shape;316;p29"/>
          <p:cNvPicPr preferRelativeResize="0"/>
          <p:nvPr/>
        </p:nvPicPr>
        <p:blipFill>
          <a:blip r:embed="rId3">
            <a:alphaModFix/>
          </a:blip>
          <a:stretch>
            <a:fillRect/>
          </a:stretch>
        </p:blipFill>
        <p:spPr>
          <a:xfrm>
            <a:off x="1057275" y="2490600"/>
            <a:ext cx="10062699" cy="4195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0"/>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Dealing With Irregular Data</a:t>
            </a:r>
            <a:endParaRPr/>
          </a:p>
        </p:txBody>
      </p:sp>
      <p:sp>
        <p:nvSpPr>
          <p:cNvPr id="322" name="Google Shape;322;p30"/>
          <p:cNvSpPr txBox="1"/>
          <p:nvPr>
            <p:ph idx="1" type="body"/>
          </p:nvPr>
        </p:nvSpPr>
        <p:spPr>
          <a:xfrm>
            <a:off x="1154954" y="2603500"/>
            <a:ext cx="8825700" cy="3416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23" name="Google Shape;323;p30"/>
          <p:cNvPicPr preferRelativeResize="0"/>
          <p:nvPr/>
        </p:nvPicPr>
        <p:blipFill>
          <a:blip r:embed="rId3">
            <a:alphaModFix/>
          </a:blip>
          <a:stretch>
            <a:fillRect/>
          </a:stretch>
        </p:blipFill>
        <p:spPr>
          <a:xfrm>
            <a:off x="303975" y="2479500"/>
            <a:ext cx="11332700" cy="3925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1"/>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 Preprocessing</a:t>
            </a:r>
            <a:endParaRPr/>
          </a:p>
        </p:txBody>
      </p:sp>
      <p:sp>
        <p:nvSpPr>
          <p:cNvPr id="329" name="Google Shape;329;p31"/>
          <p:cNvSpPr txBox="1"/>
          <p:nvPr>
            <p:ph idx="1" type="body"/>
          </p:nvPr>
        </p:nvSpPr>
        <p:spPr>
          <a:xfrm>
            <a:off x="566800" y="2386200"/>
            <a:ext cx="10960200" cy="4086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330" name="Google Shape;330;p31"/>
          <p:cNvPicPr preferRelativeResize="0"/>
          <p:nvPr/>
        </p:nvPicPr>
        <p:blipFill>
          <a:blip r:embed="rId3">
            <a:alphaModFix/>
          </a:blip>
          <a:stretch>
            <a:fillRect/>
          </a:stretch>
        </p:blipFill>
        <p:spPr>
          <a:xfrm>
            <a:off x="673000" y="2464500"/>
            <a:ext cx="6240149" cy="1330875"/>
          </a:xfrm>
          <a:prstGeom prst="rect">
            <a:avLst/>
          </a:prstGeom>
          <a:noFill/>
          <a:ln>
            <a:noFill/>
          </a:ln>
        </p:spPr>
      </p:pic>
      <p:pic>
        <p:nvPicPr>
          <p:cNvPr id="331" name="Google Shape;331;p31"/>
          <p:cNvPicPr preferRelativeResize="0"/>
          <p:nvPr/>
        </p:nvPicPr>
        <p:blipFill>
          <a:blip r:embed="rId4">
            <a:alphaModFix/>
          </a:blip>
          <a:stretch>
            <a:fillRect/>
          </a:stretch>
        </p:blipFill>
        <p:spPr>
          <a:xfrm>
            <a:off x="152400" y="4032698"/>
            <a:ext cx="8591350" cy="2140528"/>
          </a:xfrm>
          <a:prstGeom prst="rect">
            <a:avLst/>
          </a:prstGeom>
          <a:noFill/>
          <a:ln>
            <a:noFill/>
          </a:ln>
        </p:spPr>
      </p:pic>
      <p:pic>
        <p:nvPicPr>
          <p:cNvPr id="332" name="Google Shape;332;p31"/>
          <p:cNvPicPr preferRelativeResize="0"/>
          <p:nvPr/>
        </p:nvPicPr>
        <p:blipFill rotWithShape="1">
          <a:blip r:embed="rId5">
            <a:alphaModFix/>
          </a:blip>
          <a:srcRect b="0" l="-3752" r="16879" t="0"/>
          <a:stretch/>
        </p:blipFill>
        <p:spPr>
          <a:xfrm>
            <a:off x="8188425" y="2882575"/>
            <a:ext cx="3561225" cy="2258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One-Hot encoding</a:t>
            </a:r>
            <a:endParaRPr/>
          </a:p>
        </p:txBody>
      </p:sp>
      <p:sp>
        <p:nvSpPr>
          <p:cNvPr id="338" name="Google Shape;338;p32"/>
          <p:cNvSpPr txBox="1"/>
          <p:nvPr>
            <p:ph idx="1" type="body"/>
          </p:nvPr>
        </p:nvSpPr>
        <p:spPr>
          <a:xfrm>
            <a:off x="447040" y="2458720"/>
            <a:ext cx="11297920" cy="4064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00"/>
              <a:buChar char="►"/>
            </a:pPr>
            <a:r>
              <a:rPr b="0" i="0" lang="en-US" sz="1750">
                <a:solidFill>
                  <a:srgbClr val="0D0D0D"/>
                </a:solidFill>
                <a:latin typeface="Quattrocento Sans"/>
                <a:ea typeface="Quattrocento Sans"/>
                <a:cs typeface="Quattrocento Sans"/>
                <a:sym typeface="Quattrocento Sans"/>
              </a:rPr>
              <a:t>One-hot encoding is a technique used in machine learning and data preprocessing to handle categorical variables, transforming them into a format that can be provided to machine learning algorithms. </a:t>
            </a:r>
            <a:endParaRPr/>
          </a:p>
          <a:p>
            <a:pPr indent="-254000" lvl="0" marL="342900" rtl="0" algn="l">
              <a:spcBef>
                <a:spcPts val="1000"/>
              </a:spcBef>
              <a:spcAft>
                <a:spcPts val="0"/>
              </a:spcAft>
              <a:buSzPts val="1400"/>
              <a:buNone/>
            </a:pPr>
            <a:r>
              <a:t/>
            </a:r>
            <a:endParaRPr sz="1750">
              <a:latin typeface="Quattrocento Sans"/>
              <a:ea typeface="Quattrocento Sans"/>
              <a:cs typeface="Quattrocento Sans"/>
              <a:sym typeface="Quattrocento Sans"/>
            </a:endParaRPr>
          </a:p>
        </p:txBody>
      </p:sp>
      <p:pic>
        <p:nvPicPr>
          <p:cNvPr id="339" name="Google Shape;339;p32"/>
          <p:cNvPicPr preferRelativeResize="0"/>
          <p:nvPr/>
        </p:nvPicPr>
        <p:blipFill>
          <a:blip r:embed="rId3">
            <a:alphaModFix/>
          </a:blip>
          <a:stretch>
            <a:fillRect/>
          </a:stretch>
        </p:blipFill>
        <p:spPr>
          <a:xfrm>
            <a:off x="810025" y="3245175"/>
            <a:ext cx="8869474" cy="2953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3"/>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Pre processing</a:t>
            </a:r>
            <a:endParaRPr/>
          </a:p>
        </p:txBody>
      </p:sp>
      <p:sp>
        <p:nvSpPr>
          <p:cNvPr id="345" name="Google Shape;345;p33"/>
          <p:cNvSpPr txBox="1"/>
          <p:nvPr>
            <p:ph idx="1" type="body"/>
          </p:nvPr>
        </p:nvSpPr>
        <p:spPr>
          <a:xfrm>
            <a:off x="488525" y="2542775"/>
            <a:ext cx="11116800" cy="4041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46" name="Google Shape;346;p33"/>
          <p:cNvPicPr preferRelativeResize="0"/>
          <p:nvPr/>
        </p:nvPicPr>
        <p:blipFill>
          <a:blip r:embed="rId3">
            <a:alphaModFix/>
          </a:blip>
          <a:stretch>
            <a:fillRect/>
          </a:stretch>
        </p:blipFill>
        <p:spPr>
          <a:xfrm>
            <a:off x="488525" y="2542775"/>
            <a:ext cx="2644900" cy="4041600"/>
          </a:xfrm>
          <a:prstGeom prst="rect">
            <a:avLst/>
          </a:prstGeom>
          <a:noFill/>
          <a:ln>
            <a:noFill/>
          </a:ln>
        </p:spPr>
      </p:pic>
      <p:pic>
        <p:nvPicPr>
          <p:cNvPr id="347" name="Google Shape;347;p33"/>
          <p:cNvPicPr preferRelativeResize="0"/>
          <p:nvPr/>
        </p:nvPicPr>
        <p:blipFill>
          <a:blip r:embed="rId4">
            <a:alphaModFix/>
          </a:blip>
          <a:stretch>
            <a:fillRect/>
          </a:stretch>
        </p:blipFill>
        <p:spPr>
          <a:xfrm>
            <a:off x="6908125" y="2652375"/>
            <a:ext cx="4505450" cy="2273775"/>
          </a:xfrm>
          <a:prstGeom prst="rect">
            <a:avLst/>
          </a:prstGeom>
          <a:noFill/>
          <a:ln>
            <a:noFill/>
          </a:ln>
        </p:spPr>
      </p:pic>
      <p:pic>
        <p:nvPicPr>
          <p:cNvPr id="348" name="Google Shape;348;p33"/>
          <p:cNvPicPr preferRelativeResize="0"/>
          <p:nvPr/>
        </p:nvPicPr>
        <p:blipFill rotWithShape="1">
          <a:blip r:embed="rId5">
            <a:alphaModFix/>
          </a:blip>
          <a:srcRect b="0" l="0" r="4843" t="0"/>
          <a:stretch/>
        </p:blipFill>
        <p:spPr>
          <a:xfrm>
            <a:off x="3202075" y="2542775"/>
            <a:ext cx="3706050" cy="40415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br>
              <a:rPr lang="en-US" sz="3600">
                <a:latin typeface="Century Gothic"/>
                <a:ea typeface="Century Gothic"/>
                <a:cs typeface="Century Gothic"/>
                <a:sym typeface="Century Gothic"/>
              </a:rPr>
            </a:br>
            <a:r>
              <a:rPr lang="en-US" sz="3600">
                <a:latin typeface="Century Gothic"/>
                <a:ea typeface="Century Gothic"/>
                <a:cs typeface="Century Gothic"/>
                <a:sym typeface="Century Gothic"/>
              </a:rPr>
              <a:t>Exploratory Data Analysis(EDA)</a:t>
            </a:r>
            <a:br>
              <a:rPr lang="en-US" sz="3600">
                <a:latin typeface="Century Gothic"/>
                <a:ea typeface="Century Gothic"/>
                <a:cs typeface="Century Gothic"/>
                <a:sym typeface="Century Gothic"/>
              </a:rPr>
            </a:br>
            <a:endParaRPr/>
          </a:p>
        </p:txBody>
      </p:sp>
      <p:sp>
        <p:nvSpPr>
          <p:cNvPr id="354" name="Google Shape;354;p34"/>
          <p:cNvSpPr txBox="1"/>
          <p:nvPr>
            <p:ph idx="1" type="body"/>
          </p:nvPr>
        </p:nvSpPr>
        <p:spPr>
          <a:xfrm>
            <a:off x="466165" y="2375647"/>
            <a:ext cx="11214847" cy="419548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00"/>
              <a:buNone/>
            </a:pPr>
            <a:r>
              <a:rPr lang="en-US" sz="1750">
                <a:latin typeface="Quattrocento Sans"/>
                <a:ea typeface="Quattrocento Sans"/>
                <a:cs typeface="Quattrocento Sans"/>
                <a:sym typeface="Quattrocento Sans"/>
              </a:rPr>
              <a:t>Data Visualization:</a:t>
            </a:r>
            <a:endParaRPr/>
          </a:p>
          <a:p>
            <a:pPr indent="-342900" lvl="0" marL="342900" rtl="0" algn="l">
              <a:spcBef>
                <a:spcPts val="1000"/>
              </a:spcBef>
              <a:spcAft>
                <a:spcPts val="0"/>
              </a:spcAft>
              <a:buSzPts val="1400"/>
              <a:buChar char="►"/>
            </a:pPr>
            <a:r>
              <a:rPr lang="en-US" sz="1750">
                <a:latin typeface="Quattrocento Sans"/>
                <a:ea typeface="Quattrocento Sans"/>
                <a:cs typeface="Quattrocento Sans"/>
                <a:sym typeface="Quattrocento Sans"/>
              </a:rPr>
              <a:t>We used Seaborn and Matplotlib to visualize various aspects of the dataset, such as the distribution of 'Item_Weight', 'Item_Visibility', 'Item_MRP', and 'Item_Outlet_Sales'.</a:t>
            </a:r>
            <a:endParaRPr/>
          </a:p>
          <a:p>
            <a:pPr indent="-342900" lvl="0" marL="342900" rtl="0" algn="l">
              <a:spcBef>
                <a:spcPts val="1000"/>
              </a:spcBef>
              <a:spcAft>
                <a:spcPts val="0"/>
              </a:spcAft>
              <a:buSzPts val="1400"/>
              <a:buChar char="►"/>
            </a:pPr>
            <a:r>
              <a:rPr lang="en-US" sz="1750">
                <a:latin typeface="Quattrocento Sans"/>
                <a:ea typeface="Quattrocento Sans"/>
                <a:cs typeface="Quattrocento Sans"/>
                <a:sym typeface="Quattrocento Sans"/>
              </a:rPr>
              <a:t>Count plots were utilized to visualize the distribution of categorical variables like 'Item_Fat_Content', 'Item_Type', 'Outlet_Establishment_Year', 'Outlet_Size', 'Outlet_Type', and 'Outlet_Location_Type'.</a:t>
            </a:r>
            <a:endParaRPr/>
          </a:p>
          <a:p>
            <a:pPr indent="-342900" lvl="0" marL="342900" rtl="0" algn="l">
              <a:spcBef>
                <a:spcPts val="1000"/>
              </a:spcBef>
              <a:spcAft>
                <a:spcPts val="0"/>
              </a:spcAft>
              <a:buSzPts val="1400"/>
              <a:buChar char="►"/>
            </a:pPr>
            <a:r>
              <a:rPr lang="en-US" sz="1750">
                <a:latin typeface="Quattrocento Sans"/>
                <a:ea typeface="Quattrocento Sans"/>
                <a:cs typeface="Quattrocento Sans"/>
                <a:sym typeface="Quattrocento Sans"/>
              </a:rPr>
              <a:t>The sns.displot function was used to create KDE plots for continuous variables.</a:t>
            </a:r>
            <a:endParaRPr/>
          </a:p>
          <a:p>
            <a:pPr indent="0" lvl="0" marL="0" rtl="0" algn="l">
              <a:spcBef>
                <a:spcPts val="1000"/>
              </a:spcBef>
              <a:spcAft>
                <a:spcPts val="0"/>
              </a:spcAft>
              <a:buSzPts val="1400"/>
              <a:buNone/>
            </a:pPr>
            <a:r>
              <a:rPr lang="en-US" sz="1750">
                <a:latin typeface="Quattrocento Sans"/>
                <a:ea typeface="Quattrocento Sans"/>
                <a:cs typeface="Quattrocento Sans"/>
                <a:sym typeface="Quattrocento Sans"/>
              </a:rPr>
              <a:t>Exploring Missing Values:</a:t>
            </a:r>
            <a:endParaRPr/>
          </a:p>
          <a:p>
            <a:pPr indent="-342900" lvl="0" marL="342900" rtl="0" algn="l">
              <a:spcBef>
                <a:spcPts val="1000"/>
              </a:spcBef>
              <a:spcAft>
                <a:spcPts val="0"/>
              </a:spcAft>
              <a:buSzPts val="1400"/>
              <a:buChar char="►"/>
            </a:pPr>
            <a:r>
              <a:rPr lang="en-US" sz="1750">
                <a:latin typeface="Quattrocento Sans"/>
                <a:ea typeface="Quattrocento Sans"/>
                <a:cs typeface="Quattrocento Sans"/>
                <a:sym typeface="Quattrocento Sans"/>
              </a:rPr>
              <a:t>We checked for missing values in the dataset using df.isnull().sum() and visualized them using the msno.matrix() function from the missingno library.</a:t>
            </a:r>
            <a:endParaRPr/>
          </a:p>
          <a:p>
            <a:pPr indent="0" lvl="0" marL="0" rtl="0" algn="l">
              <a:spcBef>
                <a:spcPts val="1000"/>
              </a:spcBef>
              <a:spcAft>
                <a:spcPts val="0"/>
              </a:spcAft>
              <a:buSzPts val="1400"/>
              <a:buNone/>
            </a:pPr>
            <a:r>
              <a:rPr lang="en-US" sz="1750">
                <a:latin typeface="Quattrocento Sans"/>
                <a:ea typeface="Quattrocento Sans"/>
                <a:cs typeface="Quattrocento Sans"/>
                <a:sym typeface="Quattrocento Sans"/>
              </a:rPr>
              <a:t>Feature Engineering:</a:t>
            </a:r>
            <a:endParaRPr/>
          </a:p>
          <a:p>
            <a:pPr indent="-342900" lvl="0" marL="342900" rtl="0" algn="l">
              <a:spcBef>
                <a:spcPts val="1000"/>
              </a:spcBef>
              <a:spcAft>
                <a:spcPts val="0"/>
              </a:spcAft>
              <a:buSzPts val="1400"/>
              <a:buChar char="►"/>
            </a:pPr>
            <a:r>
              <a:rPr lang="en-US" sz="1750">
                <a:latin typeface="Quattrocento Sans"/>
                <a:ea typeface="Quattrocento Sans"/>
                <a:cs typeface="Quattrocento Sans"/>
                <a:sym typeface="Quattrocento Sans"/>
              </a:rPr>
              <a:t>New features such as 'New_Item_Type' and 'Outlet_Years' were created based on existing columns, which is a part of EDA to derive meaningful insights from the data.</a:t>
            </a:r>
            <a:endParaRPr sz="1750">
              <a:latin typeface="Quattrocento Sans"/>
              <a:ea typeface="Quattrocento Sans"/>
              <a:cs typeface="Quattrocento Sans"/>
              <a:sym typeface="Quattrocento Sans"/>
            </a:endParaRPr>
          </a:p>
          <a:p>
            <a:pPr indent="-251459" lvl="0" marL="342900" rtl="0" algn="l">
              <a:spcBef>
                <a:spcPts val="1000"/>
              </a:spcBef>
              <a:spcAft>
                <a:spcPts val="0"/>
              </a:spcAft>
              <a:buSzPts val="144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5"/>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V</a:t>
            </a:r>
            <a:r>
              <a:rPr lang="en-US"/>
              <a:t>isualizing</a:t>
            </a:r>
            <a:r>
              <a:rPr lang="en-US"/>
              <a:t> Insights</a:t>
            </a:r>
            <a:endParaRPr/>
          </a:p>
        </p:txBody>
      </p:sp>
      <p:pic>
        <p:nvPicPr>
          <p:cNvPr id="360" name="Google Shape;360;p35"/>
          <p:cNvPicPr preferRelativeResize="0"/>
          <p:nvPr/>
        </p:nvPicPr>
        <p:blipFill>
          <a:blip r:embed="rId3">
            <a:alphaModFix/>
          </a:blip>
          <a:stretch>
            <a:fillRect/>
          </a:stretch>
        </p:blipFill>
        <p:spPr>
          <a:xfrm>
            <a:off x="307524" y="2469825"/>
            <a:ext cx="5582851" cy="4283200"/>
          </a:xfrm>
          <a:prstGeom prst="rect">
            <a:avLst/>
          </a:prstGeom>
          <a:noFill/>
          <a:ln>
            <a:noFill/>
          </a:ln>
        </p:spPr>
      </p:pic>
      <p:pic>
        <p:nvPicPr>
          <p:cNvPr id="361" name="Google Shape;361;p35"/>
          <p:cNvPicPr preferRelativeResize="0"/>
          <p:nvPr/>
        </p:nvPicPr>
        <p:blipFill>
          <a:blip r:embed="rId4">
            <a:alphaModFix/>
          </a:blip>
          <a:stretch>
            <a:fillRect/>
          </a:stretch>
        </p:blipFill>
        <p:spPr>
          <a:xfrm>
            <a:off x="6054725" y="2365425"/>
            <a:ext cx="5701870" cy="428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6"/>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Visualizing Insights</a:t>
            </a:r>
            <a:endParaRPr/>
          </a:p>
        </p:txBody>
      </p:sp>
      <p:pic>
        <p:nvPicPr>
          <p:cNvPr id="367" name="Google Shape;367;p36"/>
          <p:cNvPicPr preferRelativeResize="0"/>
          <p:nvPr/>
        </p:nvPicPr>
        <p:blipFill>
          <a:blip r:embed="rId3">
            <a:alphaModFix/>
          </a:blip>
          <a:stretch>
            <a:fillRect/>
          </a:stretch>
        </p:blipFill>
        <p:spPr>
          <a:xfrm>
            <a:off x="764199" y="2589750"/>
            <a:ext cx="4929926" cy="3805124"/>
          </a:xfrm>
          <a:prstGeom prst="rect">
            <a:avLst/>
          </a:prstGeom>
          <a:noFill/>
          <a:ln>
            <a:noFill/>
          </a:ln>
        </p:spPr>
      </p:pic>
      <p:pic>
        <p:nvPicPr>
          <p:cNvPr id="368" name="Google Shape;368;p36"/>
          <p:cNvPicPr preferRelativeResize="0"/>
          <p:nvPr/>
        </p:nvPicPr>
        <p:blipFill>
          <a:blip r:embed="rId4">
            <a:alphaModFix/>
          </a:blip>
          <a:stretch>
            <a:fillRect/>
          </a:stretch>
        </p:blipFill>
        <p:spPr>
          <a:xfrm>
            <a:off x="5919675" y="2589750"/>
            <a:ext cx="6062425" cy="3581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7"/>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Visualizing Insights</a:t>
            </a:r>
            <a:endParaRPr/>
          </a:p>
        </p:txBody>
      </p:sp>
      <p:pic>
        <p:nvPicPr>
          <p:cNvPr id="374" name="Google Shape;374;p37"/>
          <p:cNvPicPr preferRelativeResize="0"/>
          <p:nvPr/>
        </p:nvPicPr>
        <p:blipFill>
          <a:blip r:embed="rId3">
            <a:alphaModFix/>
          </a:blip>
          <a:stretch>
            <a:fillRect/>
          </a:stretch>
        </p:blipFill>
        <p:spPr>
          <a:xfrm>
            <a:off x="591275" y="2344675"/>
            <a:ext cx="8524550" cy="440375"/>
          </a:xfrm>
          <a:prstGeom prst="rect">
            <a:avLst/>
          </a:prstGeom>
          <a:noFill/>
          <a:ln>
            <a:noFill/>
          </a:ln>
        </p:spPr>
      </p:pic>
      <p:pic>
        <p:nvPicPr>
          <p:cNvPr id="375" name="Google Shape;375;p37"/>
          <p:cNvPicPr preferRelativeResize="0"/>
          <p:nvPr/>
        </p:nvPicPr>
        <p:blipFill>
          <a:blip r:embed="rId4">
            <a:alphaModFix/>
          </a:blip>
          <a:stretch>
            <a:fillRect/>
          </a:stretch>
        </p:blipFill>
        <p:spPr>
          <a:xfrm>
            <a:off x="2831925" y="2874850"/>
            <a:ext cx="5761974" cy="3949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latin typeface="Georgia"/>
                <a:ea typeface="Georgia"/>
                <a:cs typeface="Georgia"/>
                <a:sym typeface="Georgia"/>
              </a:rPr>
              <a:t>TABLE OF CONTENTS</a:t>
            </a:r>
            <a:endParaRPr>
              <a:latin typeface="Georgia"/>
              <a:ea typeface="Georgia"/>
              <a:cs typeface="Georgia"/>
              <a:sym typeface="Georgia"/>
            </a:endParaRPr>
          </a:p>
        </p:txBody>
      </p:sp>
      <p:sp>
        <p:nvSpPr>
          <p:cNvPr id="256" name="Google Shape;256;p20"/>
          <p:cNvSpPr txBox="1"/>
          <p:nvPr>
            <p:ph idx="1" type="body"/>
          </p:nvPr>
        </p:nvSpPr>
        <p:spPr>
          <a:xfrm>
            <a:off x="457201" y="2465294"/>
            <a:ext cx="11250706" cy="395791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Font typeface="Century Gothic"/>
              <a:buAutoNum type="arabicParenR"/>
            </a:pPr>
            <a:r>
              <a:rPr b="0" i="0" lang="en-US" sz="2800">
                <a:latin typeface="Century Gothic"/>
                <a:ea typeface="Century Gothic"/>
                <a:cs typeface="Century Gothic"/>
                <a:sym typeface="Century Gothic"/>
              </a:rPr>
              <a:t>Abstract</a:t>
            </a:r>
            <a:endParaRPr/>
          </a:p>
          <a:p>
            <a:pPr indent="-342900" lvl="0" marL="342900" rtl="0" algn="l">
              <a:spcBef>
                <a:spcPts val="1000"/>
              </a:spcBef>
              <a:spcAft>
                <a:spcPts val="0"/>
              </a:spcAft>
              <a:buSzPts val="2240"/>
              <a:buFont typeface="Century Gothic"/>
              <a:buAutoNum type="arabicParenR"/>
            </a:pPr>
            <a:r>
              <a:rPr lang="en-US" sz="2800">
                <a:latin typeface="Century Gothic"/>
                <a:ea typeface="Century Gothic"/>
                <a:cs typeface="Century Gothic"/>
                <a:sym typeface="Century Gothic"/>
              </a:rPr>
              <a:t>M</a:t>
            </a:r>
            <a:r>
              <a:rPr b="0" i="0" lang="en-US" sz="2800">
                <a:latin typeface="Century Gothic"/>
                <a:ea typeface="Century Gothic"/>
                <a:cs typeface="Century Gothic"/>
                <a:sym typeface="Century Gothic"/>
              </a:rPr>
              <a:t>otivation</a:t>
            </a:r>
            <a:endParaRPr/>
          </a:p>
          <a:p>
            <a:pPr indent="-342900" lvl="0" marL="342900" rtl="0" algn="l">
              <a:spcBef>
                <a:spcPts val="1000"/>
              </a:spcBef>
              <a:spcAft>
                <a:spcPts val="0"/>
              </a:spcAft>
              <a:buSzPts val="2240"/>
              <a:buFont typeface="Century Gothic"/>
              <a:buAutoNum type="arabicParenR"/>
            </a:pPr>
            <a:r>
              <a:rPr b="0" i="0" lang="en-US" sz="2800">
                <a:latin typeface="Century Gothic"/>
                <a:ea typeface="Century Gothic"/>
                <a:cs typeface="Century Gothic"/>
                <a:sym typeface="Century Gothic"/>
              </a:rPr>
              <a:t>Goal</a:t>
            </a:r>
            <a:endParaRPr/>
          </a:p>
          <a:p>
            <a:pPr indent="-342900" lvl="0" marL="342900" rtl="0" algn="l">
              <a:spcBef>
                <a:spcPts val="1000"/>
              </a:spcBef>
              <a:spcAft>
                <a:spcPts val="0"/>
              </a:spcAft>
              <a:buSzPts val="2240"/>
              <a:buFont typeface="Century Gothic"/>
              <a:buAutoNum type="arabicParenR"/>
            </a:pPr>
            <a:r>
              <a:rPr b="0" i="0" lang="en-US" sz="2800">
                <a:latin typeface="Century Gothic"/>
                <a:ea typeface="Century Gothic"/>
                <a:cs typeface="Century Gothic"/>
                <a:sym typeface="Century Gothic"/>
              </a:rPr>
              <a:t>Methodology in detail</a:t>
            </a:r>
            <a:endParaRPr/>
          </a:p>
          <a:p>
            <a:pPr indent="-342900" lvl="0" marL="342900" rtl="0" algn="l">
              <a:spcBef>
                <a:spcPts val="1000"/>
              </a:spcBef>
              <a:spcAft>
                <a:spcPts val="0"/>
              </a:spcAft>
              <a:buSzPts val="2240"/>
              <a:buFont typeface="Century Gothic"/>
              <a:buAutoNum type="arabicParenR"/>
            </a:pPr>
            <a:r>
              <a:rPr b="0" i="0" lang="en-US" sz="2800">
                <a:latin typeface="Century Gothic"/>
                <a:ea typeface="Century Gothic"/>
                <a:cs typeface="Century Gothic"/>
                <a:sym typeface="Century Gothic"/>
              </a:rPr>
              <a:t>Result/outcome</a:t>
            </a:r>
            <a:endParaRPr sz="2800">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8"/>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Visualizing Insights</a:t>
            </a:r>
            <a:endParaRPr/>
          </a:p>
        </p:txBody>
      </p:sp>
      <p:pic>
        <p:nvPicPr>
          <p:cNvPr id="381" name="Google Shape;381;p38"/>
          <p:cNvPicPr preferRelativeResize="0"/>
          <p:nvPr/>
        </p:nvPicPr>
        <p:blipFill>
          <a:blip r:embed="rId3">
            <a:alphaModFix/>
          </a:blip>
          <a:stretch>
            <a:fillRect/>
          </a:stretch>
        </p:blipFill>
        <p:spPr>
          <a:xfrm>
            <a:off x="488525" y="2515412"/>
            <a:ext cx="5566025" cy="3937975"/>
          </a:xfrm>
          <a:prstGeom prst="rect">
            <a:avLst/>
          </a:prstGeom>
          <a:noFill/>
          <a:ln>
            <a:noFill/>
          </a:ln>
        </p:spPr>
      </p:pic>
      <p:pic>
        <p:nvPicPr>
          <p:cNvPr id="382" name="Google Shape;382;p38"/>
          <p:cNvPicPr preferRelativeResize="0"/>
          <p:nvPr/>
        </p:nvPicPr>
        <p:blipFill>
          <a:blip r:embed="rId4">
            <a:alphaModFix/>
          </a:blip>
          <a:stretch>
            <a:fillRect/>
          </a:stretch>
        </p:blipFill>
        <p:spPr>
          <a:xfrm>
            <a:off x="6328775" y="2464500"/>
            <a:ext cx="5037301" cy="4039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9"/>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Seaborn</a:t>
            </a:r>
            <a:endParaRPr/>
          </a:p>
        </p:txBody>
      </p:sp>
      <p:pic>
        <p:nvPicPr>
          <p:cNvPr id="388" name="Google Shape;388;p39"/>
          <p:cNvPicPr preferRelativeResize="0"/>
          <p:nvPr>
            <p:ph idx="1" type="body"/>
          </p:nvPr>
        </p:nvPicPr>
        <p:blipFill rotWithShape="1">
          <a:blip r:embed="rId3">
            <a:alphaModFix/>
          </a:blip>
          <a:srcRect b="0" l="0" r="0" t="0"/>
          <a:stretch/>
        </p:blipFill>
        <p:spPr>
          <a:xfrm>
            <a:off x="772449" y="2292400"/>
            <a:ext cx="4851000" cy="4437900"/>
          </a:xfrm>
          <a:prstGeom prst="rect">
            <a:avLst/>
          </a:prstGeom>
          <a:noFill/>
          <a:ln>
            <a:noFill/>
          </a:ln>
        </p:spPr>
      </p:pic>
      <p:pic>
        <p:nvPicPr>
          <p:cNvPr id="389" name="Google Shape;389;p39"/>
          <p:cNvPicPr preferRelativeResize="0"/>
          <p:nvPr/>
        </p:nvPicPr>
        <p:blipFill rotWithShape="1">
          <a:blip r:embed="rId4">
            <a:alphaModFix/>
          </a:blip>
          <a:srcRect b="0" l="0" r="0" t="0"/>
          <a:stretch/>
        </p:blipFill>
        <p:spPr>
          <a:xfrm>
            <a:off x="6019800" y="2358250"/>
            <a:ext cx="5109575" cy="43720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Count Plot</a:t>
            </a:r>
            <a:endParaRPr/>
          </a:p>
        </p:txBody>
      </p:sp>
      <p:pic>
        <p:nvPicPr>
          <p:cNvPr id="395" name="Google Shape;395;p40"/>
          <p:cNvPicPr preferRelativeResize="0"/>
          <p:nvPr>
            <p:ph idx="1" type="body"/>
          </p:nvPr>
        </p:nvPicPr>
        <p:blipFill rotWithShape="1">
          <a:blip r:embed="rId3">
            <a:alphaModFix/>
          </a:blip>
          <a:srcRect b="0" l="0" r="0" t="0"/>
          <a:stretch/>
        </p:blipFill>
        <p:spPr>
          <a:xfrm>
            <a:off x="2948600" y="2283575"/>
            <a:ext cx="5932500" cy="4433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Model selection and training</a:t>
            </a:r>
            <a:endParaRPr/>
          </a:p>
        </p:txBody>
      </p:sp>
      <p:sp>
        <p:nvSpPr>
          <p:cNvPr id="401" name="Google Shape;401;p41"/>
          <p:cNvSpPr txBox="1"/>
          <p:nvPr>
            <p:ph idx="1" type="body"/>
          </p:nvPr>
        </p:nvSpPr>
        <p:spPr>
          <a:xfrm>
            <a:off x="457200" y="2384611"/>
            <a:ext cx="11286565" cy="428512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latin typeface="Quattrocento Sans"/>
                <a:ea typeface="Quattrocento Sans"/>
                <a:cs typeface="Quattrocento Sans"/>
                <a:sym typeface="Quattrocento Sans"/>
              </a:rPr>
              <a:t>We  imported various regression algorithms from scikit-learn, including Linear Regression, Ridge Regression, Lasso Regression, Decision Tree Regression, Random Forest Regression, and XGBoost Regression.</a:t>
            </a:r>
            <a:endParaRPr/>
          </a:p>
          <a:p>
            <a:pPr indent="-342900" lvl="0" marL="342900" rtl="0" algn="l">
              <a:spcBef>
                <a:spcPts val="1000"/>
              </a:spcBef>
              <a:spcAft>
                <a:spcPts val="0"/>
              </a:spcAft>
              <a:buSzPts val="1440"/>
              <a:buChar char="►"/>
            </a:pPr>
            <a:r>
              <a:rPr lang="en-US">
                <a:latin typeface="Quattrocento Sans"/>
                <a:ea typeface="Quattrocento Sans"/>
                <a:cs typeface="Quattrocento Sans"/>
                <a:sym typeface="Quattrocento Sans"/>
              </a:rPr>
              <a:t>For each algorithm, we created an instance of the algorithm and called the modelfit function to train the model, evaluate its performance on the training set, and make predictions on the test set.</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Model selection and training</a:t>
            </a:r>
            <a:endParaRPr/>
          </a:p>
        </p:txBody>
      </p:sp>
      <p:pic>
        <p:nvPicPr>
          <p:cNvPr id="407" name="Google Shape;407;p42"/>
          <p:cNvPicPr preferRelativeResize="0"/>
          <p:nvPr>
            <p:ph idx="1" type="body"/>
          </p:nvPr>
        </p:nvPicPr>
        <p:blipFill rotWithShape="1">
          <a:blip r:embed="rId3">
            <a:alphaModFix/>
          </a:blip>
          <a:srcRect b="0" l="0" r="0" t="0"/>
          <a:stretch/>
        </p:blipFill>
        <p:spPr>
          <a:xfrm>
            <a:off x="692075" y="2401875"/>
            <a:ext cx="10741200" cy="4258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3"/>
          <p:cNvSpPr txBox="1"/>
          <p:nvPr>
            <p:ph type="title"/>
          </p:nvPr>
        </p:nvSpPr>
        <p:spPr>
          <a:xfrm>
            <a:off x="1090700" y="710847"/>
            <a:ext cx="8825700" cy="969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sz="3300"/>
              <a:t>Implementation Results of regression models:</a:t>
            </a:r>
            <a:endParaRPr sz="3300"/>
          </a:p>
        </p:txBody>
      </p:sp>
      <p:sp>
        <p:nvSpPr>
          <p:cNvPr id="413" name="Google Shape;413;p43"/>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After Selecting models we implemented the models and their outputs are displayed in the next slides.</a:t>
            </a:r>
            <a:endParaRPr/>
          </a:p>
          <a:p>
            <a:pPr indent="-342900" lvl="0" marL="342900" rtl="0" algn="l">
              <a:spcBef>
                <a:spcPts val="1000"/>
              </a:spcBef>
              <a:spcAft>
                <a:spcPts val="0"/>
              </a:spcAft>
              <a:buSzPts val="1440"/>
              <a:buChar char="►"/>
            </a:pPr>
            <a:r>
              <a:rPr lang="en-US"/>
              <a:t>Linear Regression</a:t>
            </a:r>
            <a:endParaRPr/>
          </a:p>
          <a:p>
            <a:pPr indent="-342900" lvl="0" marL="342900" rtl="0" algn="l">
              <a:spcBef>
                <a:spcPts val="1000"/>
              </a:spcBef>
              <a:spcAft>
                <a:spcPts val="0"/>
              </a:spcAft>
              <a:buSzPts val="1440"/>
              <a:buChar char="►"/>
            </a:pPr>
            <a:r>
              <a:rPr lang="en-US"/>
              <a:t>Ridge</a:t>
            </a:r>
            <a:endParaRPr/>
          </a:p>
          <a:p>
            <a:pPr indent="-342900" lvl="0" marL="342900" rtl="0" algn="l">
              <a:spcBef>
                <a:spcPts val="1000"/>
              </a:spcBef>
              <a:spcAft>
                <a:spcPts val="0"/>
              </a:spcAft>
              <a:buSzPts val="1440"/>
              <a:buChar char="►"/>
            </a:pPr>
            <a:r>
              <a:rPr lang="en-US"/>
              <a:t>Lasso</a:t>
            </a:r>
            <a:endParaRPr/>
          </a:p>
          <a:p>
            <a:pPr indent="-342900" lvl="0" marL="342900" rtl="0" algn="l">
              <a:spcBef>
                <a:spcPts val="1000"/>
              </a:spcBef>
              <a:spcAft>
                <a:spcPts val="0"/>
              </a:spcAft>
              <a:buSzPts val="1440"/>
              <a:buChar char="►"/>
            </a:pPr>
            <a:r>
              <a:rPr lang="en-US"/>
              <a:t>Decision tree</a:t>
            </a:r>
            <a:endParaRPr/>
          </a:p>
          <a:p>
            <a:pPr indent="-342900" lvl="0" marL="342900" rtl="0" algn="l">
              <a:spcBef>
                <a:spcPts val="1000"/>
              </a:spcBef>
              <a:spcAft>
                <a:spcPts val="0"/>
              </a:spcAft>
              <a:buSzPts val="1440"/>
              <a:buChar char="►"/>
            </a:pPr>
            <a:r>
              <a:rPr lang="en-US"/>
              <a:t>XGB Regressor</a:t>
            </a:r>
            <a:endParaRPr/>
          </a:p>
          <a:p>
            <a:pPr indent="-342900" lvl="0" marL="342900" rtl="0" algn="l">
              <a:spcBef>
                <a:spcPts val="1000"/>
              </a:spcBef>
              <a:spcAft>
                <a:spcPts val="0"/>
              </a:spcAft>
              <a:buSzPts val="1440"/>
              <a:buChar char="►"/>
            </a:pPr>
            <a:r>
              <a:rPr lang="en-US"/>
              <a:t>Random Forest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Linear regression OUTPUT</a:t>
            </a:r>
            <a:endParaRPr/>
          </a:p>
        </p:txBody>
      </p:sp>
      <p:pic>
        <p:nvPicPr>
          <p:cNvPr id="419" name="Google Shape;419;p44"/>
          <p:cNvPicPr preferRelativeResize="0"/>
          <p:nvPr>
            <p:ph idx="1" type="body"/>
          </p:nvPr>
        </p:nvPicPr>
        <p:blipFill rotWithShape="1">
          <a:blip r:embed="rId3">
            <a:alphaModFix/>
          </a:blip>
          <a:srcRect b="0" l="0" r="0" t="0"/>
          <a:stretch/>
        </p:blipFill>
        <p:spPr>
          <a:xfrm>
            <a:off x="538625" y="3060525"/>
            <a:ext cx="11046900" cy="2058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Ridge OUTPUT</a:t>
            </a:r>
            <a:endParaRPr/>
          </a:p>
        </p:txBody>
      </p:sp>
      <p:pic>
        <p:nvPicPr>
          <p:cNvPr id="425" name="Google Shape;425;p45"/>
          <p:cNvPicPr preferRelativeResize="0"/>
          <p:nvPr>
            <p:ph idx="1" type="body"/>
          </p:nvPr>
        </p:nvPicPr>
        <p:blipFill rotWithShape="1">
          <a:blip r:embed="rId3">
            <a:alphaModFix/>
          </a:blip>
          <a:srcRect b="0" l="0" r="0" t="0"/>
          <a:stretch/>
        </p:blipFill>
        <p:spPr>
          <a:xfrm>
            <a:off x="474575" y="3247375"/>
            <a:ext cx="11177700" cy="1657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Lasso OUTPUT</a:t>
            </a:r>
            <a:endParaRPr/>
          </a:p>
        </p:txBody>
      </p:sp>
      <p:pic>
        <p:nvPicPr>
          <p:cNvPr id="431" name="Google Shape;431;p46"/>
          <p:cNvPicPr preferRelativeResize="0"/>
          <p:nvPr>
            <p:ph idx="1" type="body"/>
          </p:nvPr>
        </p:nvPicPr>
        <p:blipFill rotWithShape="1">
          <a:blip r:embed="rId3">
            <a:alphaModFix/>
          </a:blip>
          <a:srcRect b="0" l="0" r="0" t="0"/>
          <a:stretch/>
        </p:blipFill>
        <p:spPr>
          <a:xfrm>
            <a:off x="428024" y="3104375"/>
            <a:ext cx="11242200" cy="2007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Decision Tree OUTPUT</a:t>
            </a:r>
            <a:endParaRPr/>
          </a:p>
        </p:txBody>
      </p:sp>
      <p:pic>
        <p:nvPicPr>
          <p:cNvPr id="437" name="Google Shape;437;p47"/>
          <p:cNvPicPr preferRelativeResize="0"/>
          <p:nvPr>
            <p:ph idx="1" type="body"/>
          </p:nvPr>
        </p:nvPicPr>
        <p:blipFill rotWithShape="1">
          <a:blip r:embed="rId3">
            <a:alphaModFix/>
          </a:blip>
          <a:srcRect b="0" l="0" r="0" t="0"/>
          <a:stretch/>
        </p:blipFill>
        <p:spPr>
          <a:xfrm>
            <a:off x="471874" y="3127325"/>
            <a:ext cx="11104200" cy="201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1"/>
          <p:cNvSpPr txBox="1"/>
          <p:nvPr>
            <p:ph type="title"/>
          </p:nvPr>
        </p:nvSpPr>
        <p:spPr>
          <a:xfrm>
            <a:off x="860611" y="681318"/>
            <a:ext cx="10013575" cy="117437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Arial"/>
              <a:buNone/>
            </a:pPr>
            <a:r>
              <a:rPr i="0" lang="en-US">
                <a:latin typeface="Georgia"/>
                <a:ea typeface="Georgia"/>
                <a:cs typeface="Georgia"/>
                <a:sym typeface="Georgia"/>
              </a:rPr>
              <a:t>Abstract</a:t>
            </a:r>
            <a:endParaRPr>
              <a:latin typeface="Georgia"/>
              <a:ea typeface="Georgia"/>
              <a:cs typeface="Georgia"/>
              <a:sym typeface="Georgia"/>
            </a:endParaRPr>
          </a:p>
        </p:txBody>
      </p:sp>
      <p:sp>
        <p:nvSpPr>
          <p:cNvPr id="262" name="Google Shape;262;p21"/>
          <p:cNvSpPr txBox="1"/>
          <p:nvPr>
            <p:ph idx="1" type="body"/>
          </p:nvPr>
        </p:nvSpPr>
        <p:spPr>
          <a:xfrm>
            <a:off x="591671" y="2554941"/>
            <a:ext cx="10954870" cy="352313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0" i="0" lang="en-US" sz="2000">
                <a:solidFill>
                  <a:srgbClr val="0D0D0D"/>
                </a:solidFill>
                <a:latin typeface="Quattrocento Sans"/>
                <a:ea typeface="Quattrocento Sans"/>
                <a:cs typeface="Quattrocento Sans"/>
                <a:sym typeface="Quattrocento Sans"/>
              </a:rPr>
              <a:t>This project revolves around building a predictive model for </a:t>
            </a:r>
            <a:r>
              <a:rPr lang="en-US" sz="2000">
                <a:solidFill>
                  <a:srgbClr val="0D0D0D"/>
                </a:solidFill>
                <a:latin typeface="Quattrocento Sans"/>
                <a:ea typeface="Quattrocento Sans"/>
                <a:cs typeface="Quattrocento Sans"/>
                <a:sym typeface="Quattrocento Sans"/>
              </a:rPr>
              <a:t>Supermarket</a:t>
            </a:r>
            <a:r>
              <a:rPr b="0" i="0" lang="en-US" sz="2000">
                <a:solidFill>
                  <a:srgbClr val="0D0D0D"/>
                </a:solidFill>
                <a:latin typeface="Quattrocento Sans"/>
                <a:ea typeface="Quattrocento Sans"/>
                <a:cs typeface="Quattrocento Sans"/>
                <a:sym typeface="Quattrocento Sans"/>
              </a:rPr>
              <a:t> using sales data collected in 2013. </a:t>
            </a:r>
            <a:endParaRPr b="0" i="0" sz="2000">
              <a:solidFill>
                <a:schemeClr val="dk1"/>
              </a:solidFill>
              <a:latin typeface="Quattrocento Sans"/>
              <a:ea typeface="Quattrocento Sans"/>
              <a:cs typeface="Quattrocento Sans"/>
              <a:sym typeface="Quattrocento Sans"/>
            </a:endParaRPr>
          </a:p>
          <a:p>
            <a:pPr indent="-342900" lvl="0" marL="342900" rtl="0" algn="l">
              <a:spcBef>
                <a:spcPts val="1000"/>
              </a:spcBef>
              <a:spcAft>
                <a:spcPts val="0"/>
              </a:spcAft>
              <a:buSzPts val="1600"/>
              <a:buChar char="►"/>
            </a:pPr>
            <a:r>
              <a:rPr b="0" i="0" lang="en-US" sz="2000">
                <a:solidFill>
                  <a:schemeClr val="dk1"/>
                </a:solidFill>
                <a:latin typeface="Quattrocento Sans"/>
                <a:ea typeface="Quattrocento Sans"/>
                <a:cs typeface="Quattrocento Sans"/>
                <a:sym typeface="Quattrocento Sans"/>
              </a:rPr>
              <a:t>Retail businesses need to predict and improve their sales to do well. In this project, we're looking at sales data from </a:t>
            </a:r>
            <a:r>
              <a:rPr lang="en-US" sz="2000">
                <a:solidFill>
                  <a:schemeClr val="dk1"/>
                </a:solidFill>
                <a:latin typeface="Quattrocento Sans"/>
                <a:ea typeface="Quattrocento Sans"/>
                <a:cs typeface="Quattrocento Sans"/>
                <a:sym typeface="Quattrocento Sans"/>
              </a:rPr>
              <a:t>Supermarket</a:t>
            </a:r>
            <a:r>
              <a:rPr b="0" i="0" lang="en-US" sz="2000">
                <a:solidFill>
                  <a:schemeClr val="dk1"/>
                </a:solidFill>
                <a:latin typeface="Quattrocento Sans"/>
                <a:ea typeface="Quattrocento Sans"/>
                <a:cs typeface="Quattrocento Sans"/>
                <a:sym typeface="Quattrocento Sans"/>
              </a:rPr>
              <a:t>. They have data about 1559 products in 10 stores in different cities.</a:t>
            </a:r>
            <a:endParaRPr/>
          </a:p>
          <a:p>
            <a:pPr indent="-342900" lvl="0" marL="342900" rtl="0" algn="l">
              <a:spcBef>
                <a:spcPts val="1000"/>
              </a:spcBef>
              <a:spcAft>
                <a:spcPts val="0"/>
              </a:spcAft>
              <a:buSzPts val="1600"/>
              <a:buChar char="►"/>
            </a:pPr>
            <a:r>
              <a:rPr b="0" i="0" lang="en-US" sz="2000">
                <a:solidFill>
                  <a:srgbClr val="0D0D0D"/>
                </a:solidFill>
                <a:latin typeface="Quattrocento Sans"/>
                <a:ea typeface="Quattrocento Sans"/>
                <a:cs typeface="Quattrocento Sans"/>
                <a:sym typeface="Quattrocento Sans"/>
              </a:rPr>
              <a:t>The goal is to predict the sales of each product in a particular store, which will enable </a:t>
            </a:r>
            <a:r>
              <a:rPr lang="en-US" sz="2000">
                <a:solidFill>
                  <a:srgbClr val="0D0D0D"/>
                </a:solidFill>
                <a:latin typeface="Quattrocento Sans"/>
                <a:ea typeface="Quattrocento Sans"/>
                <a:cs typeface="Quattrocento Sans"/>
                <a:sym typeface="Quattrocento Sans"/>
              </a:rPr>
              <a:t>Supermarket</a:t>
            </a:r>
            <a:r>
              <a:rPr b="0" i="0" lang="en-US" sz="2000">
                <a:solidFill>
                  <a:srgbClr val="0D0D0D"/>
                </a:solidFill>
                <a:latin typeface="Quattrocento Sans"/>
                <a:ea typeface="Quattrocento Sans"/>
                <a:cs typeface="Quattrocento Sans"/>
                <a:sym typeface="Quattrocento Sans"/>
              </a:rPr>
              <a:t> to understand the factors influencing sales and optimize their strategies accordingly.</a:t>
            </a:r>
            <a:endParaRPr b="0" i="0" sz="2000">
              <a:solidFill>
                <a:schemeClr val="dk1"/>
              </a:solidFill>
              <a:latin typeface="Quattrocento Sans"/>
              <a:ea typeface="Quattrocento Sans"/>
              <a:cs typeface="Quattrocento Sans"/>
              <a:sym typeface="Quattrocento Sans"/>
            </a:endParaRPr>
          </a:p>
          <a:p>
            <a:pPr indent="-342900" lvl="0" marL="342900" rtl="0" algn="l">
              <a:spcBef>
                <a:spcPts val="1000"/>
              </a:spcBef>
              <a:spcAft>
                <a:spcPts val="0"/>
              </a:spcAft>
              <a:buSzPts val="1600"/>
              <a:buChar char="►"/>
            </a:pPr>
            <a:r>
              <a:rPr b="0" i="0" lang="en-US" sz="2000">
                <a:solidFill>
                  <a:schemeClr val="dk1"/>
                </a:solidFill>
                <a:latin typeface="Quattrocento Sans"/>
                <a:ea typeface="Quattrocento Sans"/>
                <a:cs typeface="Quattrocento Sans"/>
                <a:sym typeface="Quattrocento Sans"/>
              </a:rPr>
              <a:t> </a:t>
            </a:r>
            <a:r>
              <a:rPr lang="en-US" sz="2000">
                <a:solidFill>
                  <a:schemeClr val="dk1"/>
                </a:solidFill>
                <a:latin typeface="Quattrocento Sans"/>
                <a:ea typeface="Quattrocento Sans"/>
                <a:cs typeface="Quattrocento Sans"/>
                <a:sym typeface="Quattrocento Sans"/>
              </a:rPr>
              <a:t>Supermarket</a:t>
            </a:r>
            <a:r>
              <a:rPr b="0" i="0" lang="en-US" sz="2000">
                <a:solidFill>
                  <a:schemeClr val="dk1"/>
                </a:solidFill>
                <a:latin typeface="Quattrocento Sans"/>
                <a:ea typeface="Quattrocento Sans"/>
                <a:cs typeface="Quattrocento Sans"/>
                <a:sym typeface="Quattrocento Sans"/>
              </a:rPr>
              <a:t> wants to use this model to figure out what things about products and stores help sales the most. This will help them make better plans to make more money.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8"/>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Random Forest OUTPUT</a:t>
            </a:r>
            <a:endParaRPr/>
          </a:p>
        </p:txBody>
      </p:sp>
      <p:pic>
        <p:nvPicPr>
          <p:cNvPr id="443" name="Google Shape;443;p48"/>
          <p:cNvPicPr preferRelativeResize="0"/>
          <p:nvPr>
            <p:ph idx="1" type="body"/>
          </p:nvPr>
        </p:nvPicPr>
        <p:blipFill rotWithShape="1">
          <a:blip r:embed="rId3">
            <a:alphaModFix/>
          </a:blip>
          <a:srcRect b="0" l="0" r="0" t="0"/>
          <a:stretch/>
        </p:blipFill>
        <p:spPr>
          <a:xfrm>
            <a:off x="715950" y="3046925"/>
            <a:ext cx="10455300" cy="1984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9"/>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XGB Regressor OUTPUT</a:t>
            </a:r>
            <a:endParaRPr/>
          </a:p>
        </p:txBody>
      </p:sp>
      <p:pic>
        <p:nvPicPr>
          <p:cNvPr id="449" name="Google Shape;449;p49"/>
          <p:cNvPicPr preferRelativeResize="0"/>
          <p:nvPr>
            <p:ph idx="1" type="body"/>
          </p:nvPr>
        </p:nvPicPr>
        <p:blipFill rotWithShape="1">
          <a:blip r:embed="rId3">
            <a:alphaModFix/>
          </a:blip>
          <a:srcRect b="0" l="0" r="0" t="0"/>
          <a:stretch/>
        </p:blipFill>
        <p:spPr>
          <a:xfrm>
            <a:off x="438502" y="3015625"/>
            <a:ext cx="11196000" cy="2200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0"/>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Result/Outcome</a:t>
            </a:r>
            <a:endParaRPr/>
          </a:p>
        </p:txBody>
      </p:sp>
      <p:sp>
        <p:nvSpPr>
          <p:cNvPr id="455" name="Google Shape;455;p50"/>
          <p:cNvSpPr txBox="1"/>
          <p:nvPr>
            <p:ph idx="1" type="body"/>
          </p:nvPr>
        </p:nvSpPr>
        <p:spPr>
          <a:xfrm>
            <a:off x="514050" y="2433150"/>
            <a:ext cx="11163900" cy="4196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1900">
                <a:latin typeface="Quattrocento Sans"/>
                <a:ea typeface="Quattrocento Sans"/>
                <a:cs typeface="Quattrocento Sans"/>
                <a:sym typeface="Quattrocento Sans"/>
              </a:rPr>
              <a:t>By implementing all regression models we came to know to know that decision tree </a:t>
            </a:r>
            <a:r>
              <a:rPr lang="en-US" sz="1900">
                <a:latin typeface="Quattrocento Sans"/>
                <a:ea typeface="Quattrocento Sans"/>
                <a:cs typeface="Quattrocento Sans"/>
                <a:sym typeface="Quattrocento Sans"/>
              </a:rPr>
              <a:t>performed</a:t>
            </a:r>
            <a:r>
              <a:rPr lang="en-US" sz="1900">
                <a:latin typeface="Quattrocento Sans"/>
                <a:ea typeface="Quattrocento Sans"/>
                <a:cs typeface="Quattrocento Sans"/>
                <a:sym typeface="Quattrocento Sans"/>
              </a:rPr>
              <a:t> well.</a:t>
            </a:r>
            <a:endParaRPr sz="1900">
              <a:latin typeface="Quattrocento Sans"/>
              <a:ea typeface="Quattrocento Sans"/>
              <a:cs typeface="Quattrocento Sans"/>
              <a:sym typeface="Quattrocento Sans"/>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456" name="Google Shape;456;p50"/>
          <p:cNvPicPr preferRelativeResize="0"/>
          <p:nvPr/>
        </p:nvPicPr>
        <p:blipFill>
          <a:blip r:embed="rId3">
            <a:alphaModFix/>
          </a:blip>
          <a:stretch>
            <a:fillRect/>
          </a:stretch>
        </p:blipFill>
        <p:spPr>
          <a:xfrm>
            <a:off x="3009375" y="2883150"/>
            <a:ext cx="6495799" cy="3974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2"/>
          <p:cNvSpPr txBox="1"/>
          <p:nvPr>
            <p:ph type="title"/>
          </p:nvPr>
        </p:nvSpPr>
        <p:spPr>
          <a:xfrm>
            <a:off x="896472" y="860611"/>
            <a:ext cx="9010932" cy="92759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Arial"/>
              <a:buNone/>
            </a:pPr>
            <a:br>
              <a:rPr lang="en-US" sz="3600">
                <a:latin typeface="Georgia"/>
                <a:ea typeface="Georgia"/>
                <a:cs typeface="Georgia"/>
                <a:sym typeface="Georgia"/>
              </a:rPr>
            </a:br>
            <a:r>
              <a:rPr lang="en-US" sz="3450">
                <a:latin typeface="Georgia"/>
                <a:ea typeface="Georgia"/>
                <a:cs typeface="Georgia"/>
                <a:sym typeface="Georgia"/>
              </a:rPr>
              <a:t>M</a:t>
            </a:r>
            <a:r>
              <a:rPr i="0" lang="en-US" sz="3450">
                <a:latin typeface="Georgia"/>
                <a:ea typeface="Georgia"/>
                <a:cs typeface="Georgia"/>
                <a:sym typeface="Georgia"/>
              </a:rPr>
              <a:t>otivation</a:t>
            </a:r>
            <a:br>
              <a:rPr i="0" lang="en-US" sz="3600">
                <a:latin typeface="Georgia"/>
                <a:ea typeface="Georgia"/>
                <a:cs typeface="Georgia"/>
                <a:sym typeface="Georgia"/>
              </a:rPr>
            </a:br>
            <a:endParaRPr>
              <a:latin typeface="Georgia"/>
              <a:ea typeface="Georgia"/>
              <a:cs typeface="Georgia"/>
              <a:sym typeface="Georgia"/>
            </a:endParaRPr>
          </a:p>
        </p:txBody>
      </p:sp>
      <p:sp>
        <p:nvSpPr>
          <p:cNvPr id="268" name="Google Shape;268;p22"/>
          <p:cNvSpPr txBox="1"/>
          <p:nvPr>
            <p:ph idx="1" type="body"/>
          </p:nvPr>
        </p:nvSpPr>
        <p:spPr>
          <a:xfrm>
            <a:off x="502024" y="2537013"/>
            <a:ext cx="11161058" cy="3648634"/>
          </a:xfrm>
          <a:prstGeom prst="rect">
            <a:avLst/>
          </a:prstGeom>
          <a:noFill/>
          <a:ln>
            <a:noFill/>
          </a:ln>
        </p:spPr>
        <p:txBody>
          <a:bodyPr anchorCtr="0" anchor="t" bIns="45700" lIns="91425" spcFirstLastPara="1" rIns="91425" wrap="square" tIns="45700">
            <a:normAutofit/>
          </a:bodyPr>
          <a:lstStyle/>
          <a:p>
            <a:pPr indent="-349250" lvl="0" marL="342900" rtl="0" algn="l">
              <a:spcBef>
                <a:spcPts val="0"/>
              </a:spcBef>
              <a:spcAft>
                <a:spcPts val="0"/>
              </a:spcAft>
              <a:buSzPts val="1612"/>
              <a:buChar char="►"/>
            </a:pPr>
            <a:r>
              <a:rPr b="0" i="0" lang="en-US" sz="1990">
                <a:solidFill>
                  <a:srgbClr val="0D0D0D"/>
                </a:solidFill>
                <a:latin typeface="Quattrocento Sans"/>
                <a:ea typeface="Quattrocento Sans"/>
                <a:cs typeface="Quattrocento Sans"/>
                <a:sym typeface="Quattrocento Sans"/>
              </a:rPr>
              <a:t>The retail sector faces increasing pressure to adapt to changing consumer behaviors and market dynamics. Previous studies have demonstrated the efficacy of predictive modeling in driving business outcomes such as inventory optimization, demand forecasting, and personalized marketing. </a:t>
            </a:r>
            <a:endParaRPr sz="1900"/>
          </a:p>
          <a:p>
            <a:pPr indent="-349250" lvl="0" marL="342900" rtl="0" algn="l">
              <a:spcBef>
                <a:spcPts val="1000"/>
              </a:spcBef>
              <a:spcAft>
                <a:spcPts val="0"/>
              </a:spcAft>
              <a:buSzPts val="1612"/>
              <a:buChar char="►"/>
            </a:pPr>
            <a:r>
              <a:rPr b="0" i="0" lang="en-US" sz="1990">
                <a:solidFill>
                  <a:srgbClr val="0D0D0D"/>
                </a:solidFill>
                <a:latin typeface="Quattrocento Sans"/>
                <a:ea typeface="Quattrocento Sans"/>
                <a:cs typeface="Quattrocento Sans"/>
                <a:sym typeface="Quattrocento Sans"/>
              </a:rPr>
              <a:t>By harnessing the power of machine learning and analytics, companies like Super Markets can unlock hidden insights within their data, enabling more informed decision-making and strategic planning. </a:t>
            </a:r>
            <a:endParaRPr sz="1900"/>
          </a:p>
          <a:p>
            <a:pPr indent="-349250" lvl="0" marL="342900" rtl="0" algn="l">
              <a:spcBef>
                <a:spcPts val="1000"/>
              </a:spcBef>
              <a:spcAft>
                <a:spcPts val="0"/>
              </a:spcAft>
              <a:buSzPts val="1612"/>
              <a:buChar char="►"/>
            </a:pPr>
            <a:r>
              <a:rPr b="0" i="0" lang="en-US" sz="1990">
                <a:latin typeface="Quattrocento Sans"/>
                <a:ea typeface="Quattrocento Sans"/>
                <a:cs typeface="Quattrocento Sans"/>
                <a:sym typeface="Quattrocento Sans"/>
              </a:rPr>
              <a:t>This project aims to help Super Market by using data analysis to provide useful information. This can help the company stay competitive.</a:t>
            </a:r>
            <a:endParaRPr b="0" i="0" sz="1990">
              <a:solidFill>
                <a:srgbClr val="0D0D0D"/>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3"/>
          <p:cNvSpPr txBox="1"/>
          <p:nvPr>
            <p:ph type="title"/>
          </p:nvPr>
        </p:nvSpPr>
        <p:spPr>
          <a:xfrm>
            <a:off x="860612" y="726141"/>
            <a:ext cx="9055755" cy="95449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Arial"/>
              <a:buNone/>
            </a:pPr>
            <a:br>
              <a:rPr i="0" lang="en-US" sz="3600">
                <a:latin typeface="Georgia"/>
                <a:ea typeface="Georgia"/>
                <a:cs typeface="Georgia"/>
                <a:sym typeface="Georgia"/>
              </a:rPr>
            </a:br>
            <a:r>
              <a:rPr i="0" lang="en-US" sz="3600">
                <a:latin typeface="Georgia"/>
                <a:ea typeface="Georgia"/>
                <a:cs typeface="Georgia"/>
                <a:sym typeface="Georgia"/>
              </a:rPr>
              <a:t>Goal</a:t>
            </a:r>
            <a:br>
              <a:rPr i="0" lang="en-US" sz="3600">
                <a:latin typeface="Georgia"/>
                <a:ea typeface="Georgia"/>
                <a:cs typeface="Georgia"/>
                <a:sym typeface="Georgia"/>
              </a:rPr>
            </a:br>
            <a:endParaRPr>
              <a:latin typeface="Georgia"/>
              <a:ea typeface="Georgia"/>
              <a:cs typeface="Georgia"/>
              <a:sym typeface="Georgia"/>
            </a:endParaRPr>
          </a:p>
        </p:txBody>
      </p:sp>
      <p:sp>
        <p:nvSpPr>
          <p:cNvPr id="274" name="Google Shape;274;p23"/>
          <p:cNvSpPr txBox="1"/>
          <p:nvPr>
            <p:ph idx="1" type="body"/>
          </p:nvPr>
        </p:nvSpPr>
        <p:spPr>
          <a:xfrm>
            <a:off x="475129" y="2590800"/>
            <a:ext cx="11223811" cy="3854824"/>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760"/>
              <a:buFont typeface="Arial"/>
              <a:buChar char="•"/>
            </a:pPr>
            <a:r>
              <a:rPr lang="en-US" sz="2200">
                <a:solidFill>
                  <a:srgbClr val="0D0D0D"/>
                </a:solidFill>
                <a:latin typeface="Quattrocento Sans"/>
                <a:ea typeface="Quattrocento Sans"/>
                <a:cs typeface="Quattrocento Sans"/>
                <a:sym typeface="Quattrocento Sans"/>
              </a:rPr>
              <a:t>Our </a:t>
            </a:r>
            <a:r>
              <a:rPr b="0" i="0" lang="en-US" sz="2200">
                <a:solidFill>
                  <a:srgbClr val="0D0D0D"/>
                </a:solidFill>
                <a:latin typeface="Quattrocento Sans"/>
                <a:ea typeface="Quattrocento Sans"/>
                <a:cs typeface="Quattrocento Sans"/>
                <a:sym typeface="Quattrocento Sans"/>
              </a:rPr>
              <a:t>primary goal of this project is to develop a predictive model that accurately forecasts the sales of each product in the </a:t>
            </a:r>
            <a:r>
              <a:rPr lang="en-US" sz="2200">
                <a:solidFill>
                  <a:srgbClr val="0D0D0D"/>
                </a:solidFill>
                <a:latin typeface="Quattrocento Sans"/>
                <a:ea typeface="Quattrocento Sans"/>
                <a:cs typeface="Quattrocento Sans"/>
                <a:sym typeface="Quattrocento Sans"/>
              </a:rPr>
              <a:t>Supermarket</a:t>
            </a:r>
            <a:r>
              <a:rPr b="0" i="0" lang="en-US" sz="2200">
                <a:solidFill>
                  <a:srgbClr val="0D0D0D"/>
                </a:solidFill>
                <a:latin typeface="Quattrocento Sans"/>
                <a:ea typeface="Quattrocento Sans"/>
                <a:cs typeface="Quattrocento Sans"/>
                <a:sym typeface="Quattrocento Sans"/>
              </a:rPr>
              <a:t> By addressing the following key objectives, </a:t>
            </a:r>
            <a:r>
              <a:rPr lang="en-US" sz="2200">
                <a:solidFill>
                  <a:srgbClr val="0D0D0D"/>
                </a:solidFill>
                <a:latin typeface="Quattrocento Sans"/>
                <a:ea typeface="Quattrocento Sans"/>
                <a:cs typeface="Quattrocento Sans"/>
                <a:sym typeface="Quattrocento Sans"/>
              </a:rPr>
              <a:t>our</a:t>
            </a:r>
            <a:r>
              <a:rPr b="0" i="0" lang="en-US" sz="2200">
                <a:solidFill>
                  <a:srgbClr val="0D0D0D"/>
                </a:solidFill>
                <a:latin typeface="Quattrocento Sans"/>
                <a:ea typeface="Quattrocento Sans"/>
                <a:cs typeface="Quattrocento Sans"/>
                <a:sym typeface="Quattrocento Sans"/>
              </a:rPr>
              <a:t> aim to provide actionable insights to </a:t>
            </a:r>
            <a:r>
              <a:rPr lang="en-US" sz="2200">
                <a:solidFill>
                  <a:srgbClr val="0D0D0D"/>
                </a:solidFill>
                <a:latin typeface="Quattrocento Sans"/>
                <a:ea typeface="Quattrocento Sans"/>
                <a:cs typeface="Quattrocento Sans"/>
                <a:sym typeface="Quattrocento Sans"/>
              </a:rPr>
              <a:t>Supermarket</a:t>
            </a:r>
            <a:r>
              <a:rPr b="0" i="0" lang="en-US" sz="2200">
                <a:solidFill>
                  <a:srgbClr val="0D0D0D"/>
                </a:solidFill>
                <a:latin typeface="Quattrocento Sans"/>
                <a:ea typeface="Quattrocento Sans"/>
                <a:cs typeface="Quattrocento Sans"/>
                <a:sym typeface="Quattrocento Sans"/>
              </a:rPr>
              <a:t> management team:</a:t>
            </a:r>
            <a:endParaRPr/>
          </a:p>
          <a:p>
            <a:pPr indent="-342900" lvl="0" marL="342900" rtl="0" algn="l">
              <a:spcBef>
                <a:spcPts val="1000"/>
              </a:spcBef>
              <a:spcAft>
                <a:spcPts val="0"/>
              </a:spcAft>
              <a:buSzPts val="1760"/>
              <a:buFont typeface="Arial"/>
              <a:buChar char="•"/>
            </a:pPr>
            <a:r>
              <a:rPr b="0" i="0" lang="en-US" sz="2200">
                <a:solidFill>
                  <a:srgbClr val="0D0D0D"/>
                </a:solidFill>
                <a:latin typeface="Quattrocento Sans"/>
                <a:ea typeface="Quattrocento Sans"/>
                <a:cs typeface="Quattrocento Sans"/>
                <a:sym typeface="Quattrocento Sans"/>
              </a:rPr>
              <a:t>Utilize machine learning techniques to analyze the relationship between various product and store attributes and sales.</a:t>
            </a:r>
            <a:endParaRPr/>
          </a:p>
          <a:p>
            <a:pPr indent="-342900" lvl="0" marL="342900" rtl="0" algn="l">
              <a:spcBef>
                <a:spcPts val="1000"/>
              </a:spcBef>
              <a:spcAft>
                <a:spcPts val="0"/>
              </a:spcAft>
              <a:buSzPts val="1760"/>
              <a:buFont typeface="Arial"/>
              <a:buChar char="•"/>
            </a:pPr>
            <a:r>
              <a:rPr b="0" i="0" lang="en-US" sz="2200">
                <a:solidFill>
                  <a:srgbClr val="0D0D0D"/>
                </a:solidFill>
                <a:latin typeface="Quattrocento Sans"/>
                <a:ea typeface="Quattrocento Sans"/>
                <a:cs typeface="Quattrocento Sans"/>
                <a:sym typeface="Quattrocento Sans"/>
              </a:rPr>
              <a:t>Identify the most significant factors influencing sales and their impact on product performance.</a:t>
            </a:r>
            <a:endParaRPr/>
          </a:p>
          <a:p>
            <a:pPr indent="-342900" lvl="0" marL="342900" rtl="0" algn="l">
              <a:spcBef>
                <a:spcPts val="1000"/>
              </a:spcBef>
              <a:spcAft>
                <a:spcPts val="0"/>
              </a:spcAft>
              <a:buSzPts val="1760"/>
              <a:buFont typeface="Arial"/>
              <a:buChar char="•"/>
            </a:pPr>
            <a:r>
              <a:rPr b="0" i="0" lang="en-US" sz="2200">
                <a:solidFill>
                  <a:srgbClr val="0D0D0D"/>
                </a:solidFill>
                <a:latin typeface="Quattrocento Sans"/>
                <a:ea typeface="Quattrocento Sans"/>
                <a:cs typeface="Quattrocento Sans"/>
                <a:sym typeface="Quattrocento Sans"/>
              </a:rPr>
              <a:t>Provide actionable insights to </a:t>
            </a:r>
            <a:r>
              <a:rPr lang="en-US" sz="2200">
                <a:solidFill>
                  <a:srgbClr val="0D0D0D"/>
                </a:solidFill>
                <a:latin typeface="Quattrocento Sans"/>
                <a:ea typeface="Quattrocento Sans"/>
                <a:cs typeface="Quattrocento Sans"/>
                <a:sym typeface="Quattrocento Sans"/>
              </a:rPr>
              <a:t>Supermarket</a:t>
            </a:r>
            <a:r>
              <a:rPr b="0" i="0" lang="en-US" sz="2200">
                <a:solidFill>
                  <a:srgbClr val="0D0D0D"/>
                </a:solidFill>
                <a:latin typeface="Quattrocento Sans"/>
                <a:ea typeface="Quattrocento Sans"/>
                <a:cs typeface="Quattrocento Sans"/>
                <a:sym typeface="Quattrocento Sans"/>
              </a:rPr>
              <a:t> to optimize product placement, pricing strategies, and inventory management.</a:t>
            </a:r>
            <a:endParaRPr/>
          </a:p>
          <a:p>
            <a:pPr indent="-251459" lvl="0" marL="342900" rtl="0" algn="l">
              <a:spcBef>
                <a:spcPts val="1000"/>
              </a:spcBef>
              <a:spcAft>
                <a:spcPts val="0"/>
              </a:spcAft>
              <a:buSzPts val="1440"/>
              <a:buNone/>
            </a:pPr>
            <a:r>
              <a:t/>
            </a:r>
            <a:endParaRPr>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4"/>
          <p:cNvSpPr txBox="1"/>
          <p:nvPr>
            <p:ph type="title"/>
          </p:nvPr>
        </p:nvSpPr>
        <p:spPr>
          <a:xfrm>
            <a:off x="1154954" y="618564"/>
            <a:ext cx="8761413" cy="1062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Roboto"/>
              <a:buNone/>
            </a:pPr>
            <a:br>
              <a:rPr b="0" i="0" lang="en-US" sz="3600">
                <a:latin typeface="Roboto"/>
                <a:ea typeface="Roboto"/>
                <a:cs typeface="Roboto"/>
                <a:sym typeface="Roboto"/>
              </a:rPr>
            </a:br>
            <a:r>
              <a:rPr b="0" i="0" lang="en-US" sz="3600">
                <a:latin typeface="Roboto"/>
                <a:ea typeface="Roboto"/>
                <a:cs typeface="Roboto"/>
                <a:sym typeface="Roboto"/>
              </a:rPr>
              <a:t>Methodology </a:t>
            </a:r>
            <a:r>
              <a:rPr lang="en-US">
                <a:latin typeface="Roboto"/>
                <a:ea typeface="Roboto"/>
                <a:cs typeface="Roboto"/>
                <a:sym typeface="Roboto"/>
              </a:rPr>
              <a:t>in Detail</a:t>
            </a:r>
            <a:br>
              <a:rPr b="0" i="0" lang="en-US" sz="3600">
                <a:latin typeface="Roboto"/>
                <a:ea typeface="Roboto"/>
                <a:cs typeface="Roboto"/>
                <a:sym typeface="Roboto"/>
              </a:rPr>
            </a:br>
            <a:endParaRPr/>
          </a:p>
        </p:txBody>
      </p:sp>
      <p:sp>
        <p:nvSpPr>
          <p:cNvPr id="280" name="Google Shape;280;p24"/>
          <p:cNvSpPr txBox="1"/>
          <p:nvPr>
            <p:ph idx="1" type="body"/>
          </p:nvPr>
        </p:nvSpPr>
        <p:spPr>
          <a:xfrm>
            <a:off x="394447" y="2483225"/>
            <a:ext cx="11295529" cy="397136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Char char="►"/>
            </a:pPr>
            <a:r>
              <a:rPr lang="en-US" sz="2800">
                <a:latin typeface="Century Gothic"/>
                <a:ea typeface="Century Gothic"/>
                <a:cs typeface="Century Gothic"/>
                <a:sym typeface="Century Gothic"/>
              </a:rPr>
              <a:t>About Data Set</a:t>
            </a:r>
            <a:endParaRPr/>
          </a:p>
          <a:p>
            <a:pPr indent="-342900" lvl="0" marL="342900" rtl="0" algn="l">
              <a:spcBef>
                <a:spcPts val="1000"/>
              </a:spcBef>
              <a:spcAft>
                <a:spcPts val="0"/>
              </a:spcAft>
              <a:buSzPts val="2240"/>
              <a:buChar char="►"/>
            </a:pPr>
            <a:r>
              <a:rPr lang="en-US" sz="2800">
                <a:latin typeface="Century Gothic"/>
                <a:ea typeface="Century Gothic"/>
                <a:cs typeface="Century Gothic"/>
                <a:sym typeface="Century Gothic"/>
              </a:rPr>
              <a:t>Data Preprocessing</a:t>
            </a:r>
            <a:endParaRPr/>
          </a:p>
          <a:p>
            <a:pPr indent="-342900" lvl="0" marL="342900" rtl="0" algn="l">
              <a:spcBef>
                <a:spcPts val="1000"/>
              </a:spcBef>
              <a:spcAft>
                <a:spcPts val="0"/>
              </a:spcAft>
              <a:buSzPts val="2240"/>
              <a:buChar char="►"/>
            </a:pPr>
            <a:r>
              <a:rPr lang="en-US" sz="2800">
                <a:latin typeface="Century Gothic"/>
                <a:ea typeface="Century Gothic"/>
                <a:cs typeface="Century Gothic"/>
                <a:sym typeface="Century Gothic"/>
              </a:rPr>
              <a:t>Exploratory Data Analysis(EDA)</a:t>
            </a:r>
            <a:endParaRPr/>
          </a:p>
          <a:p>
            <a:pPr indent="-342900" lvl="0" marL="342900" rtl="0" algn="l">
              <a:spcBef>
                <a:spcPts val="1000"/>
              </a:spcBef>
              <a:spcAft>
                <a:spcPts val="0"/>
              </a:spcAft>
              <a:buSzPts val="2240"/>
              <a:buChar char="►"/>
            </a:pPr>
            <a:r>
              <a:rPr lang="en-US" sz="2800">
                <a:latin typeface="Century Gothic"/>
                <a:ea typeface="Century Gothic"/>
                <a:cs typeface="Century Gothic"/>
                <a:sym typeface="Century Gothic"/>
              </a:rPr>
              <a:t>Model Selection and Training</a:t>
            </a:r>
            <a:endParaRPr/>
          </a:p>
          <a:p>
            <a:pPr indent="-241300" lvl="0" marL="342900" rtl="0" algn="l">
              <a:spcBef>
                <a:spcPts val="1000"/>
              </a:spcBef>
              <a:spcAft>
                <a:spcPts val="0"/>
              </a:spcAft>
              <a:buSzPts val="1600"/>
              <a:buNone/>
            </a:pPr>
            <a:r>
              <a:t/>
            </a:r>
            <a:endParaRPr sz="2000">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About Data Set</a:t>
            </a:r>
            <a:endParaRPr/>
          </a:p>
        </p:txBody>
      </p:sp>
      <p:sp>
        <p:nvSpPr>
          <p:cNvPr id="286" name="Google Shape;286;p25"/>
          <p:cNvSpPr txBox="1"/>
          <p:nvPr>
            <p:ph idx="1" type="body"/>
          </p:nvPr>
        </p:nvSpPr>
        <p:spPr>
          <a:xfrm>
            <a:off x="862150" y="2480150"/>
            <a:ext cx="11223900" cy="4028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latin typeface="Quattrocento Sans"/>
                <a:ea typeface="Quattrocento Sans"/>
                <a:cs typeface="Quattrocento Sans"/>
                <a:sym typeface="Quattrocento Sans"/>
              </a:rPr>
              <a:t>Our dataset contains 12 features and data for 1559 products across 10 stores in different cities</a:t>
            </a:r>
            <a:endParaRPr/>
          </a:p>
          <a:p>
            <a:pPr indent="-342900" lvl="0" marL="342900" rtl="0" algn="l">
              <a:spcBef>
                <a:spcPts val="1000"/>
              </a:spcBef>
              <a:spcAft>
                <a:spcPts val="0"/>
              </a:spcAft>
              <a:buSzPts val="1440"/>
              <a:buChar char="►"/>
            </a:pPr>
            <a:r>
              <a:rPr b="1" lang="en-US">
                <a:latin typeface="Quattrocento Sans"/>
                <a:ea typeface="Quattrocento Sans"/>
                <a:cs typeface="Quattrocento Sans"/>
                <a:sym typeface="Quattrocento Sans"/>
              </a:rPr>
              <a:t>Total data contains in dataset is 14204</a:t>
            </a:r>
            <a:endParaRPr/>
          </a:p>
          <a:p>
            <a:pPr indent="-251459" lvl="0" marL="342900" rtl="0" algn="l">
              <a:spcBef>
                <a:spcPts val="1000"/>
              </a:spcBef>
              <a:spcAft>
                <a:spcPts val="0"/>
              </a:spcAft>
              <a:buSzPts val="1440"/>
              <a:buNone/>
            </a:pPr>
            <a:r>
              <a:t/>
            </a:r>
            <a:endParaRPr b="1">
              <a:latin typeface="Quattrocento Sans"/>
              <a:ea typeface="Quattrocento Sans"/>
              <a:cs typeface="Quattrocento Sans"/>
              <a:sym typeface="Quattrocento Sans"/>
            </a:endParaRPr>
          </a:p>
        </p:txBody>
      </p:sp>
      <p:pic>
        <p:nvPicPr>
          <p:cNvPr id="287" name="Google Shape;287;p25"/>
          <p:cNvPicPr preferRelativeResize="0"/>
          <p:nvPr/>
        </p:nvPicPr>
        <p:blipFill rotWithShape="1">
          <a:blip r:embed="rId3">
            <a:alphaModFix/>
          </a:blip>
          <a:srcRect b="0" l="0" r="0" t="0"/>
          <a:stretch/>
        </p:blipFill>
        <p:spPr>
          <a:xfrm>
            <a:off x="661250" y="3382050"/>
            <a:ext cx="7207500" cy="3194975"/>
          </a:xfrm>
          <a:prstGeom prst="rect">
            <a:avLst/>
          </a:prstGeom>
          <a:noFill/>
          <a:ln>
            <a:noFill/>
          </a:ln>
        </p:spPr>
      </p:pic>
      <p:pic>
        <p:nvPicPr>
          <p:cNvPr id="288" name="Google Shape;288;p25"/>
          <p:cNvPicPr preferRelativeResize="0"/>
          <p:nvPr/>
        </p:nvPicPr>
        <p:blipFill>
          <a:blip r:embed="rId4">
            <a:alphaModFix/>
          </a:blip>
          <a:stretch>
            <a:fillRect/>
          </a:stretch>
        </p:blipFill>
        <p:spPr>
          <a:xfrm>
            <a:off x="8079224" y="3265038"/>
            <a:ext cx="3637014"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Data Preprocessing</a:t>
            </a:r>
            <a:endParaRPr/>
          </a:p>
        </p:txBody>
      </p:sp>
      <p:sp>
        <p:nvSpPr>
          <p:cNvPr id="294" name="Google Shape;294;p26"/>
          <p:cNvSpPr txBox="1"/>
          <p:nvPr>
            <p:ph idx="1" type="body"/>
          </p:nvPr>
        </p:nvSpPr>
        <p:spPr>
          <a:xfrm>
            <a:off x="479612" y="2402541"/>
            <a:ext cx="11232776" cy="4096871"/>
          </a:xfrm>
          <a:prstGeom prst="rect">
            <a:avLst/>
          </a:prstGeom>
          <a:noFill/>
          <a:ln>
            <a:noFill/>
          </a:ln>
        </p:spPr>
        <p:txBody>
          <a:bodyPr anchorCtr="0" anchor="t" bIns="45700" lIns="91425" spcFirstLastPara="1" rIns="91425" wrap="square" tIns="45700">
            <a:noAutofit/>
          </a:bodyPr>
          <a:lstStyle/>
          <a:p>
            <a:pPr indent="-349250" lvl="0" marL="342900" rtl="0" algn="l">
              <a:lnSpc>
                <a:spcPct val="80000"/>
              </a:lnSpc>
              <a:spcBef>
                <a:spcPts val="0"/>
              </a:spcBef>
              <a:spcAft>
                <a:spcPts val="0"/>
              </a:spcAft>
              <a:buSzPts val="1432"/>
              <a:buChar char="►"/>
            </a:pPr>
            <a:r>
              <a:rPr b="0" i="0" lang="en-US" sz="1765">
                <a:solidFill>
                  <a:srgbClr val="0D0D0D"/>
                </a:solidFill>
                <a:latin typeface="Quattrocento Sans"/>
                <a:ea typeface="Quattrocento Sans"/>
                <a:cs typeface="Quattrocento Sans"/>
                <a:sym typeface="Quattrocento Sans"/>
              </a:rPr>
              <a:t>Handling missing values in the </a:t>
            </a:r>
            <a:r>
              <a:rPr lang="en-US" sz="1765">
                <a:solidFill>
                  <a:srgbClr val="0D0D0D"/>
                </a:solidFill>
                <a:latin typeface="Quattrocento Sans"/>
                <a:ea typeface="Quattrocento Sans"/>
                <a:cs typeface="Quattrocento Sans"/>
                <a:sym typeface="Quattrocento Sans"/>
              </a:rPr>
              <a:t>d</a:t>
            </a:r>
            <a:r>
              <a:rPr b="0" i="0" lang="en-US" sz="1765">
                <a:solidFill>
                  <a:srgbClr val="0D0D0D"/>
                </a:solidFill>
                <a:latin typeface="Quattrocento Sans"/>
                <a:ea typeface="Quattrocento Sans"/>
                <a:cs typeface="Quattrocento Sans"/>
                <a:sym typeface="Quattrocento Sans"/>
              </a:rPr>
              <a:t>ataset : Identifying and addressing any missing values in the dataset, which may arise due to data entry errors, technical issues, or incomplete records. Common techniques for handling missing values include imputation (replacing missing values with estimates such as mean, median, or mode), deletion (removing rows or columns with missing values), or advanced imputation methods based on the relationships between variables.</a:t>
            </a:r>
            <a:endParaRPr sz="1765"/>
          </a:p>
          <a:p>
            <a:pPr indent="-349250" lvl="0" marL="342900" rtl="0" algn="l">
              <a:lnSpc>
                <a:spcPct val="80000"/>
              </a:lnSpc>
              <a:spcBef>
                <a:spcPts val="1000"/>
              </a:spcBef>
              <a:spcAft>
                <a:spcPts val="0"/>
              </a:spcAft>
              <a:buSzPts val="1432"/>
              <a:buChar char="►"/>
            </a:pPr>
            <a:r>
              <a:rPr b="1" i="0" lang="en-US" sz="1765">
                <a:solidFill>
                  <a:srgbClr val="0D0D0D"/>
                </a:solidFill>
                <a:latin typeface="Quattrocento Sans"/>
                <a:ea typeface="Quattrocento Sans"/>
                <a:cs typeface="Quattrocento Sans"/>
                <a:sym typeface="Quattrocento Sans"/>
              </a:rPr>
              <a:t>Dealing with Outliers : </a:t>
            </a:r>
            <a:r>
              <a:rPr b="0" i="0" lang="en-US" sz="1765">
                <a:solidFill>
                  <a:srgbClr val="0D0D0D"/>
                </a:solidFill>
                <a:latin typeface="Quattrocento Sans"/>
                <a:ea typeface="Quattrocento Sans"/>
                <a:cs typeface="Quattrocento Sans"/>
                <a:sym typeface="Quattrocento Sans"/>
              </a:rPr>
              <a:t>Detecting and addressing outliers, which are data points that significantly deviate from the rest of the dataset. Outliers can distort statistical analyses and machine learning models, leading to inaccurate results.</a:t>
            </a:r>
            <a:endParaRPr sz="1765"/>
          </a:p>
          <a:p>
            <a:pPr indent="-349250" lvl="0" marL="342900" rtl="0" algn="l">
              <a:lnSpc>
                <a:spcPct val="80000"/>
              </a:lnSpc>
              <a:spcBef>
                <a:spcPts val="1000"/>
              </a:spcBef>
              <a:spcAft>
                <a:spcPts val="0"/>
              </a:spcAft>
              <a:buSzPts val="1432"/>
              <a:buChar char="►"/>
            </a:pPr>
            <a:r>
              <a:rPr b="1" i="0" lang="en-US" sz="1765">
                <a:solidFill>
                  <a:srgbClr val="0D0D0D"/>
                </a:solidFill>
                <a:latin typeface="Quattrocento Sans"/>
                <a:ea typeface="Quattrocento Sans"/>
                <a:cs typeface="Quattrocento Sans"/>
                <a:sym typeface="Quattrocento Sans"/>
              </a:rPr>
              <a:t>Correcting Data Types :</a:t>
            </a:r>
            <a:r>
              <a:rPr lang="en-US" sz="1765">
                <a:solidFill>
                  <a:srgbClr val="0D0D0D"/>
                </a:solidFill>
                <a:latin typeface="Quattrocento Sans"/>
                <a:ea typeface="Quattrocento Sans"/>
                <a:cs typeface="Quattrocento Sans"/>
                <a:sym typeface="Quattrocento Sans"/>
              </a:rPr>
              <a:t> </a:t>
            </a:r>
            <a:r>
              <a:rPr b="0" i="0" lang="en-US" sz="1765">
                <a:solidFill>
                  <a:srgbClr val="0D0D0D"/>
                </a:solidFill>
                <a:latin typeface="Quattrocento Sans"/>
                <a:ea typeface="Quattrocento Sans"/>
                <a:cs typeface="Quattrocento Sans"/>
                <a:sym typeface="Quattrocento Sans"/>
              </a:rPr>
              <a:t>Ensuring that variables are encoded with the appropriate data types (e.g., numeric, categorical, datetime) to facilitate analysis and modeling. This may involve converting categorical variables to dummy variables (one-hot encoding), parsing datetime variables, or converting numerical variables to the desired format.</a:t>
            </a:r>
            <a:endParaRPr b="0" i="0" sz="1765">
              <a:solidFill>
                <a:srgbClr val="0D0D0D"/>
              </a:solidFill>
              <a:latin typeface="Arial"/>
              <a:ea typeface="Arial"/>
              <a:cs typeface="Arial"/>
              <a:sym typeface="Arial"/>
            </a:endParaRPr>
          </a:p>
          <a:p>
            <a:pPr indent="-349250" lvl="0" marL="342900" rtl="0" algn="l">
              <a:lnSpc>
                <a:spcPct val="80000"/>
              </a:lnSpc>
              <a:spcBef>
                <a:spcPts val="1000"/>
              </a:spcBef>
              <a:spcAft>
                <a:spcPts val="0"/>
              </a:spcAft>
              <a:buSzPts val="1432"/>
              <a:buChar char="►"/>
            </a:pPr>
            <a:r>
              <a:rPr b="0" i="0" lang="en-US" sz="1765">
                <a:solidFill>
                  <a:srgbClr val="0D0D0D"/>
                </a:solidFill>
                <a:latin typeface="Quattrocento Sans"/>
                <a:ea typeface="Quattrocento Sans"/>
                <a:cs typeface="Quattrocento Sans"/>
                <a:sym typeface="Quattrocento Sans"/>
              </a:rPr>
              <a:t>cleaning the dataset like identifying and rectifying any inconsistencies and errors , removing dupl</a:t>
            </a:r>
            <a:r>
              <a:rPr lang="en-US" sz="1765">
                <a:solidFill>
                  <a:srgbClr val="0D0D0D"/>
                </a:solidFill>
                <a:latin typeface="Quattrocento Sans"/>
                <a:ea typeface="Quattrocento Sans"/>
                <a:cs typeface="Quattrocento Sans"/>
                <a:sym typeface="Quattrocento Sans"/>
              </a:rPr>
              <a:t>icates,</a:t>
            </a:r>
            <a:endParaRPr sz="1765"/>
          </a:p>
          <a:p>
            <a:pPr indent="0" lvl="0" marL="0" rtl="0" algn="l">
              <a:lnSpc>
                <a:spcPct val="80000"/>
              </a:lnSpc>
              <a:spcBef>
                <a:spcPts val="1000"/>
              </a:spcBef>
              <a:spcAft>
                <a:spcPts val="0"/>
              </a:spcAft>
              <a:buSzPts val="1332"/>
              <a:buNone/>
            </a:pPr>
            <a:r>
              <a:rPr lang="en-US" sz="1765">
                <a:solidFill>
                  <a:srgbClr val="0D0D0D"/>
                </a:solidFill>
                <a:latin typeface="Quattrocento Sans"/>
                <a:ea typeface="Quattrocento Sans"/>
                <a:cs typeface="Quattrocento Sans"/>
                <a:sym typeface="Quattrocento Sans"/>
              </a:rPr>
              <a:t>      addressing inconsistent data such as conflicting information across variables or logical errors</a:t>
            </a:r>
            <a:endParaRPr sz="1765"/>
          </a:p>
          <a:p>
            <a:pPr indent="-349250" lvl="0" marL="342900" rtl="0" algn="l">
              <a:lnSpc>
                <a:spcPct val="80000"/>
              </a:lnSpc>
              <a:spcBef>
                <a:spcPts val="1000"/>
              </a:spcBef>
              <a:spcAft>
                <a:spcPts val="0"/>
              </a:spcAft>
              <a:buSzPts val="1432"/>
              <a:buChar char="►"/>
            </a:pPr>
            <a:r>
              <a:rPr b="0" i="0" lang="en-US" sz="1765">
                <a:solidFill>
                  <a:srgbClr val="0D0D0D"/>
                </a:solidFill>
                <a:latin typeface="Quattrocento Sans"/>
                <a:ea typeface="Quattrocento Sans"/>
                <a:cs typeface="Quattrocento Sans"/>
                <a:sym typeface="Quattrocento Sans"/>
              </a:rPr>
              <a:t>standardizing the dataset to prepare it for analysis.</a:t>
            </a:r>
            <a:endParaRPr sz="1765"/>
          </a:p>
          <a:p>
            <a:pPr indent="-258318" lvl="0" marL="342900" rtl="0" algn="l">
              <a:lnSpc>
                <a:spcPct val="80000"/>
              </a:lnSpc>
              <a:spcBef>
                <a:spcPts val="1000"/>
              </a:spcBef>
              <a:spcAft>
                <a:spcPts val="0"/>
              </a:spcAft>
              <a:buSzPts val="1332"/>
              <a:buNone/>
            </a:pPr>
            <a:r>
              <a:t/>
            </a:r>
            <a:endParaRPr sz="176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Handling Null Values</a:t>
            </a:r>
            <a:endParaRPr/>
          </a:p>
        </p:txBody>
      </p:sp>
      <p:pic>
        <p:nvPicPr>
          <p:cNvPr id="300" name="Google Shape;300;p27"/>
          <p:cNvPicPr preferRelativeResize="0"/>
          <p:nvPr>
            <p:ph idx="1" type="body"/>
          </p:nvPr>
        </p:nvPicPr>
        <p:blipFill rotWithShape="1">
          <a:blip r:embed="rId3">
            <a:alphaModFix/>
          </a:blip>
          <a:srcRect b="0" l="0" r="0" t="0"/>
          <a:stretch/>
        </p:blipFill>
        <p:spPr>
          <a:xfrm>
            <a:off x="812800" y="2996368"/>
            <a:ext cx="4419600" cy="2887964"/>
          </a:xfrm>
          <a:prstGeom prst="rect">
            <a:avLst/>
          </a:prstGeom>
          <a:noFill/>
          <a:ln>
            <a:noFill/>
          </a:ln>
        </p:spPr>
      </p:pic>
      <p:pic>
        <p:nvPicPr>
          <p:cNvPr id="301" name="Google Shape;301;p27"/>
          <p:cNvPicPr preferRelativeResize="0"/>
          <p:nvPr/>
        </p:nvPicPr>
        <p:blipFill rotWithShape="1">
          <a:blip r:embed="rId4">
            <a:alphaModFix/>
          </a:blip>
          <a:srcRect b="0" l="0" r="0" t="0"/>
          <a:stretch/>
        </p:blipFill>
        <p:spPr>
          <a:xfrm>
            <a:off x="5535661" y="2996368"/>
            <a:ext cx="5264421" cy="29777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