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6858000" cx="9144000"/>
  <p:notesSz cx="7010400" cy="9296400"/>
  <p:embeddedFontLst>
    <p:embeddedFont>
      <p:font typeface="Helvetica Neue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000000"/>
          </p15:clr>
        </p15:guide>
        <p15:guide id="2" pos="4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4" roundtripDataSignature="AMtx7mjH3U4XDcOLMhaGMA8DHF1KLEOy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HelveticaNeue-boldItalic.fntdata"/><Relationship Id="rId72" Type="http://schemas.openxmlformats.org/officeDocument/2006/relationships/font" Target="fonts/HelveticaNeue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customschemas.google.com/relationships/presentationmetadata" Target="meta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HelveticaNeue-bold.fntdata"/><Relationship Id="rId70" Type="http://schemas.openxmlformats.org/officeDocument/2006/relationships/font" Target="fonts/HelveticaNeue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3512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/>
        </p:nvSpPr>
        <p:spPr>
          <a:xfrm>
            <a:off x="3973512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2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2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2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2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2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3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3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3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3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3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3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3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3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3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3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4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4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4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4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4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4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4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4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4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4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p5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p5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5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5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Google Shape;417;p54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5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Google Shape;423;p55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5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5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5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5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0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60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1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61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2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Google Shape;467;p62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3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p63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82687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935037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5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7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7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7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6" name="Google Shape;86;p7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7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6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9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9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0"/>
          <p:cNvSpPr txBox="1"/>
          <p:nvPr>
            <p:ph idx="1" type="body"/>
          </p:nvPr>
        </p:nvSpPr>
        <p:spPr>
          <a:xfrm rot="5400000">
            <a:off x="2396332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47" name="Google Shape;47;p7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3" name="Google Shape;53;p7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4" name="Google Shape;54;p7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4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4" name="Google Shape;64;p74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4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6" name="Google Shape;66;p7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7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4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66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6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6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6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6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371475" y="1831975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b="0" i="0" lang="en-US" sz="4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3:  Processes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982662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Switch From Process to Process</a:t>
            </a:r>
            <a:endParaRPr/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300" y="1104900"/>
            <a:ext cx="6969125" cy="46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1041400" y="136525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987425" y="1093787"/>
            <a:ext cx="6975475" cy="398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far, process has a single thread of execution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having multiple program counters per process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locations can execute at once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threads of control -&gt; </a:t>
            </a:r>
            <a:r>
              <a:rPr b="1" i="0" lang="en-US" sz="15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threads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then have storage for thread details, multiple program counters in PCB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next chapter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960437" y="1444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Representation in Linux</a:t>
            </a:r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Represented by the C structure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task_struct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b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 t_pid; /* process identifier */ 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 state; /* state of the process */ 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unsigned int time_slice /* scheduling information */ 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task_struct *parent; /* this process’s parent */ 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list_head children; /* this process’s children */ 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files_struct *files; /* list of open files */ 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mm_struct *mm; /* address space of this process */</a:t>
            </a:r>
            <a:endParaRPr/>
          </a:p>
        </p:txBody>
      </p:sp>
      <p:pic>
        <p:nvPicPr>
          <p:cNvPr descr="C:\Users\as668\Desktop\in-3_1.jpg" id="162" name="Google Shape;1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187" y="4111625"/>
            <a:ext cx="5865812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1041400" y="136525"/>
            <a:ext cx="7645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Scheduling</a:t>
            </a:r>
            <a:endParaRPr/>
          </a:p>
        </p:txBody>
      </p:sp>
      <p:sp>
        <p:nvSpPr>
          <p:cNvPr id="168" name="Google Shape;168;p13"/>
          <p:cNvSpPr txBox="1"/>
          <p:nvPr>
            <p:ph idx="1" type="body"/>
          </p:nvPr>
        </p:nvSpPr>
        <p:spPr>
          <a:xfrm>
            <a:off x="887412" y="1168400"/>
            <a:ext cx="6975475" cy="398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Maximize CPU use, quickly switch processes onto CPU for time sharing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66FF"/>
              </a:buClr>
              <a:buSzPts val="2100"/>
              <a:buFont typeface="Arial"/>
              <a:buChar char="•"/>
            </a:pPr>
            <a:r>
              <a:rPr b="1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Process scheduler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selects among available processes for next execution on CPU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Maintains </a:t>
            </a:r>
            <a:r>
              <a:rPr b="1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scheduling queues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processes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Job queue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set of all processes in the system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Ready queue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set of all processes residing in main memory, ready and waiting to execute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Device queues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set of processes waiting for an I/O device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migrate among the various queues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974725" y="236537"/>
            <a:ext cx="7983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 Queue And Various I/O Device Queues</a:t>
            </a:r>
            <a:endParaRPr/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8475" y="1214437"/>
            <a:ext cx="5822950" cy="502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971550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of Process Scheduling</a:t>
            </a:r>
            <a:endParaRPr/>
          </a:p>
        </p:txBody>
      </p:sp>
      <p:pic>
        <p:nvPicPr>
          <p:cNvPr descr="3"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7" y="1966912"/>
            <a:ext cx="654685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 txBox="1"/>
          <p:nvPr/>
        </p:nvSpPr>
        <p:spPr>
          <a:xfrm>
            <a:off x="808037" y="1303337"/>
            <a:ext cx="6975475" cy="398145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Queueing diagram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represents queues, resources, flows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Schedulers</a:t>
            </a:r>
            <a:endParaRPr/>
          </a:p>
        </p:txBody>
      </p:sp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887412" y="1108075"/>
            <a:ext cx="7453312" cy="502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600"/>
              <a:buFont typeface="Arial"/>
              <a:buChar char="•"/>
            </a:pPr>
            <a:r>
              <a:rPr b="1" i="0" lang="en-US" sz="16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Short-term scheduler  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 </a:t>
            </a:r>
            <a:r>
              <a:rPr b="1" i="0" lang="en-US" sz="16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CPU scheduler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selects which process should be executed next and allocates CPU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the only scheduler in a system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Short-term scheduler is invoked frequently (milliseconds) ⇒ (must be fast)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66FF"/>
              </a:buClr>
              <a:buSzPts val="1600"/>
              <a:buFont typeface="Arial"/>
              <a:buChar char="•"/>
            </a:pPr>
            <a:r>
              <a:rPr b="1" i="0" lang="en-US" sz="16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Long-term scheduler  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 </a:t>
            </a:r>
            <a:r>
              <a:rPr b="1" i="0" lang="en-US" sz="16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job scheduler</a:t>
            </a: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selects which processes should be brought into the ready queue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Long-term scheduler is invoked  infrequently (seconds, minutes) ⇒ (may be slow)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long-term scheduler controls the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degree of multiprogramming</a:t>
            </a:r>
            <a:endParaRPr b="0" i="1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can be described as either: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366FF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I/O-bound process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spends more time doing I/O than computations, many short CPU bursts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366FF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CPU-bound process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spends more time doing computations; few very long CPU bursts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Long-term scheduler strives for good </a:t>
            </a:r>
            <a:r>
              <a:rPr b="1" i="1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mix</a:t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108585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 of Medium Term Scheduling</a:t>
            </a:r>
            <a:endParaRPr/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875" y="2827337"/>
            <a:ext cx="7327900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 txBox="1"/>
          <p:nvPr/>
        </p:nvSpPr>
        <p:spPr>
          <a:xfrm>
            <a:off x="806450" y="1160462"/>
            <a:ext cx="7200900" cy="14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488950" lvl="0" marL="488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Medium-term scheduler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added if degree of multiple programming needs to decrease</a:t>
            </a:r>
            <a:endParaRPr/>
          </a:p>
          <a:p>
            <a:pPr indent="-407987" lvl="1" marL="10604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process from memory, store on disk, bring back in from disk to continue execution: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swapping</a:t>
            </a:r>
            <a:endParaRPr/>
          </a:p>
          <a:p>
            <a:pPr indent="-386080" lvl="0" marL="488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81915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Multitasking in Mobile Systems</a:t>
            </a:r>
            <a:endParaRPr/>
          </a:p>
        </p:txBody>
      </p:sp>
      <p:sp>
        <p:nvSpPr>
          <p:cNvPr id="200" name="Google Shape;200;p18"/>
          <p:cNvSpPr txBox="1"/>
          <p:nvPr>
            <p:ph idx="1" type="body"/>
          </p:nvPr>
        </p:nvSpPr>
        <p:spPr>
          <a:xfrm>
            <a:off x="838200" y="1122362"/>
            <a:ext cx="7359650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mobile systems (e.g., early version of iOS)  allow only one process to run, others suspended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 to screen real estate, user interface limits iOS provides for a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foreground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process- controlled via user interface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processes– in memory, running, but not on the display, and with limits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Limits include single, short task, receiving notification of events, specific long-running tasks like audio playback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runs foreground and background, with fewer limits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process uses a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perform tasks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can keep running even if background process is suspended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has no user interface, small memory use</a:t>
            </a:r>
            <a:endParaRPr/>
          </a:p>
          <a:p>
            <a:pPr indent="-571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457200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Switch</a:t>
            </a:r>
            <a:endParaRPr/>
          </a:p>
        </p:txBody>
      </p:sp>
      <p:sp>
        <p:nvSpPr>
          <p:cNvPr id="206" name="Google Shape;206;p19"/>
          <p:cNvSpPr txBox="1"/>
          <p:nvPr>
            <p:ph idx="1" type="body"/>
          </p:nvPr>
        </p:nvSpPr>
        <p:spPr>
          <a:xfrm>
            <a:off x="854075" y="1108075"/>
            <a:ext cx="6997700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CPU switches to another process, the system must </a:t>
            </a:r>
            <a:r>
              <a:rPr b="1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save the state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old process and load the </a:t>
            </a:r>
            <a:r>
              <a:rPr b="1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saved state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new process via a </a:t>
            </a:r>
            <a:r>
              <a:rPr b="1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context switch</a:t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66FF"/>
              </a:buClr>
              <a:buSzPts val="2100"/>
              <a:buFont typeface="Arial"/>
              <a:buChar char="•"/>
            </a:pPr>
            <a:r>
              <a:rPr b="1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Context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process represented in the PCB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Context-switch time is overhead; the system does no useful work while switching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more complex the OS and the PCB 🡺 the longer the context switch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dependent on hardware support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hardware provides multiple sets of registers per CPU 🡺 multiple contexts loaded at once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644650" y="182562"/>
            <a:ext cx="63801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3:  Processes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06450" y="1120775"/>
            <a:ext cx="7370762" cy="3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Concept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Scheduling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on Processes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Interprocess Communication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IPC Systems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in Client-Server Systems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on Processes</a:t>
            </a:r>
            <a:endParaRPr/>
          </a:p>
        </p:txBody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806450" y="1233487"/>
            <a:ext cx="7480300" cy="444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must provide mechanisms for: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process creation,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process termination,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so on as detailed next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Creation</a:t>
            </a:r>
            <a:endParaRPr/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854075" y="1169987"/>
            <a:ext cx="691832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2100"/>
              <a:buFont typeface="Arial"/>
              <a:buChar char="•"/>
            </a:pPr>
            <a:r>
              <a:rPr b="1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create </a:t>
            </a:r>
            <a:r>
              <a:rPr b="1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children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processes, which, in turn create other processes, forming a </a:t>
            </a:r>
            <a:r>
              <a:rPr b="1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processes</a:t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Generally, process identified and managed via a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process identifier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pid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sharing options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and children share all resources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Children share subset of parent’s resources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and child share no resources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options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and children execute concurrently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waits until children terminate</a:t>
            </a:r>
            <a:endParaRPr/>
          </a:p>
          <a:p>
            <a:pPr indent="-571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1042987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Tree of Processes in Linux</a:t>
            </a:r>
            <a:endParaRPr/>
          </a:p>
        </p:txBody>
      </p:sp>
      <p:pic>
        <p:nvPicPr>
          <p:cNvPr descr="3_08.pdf" id="224" name="Google Shape;2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2687" y="1352550"/>
            <a:ext cx="7061200" cy="374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1069975" y="152400"/>
            <a:ext cx="7616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Creation (Cont.)</a:t>
            </a:r>
            <a:endParaRPr/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869950" y="1060450"/>
            <a:ext cx="71548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space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 duplicate of parent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 has a program loaded into it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 examples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call creates new process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exec()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call used after a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fork()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replace the process’ memory space with a new program</a:t>
            </a:r>
            <a:endParaRPr/>
          </a:p>
        </p:txBody>
      </p:sp>
      <p:pic>
        <p:nvPicPr>
          <p:cNvPr descr="3" id="231" name="Google Shape;2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012" y="3798887"/>
            <a:ext cx="6419850" cy="16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title"/>
          </p:nvPr>
        </p:nvSpPr>
        <p:spPr>
          <a:xfrm>
            <a:off x="996950" y="1619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Program Forking Separate Process</a:t>
            </a:r>
            <a:endParaRPr/>
          </a:p>
        </p:txBody>
      </p:sp>
      <p:pic>
        <p:nvPicPr>
          <p:cNvPr descr="Screen Shot 2012-12-04 at 11.21.10 AM.png" id="237" name="Google Shape;2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137" y="969962"/>
            <a:ext cx="6038850" cy="56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1084262" y="1158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a Separate Process via Windows API</a:t>
            </a:r>
            <a:endParaRPr/>
          </a:p>
        </p:txBody>
      </p:sp>
      <p:pic>
        <p:nvPicPr>
          <p:cNvPr descr="Screen Shot 2012-12-04 at 11.23.48 AM.png" id="243" name="Google Shape;2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8237" y="963612"/>
            <a:ext cx="4365625" cy="55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Termination</a:t>
            </a:r>
            <a:endParaRPr/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806450" y="1233487"/>
            <a:ext cx="71707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executes last statement and then asks the operating system to delete it using the </a:t>
            </a:r>
            <a:r>
              <a:rPr b="1" i="0" lang="en-US" sz="2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exit()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call.</a:t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 status data from child to parent (via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Process’ resources are deallocated by operating system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 may terminate the execution of children processes  using the </a:t>
            </a:r>
            <a:r>
              <a:rPr b="1" i="0" lang="en-US" sz="2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abort()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call.  Some reasons for doing so:</a:t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 has exceeded allocated resources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assigned to child is no longer required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parent is exiting and the operating systems does not allow  a child to continue if its parent terminates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Termination</a:t>
            </a:r>
            <a:endParaRPr/>
          </a:p>
        </p:txBody>
      </p:sp>
      <p:sp>
        <p:nvSpPr>
          <p:cNvPr id="255" name="Google Shape;255;p27"/>
          <p:cNvSpPr txBox="1"/>
          <p:nvPr>
            <p:ph idx="1" type="body"/>
          </p:nvPr>
        </p:nvSpPr>
        <p:spPr>
          <a:xfrm>
            <a:off x="957262" y="1042987"/>
            <a:ext cx="73691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0650" lvl="1" marL="5143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operating systems do not allow child to exists if its parent has terminated.  If a process terminates, then all its children must also be terminated.</a:t>
            </a:r>
            <a:endParaRPr/>
          </a:p>
          <a:p>
            <a:pPr indent="-171450" lvl="1" marL="5143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cascading termination.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children, grandchildren, etc.  are  terminated.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termination is initiated by the operating system.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parent process may wait for termination of a child process by using the </a:t>
            </a:r>
            <a:r>
              <a:rPr b="1" i="0" lang="en-US" sz="2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call</a:t>
            </a:r>
            <a:r>
              <a:rPr b="1" i="0" lang="en-US" sz="2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call returns status information and the pid of the terminated process</a:t>
            </a:r>
            <a:endParaRPr b="1" i="0" sz="21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pid = wait(&amp;status); 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parent waiting (did not invoke </a:t>
            </a:r>
            <a:r>
              <a:rPr b="1" i="0" lang="en-US" sz="2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wait()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process is a </a:t>
            </a:r>
            <a:r>
              <a:rPr b="1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zombie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parent terminated without invoking</a:t>
            </a:r>
            <a:r>
              <a:rPr b="1" i="0" lang="en-US" sz="2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wait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process is an </a:t>
            </a:r>
            <a:r>
              <a:rPr b="1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orphan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type="title"/>
          </p:nvPr>
        </p:nvSpPr>
        <p:spPr>
          <a:xfrm>
            <a:off x="1225550" y="150812"/>
            <a:ext cx="7997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Multiprocess Architecture – Chrome Browser</a:t>
            </a:r>
            <a:endParaRPr/>
          </a:p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806450" y="1233487"/>
            <a:ext cx="75120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web browsers ran as single process (some still do)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one web site causes trouble, entire browser can hang or crash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Chrome Browser is multiprocess with 3 different types of processes: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process manages user interface, disk and network I/O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Renderer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process renders web pages, deals with HTML, Javascript. A new renderer created for each website opened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Runs in </a:t>
            </a:r>
            <a:r>
              <a:rPr b="1" i="0" lang="en-US" sz="15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sandbox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restricting disk and network I/O, minimizing effect of security exploits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Plug-in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for each type of plug-in</a:t>
            </a:r>
            <a:endParaRPr/>
          </a:p>
          <a:p>
            <a:pPr indent="-571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-3_2.pdf" id="262" name="Google Shape;2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200" y="4926012"/>
            <a:ext cx="6292850" cy="114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982662" y="168275"/>
            <a:ext cx="77041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Interprocess Communication</a:t>
            </a:r>
            <a:endParaRPr/>
          </a:p>
        </p:txBody>
      </p:sp>
      <p:sp>
        <p:nvSpPr>
          <p:cNvPr id="268" name="Google Shape;268;p29"/>
          <p:cNvSpPr txBox="1"/>
          <p:nvPr>
            <p:ph idx="1" type="body"/>
          </p:nvPr>
        </p:nvSpPr>
        <p:spPr>
          <a:xfrm>
            <a:off x="885825" y="1154112"/>
            <a:ext cx="74850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within a system may be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cooperating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Cooperating process can affect or be affected by other processes, including sharing data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 for cooperating processes: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sharing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 speedup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Modularity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Convenience	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Cooperating processes need </a:t>
            </a:r>
            <a:r>
              <a:rPr b="1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interprocess communication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IPC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models of IPC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Shared memory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Message passing</a:t>
            </a:r>
            <a:endParaRPr/>
          </a:p>
          <a:p>
            <a:pPr indent="-571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366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57200" y="19843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838200" y="1138237"/>
            <a:ext cx="68230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introduce the notion of a process -- a program in execution, which forms the basis of all computation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describe the various features of processes, including scheduling, creation and termination, and communication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explore interprocess communication using shared memory and message passing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describe communication in client-server systems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Communications Models </a:t>
            </a:r>
            <a:endParaRPr/>
          </a:p>
        </p:txBody>
      </p:sp>
      <p:pic>
        <p:nvPicPr>
          <p:cNvPr descr="3_12.pdf" id="274" name="Google Shape;27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012" y="1725612"/>
            <a:ext cx="6100762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0"/>
          <p:cNvSpPr txBox="1"/>
          <p:nvPr/>
        </p:nvSpPr>
        <p:spPr>
          <a:xfrm>
            <a:off x="969962" y="1143000"/>
            <a:ext cx="637222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a) Message passing.  (b) shared memory. 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"/>
          <p:cNvSpPr txBox="1"/>
          <p:nvPr>
            <p:ph type="title"/>
          </p:nvPr>
        </p:nvSpPr>
        <p:spPr>
          <a:xfrm>
            <a:off x="1060450" y="277812"/>
            <a:ext cx="76263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Cooperating Processes</a:t>
            </a:r>
            <a:endParaRPr/>
          </a:p>
        </p:txBody>
      </p:sp>
      <p:sp>
        <p:nvSpPr>
          <p:cNvPr id="281" name="Google Shape;281;p31"/>
          <p:cNvSpPr txBox="1"/>
          <p:nvPr>
            <p:ph idx="1" type="body"/>
          </p:nvPr>
        </p:nvSpPr>
        <p:spPr>
          <a:xfrm>
            <a:off x="806450" y="1233487"/>
            <a:ext cx="75295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process cannot affect or be affected by the execution of another process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1" lang="en-US" sz="21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Cooperating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process can affect or be affected by the execution of another process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process cooperation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sharing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 speed-up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Modularity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Convenience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749300" y="247650"/>
            <a:ext cx="7937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Producer-Consumer Problem</a:t>
            </a:r>
            <a:endParaRPr/>
          </a:p>
        </p:txBody>
      </p:sp>
      <p:sp>
        <p:nvSpPr>
          <p:cNvPr id="287" name="Google Shape;287;p32"/>
          <p:cNvSpPr txBox="1"/>
          <p:nvPr>
            <p:ph idx="1" type="body"/>
          </p:nvPr>
        </p:nvSpPr>
        <p:spPr>
          <a:xfrm>
            <a:off x="842962" y="1185862"/>
            <a:ext cx="666750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Paradigm for cooperating processes, 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producer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process produces information that is consumed by a 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unbounded-buffer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places no practical limit on the size of the buffer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bounded-buffer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assumes that there is a fixed buffer size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type="title"/>
          </p:nvPr>
        </p:nvSpPr>
        <p:spPr>
          <a:xfrm>
            <a:off x="1046162" y="300037"/>
            <a:ext cx="8074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Bounded-Buffer – Shared-Memory Solution</a:t>
            </a:r>
            <a:endParaRPr/>
          </a:p>
        </p:txBody>
      </p:sp>
      <p:sp>
        <p:nvSpPr>
          <p:cNvPr id="293" name="Google Shape;293;p33"/>
          <p:cNvSpPr txBox="1"/>
          <p:nvPr>
            <p:ph idx="1" type="body"/>
          </p:nvPr>
        </p:nvSpPr>
        <p:spPr>
          <a:xfrm>
            <a:off x="1195387" y="1203325"/>
            <a:ext cx="7131050" cy="470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data</a:t>
            </a:r>
            <a:endParaRPr/>
          </a:p>
          <a:p>
            <a:pPr indent="-171449" lvl="3" marL="15986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BUFFER_SIZE 10</a:t>
            </a:r>
            <a:endParaRPr/>
          </a:p>
          <a:p>
            <a:pPr indent="-171449" lvl="3" marL="15986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/>
          </a:p>
          <a:p>
            <a:pPr indent="-171449" lvl="3" marL="15986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/>
          </a:p>
          <a:p>
            <a:pPr indent="-171449" lvl="3" marL="15986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item;</a:t>
            </a:r>
            <a:endParaRPr/>
          </a:p>
          <a:p>
            <a:pPr indent="-171449" lvl="3" marL="15986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1449" lvl="3" marL="15986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item buffer[BUFFER_SIZE];</a:t>
            </a:r>
            <a:endParaRPr/>
          </a:p>
          <a:p>
            <a:pPr indent="-171449" lvl="3" marL="15986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in = 0;</a:t>
            </a:r>
            <a:endParaRPr/>
          </a:p>
          <a:p>
            <a:pPr indent="-171449" lvl="3" marL="15986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out = 0;</a:t>
            </a:r>
            <a:endParaRPr/>
          </a:p>
          <a:p>
            <a:pPr indent="-171449" lvl="3" marL="15986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is correct, but can only use BUFFER_SIZE-1 elements</a:t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 txBox="1"/>
          <p:nvPr>
            <p:ph type="title"/>
          </p:nvPr>
        </p:nvSpPr>
        <p:spPr>
          <a:xfrm>
            <a:off x="1117600" y="203200"/>
            <a:ext cx="75692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Bounded-Buffer – Producer</a:t>
            </a:r>
            <a:endParaRPr/>
          </a:p>
        </p:txBody>
      </p:sp>
      <p:sp>
        <p:nvSpPr>
          <p:cNvPr id="299" name="Google Shape;299;p34"/>
          <p:cNvSpPr txBox="1"/>
          <p:nvPr>
            <p:ph idx="1" type="body"/>
          </p:nvPr>
        </p:nvSpPr>
        <p:spPr>
          <a:xfrm>
            <a:off x="1603375" y="1014412"/>
            <a:ext cx="694055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 next_produced;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(true) {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/* produce an item in next produced */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(((in + 1) % BUFFER_SIZE) == out)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; /* do nothing */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buffer[in] = next_produced;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 = (in + 1) % BUFFER_SIZE;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825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"/>
          <p:cNvSpPr txBox="1"/>
          <p:nvPr>
            <p:ph type="title"/>
          </p:nvPr>
        </p:nvSpPr>
        <p:spPr>
          <a:xfrm>
            <a:off x="457200" y="2032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Bounded Buffer – Consumer</a:t>
            </a:r>
            <a:endParaRPr/>
          </a:p>
        </p:txBody>
      </p:sp>
      <p:sp>
        <p:nvSpPr>
          <p:cNvPr id="305" name="Google Shape;305;p35"/>
          <p:cNvSpPr txBox="1"/>
          <p:nvPr>
            <p:ph idx="1" type="body"/>
          </p:nvPr>
        </p:nvSpPr>
        <p:spPr>
          <a:xfrm>
            <a:off x="1649412" y="1219200"/>
            <a:ext cx="6894512" cy="4411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item next_consumed;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(true) {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(in == out)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; /* do nothing */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next_consumed = buffer[out];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out = (out + 1) % BUFFER_SIZE;</a:t>
            </a:r>
            <a:b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/* consume the item in next consumed */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 txBox="1"/>
          <p:nvPr>
            <p:ph type="title"/>
          </p:nvPr>
        </p:nvSpPr>
        <p:spPr>
          <a:xfrm>
            <a:off x="1057275" y="952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Interprocess Communication –  Shared Memory</a:t>
            </a:r>
            <a:endParaRPr/>
          </a:p>
        </p:txBody>
      </p:sp>
      <p:sp>
        <p:nvSpPr>
          <p:cNvPr id="311" name="Google Shape;311;p36"/>
          <p:cNvSpPr txBox="1"/>
          <p:nvPr>
            <p:ph idx="1" type="body"/>
          </p:nvPr>
        </p:nvSpPr>
        <p:spPr>
          <a:xfrm>
            <a:off x="898525" y="1233487"/>
            <a:ext cx="66214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area of memory shared among the processes that wish to communicate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communication is under the control of the users processes not the operating system.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issues is to provide mechanism that will allow the user processes to synchronize their actions when they access shared memory.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Synchronization is discussed in great details in Chapter 5.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>
            <p:ph type="title"/>
          </p:nvPr>
        </p:nvSpPr>
        <p:spPr>
          <a:xfrm>
            <a:off x="1057275" y="1270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Interprocess Communication – Message Passing</a:t>
            </a:r>
            <a:endParaRPr/>
          </a:p>
        </p:txBody>
      </p:sp>
      <p:sp>
        <p:nvSpPr>
          <p:cNvPr id="317" name="Google Shape;317;p37"/>
          <p:cNvSpPr txBox="1"/>
          <p:nvPr>
            <p:ph idx="1" type="body"/>
          </p:nvPr>
        </p:nvSpPr>
        <p:spPr>
          <a:xfrm>
            <a:off x="885825" y="1201737"/>
            <a:ext cx="69342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 for processes to communicate and to synchronize their actions</a:t>
            </a:r>
            <a:endParaRPr/>
          </a:p>
          <a:p>
            <a:pPr indent="-1206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system – processes communicate with each other without resorting to shared variables</a:t>
            </a:r>
            <a:endParaRPr/>
          </a:p>
          <a:p>
            <a:pPr indent="-1206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IPC facility provides two operations: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message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size is either fixed or variable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>
            <p:ph type="title"/>
          </p:nvPr>
        </p:nvSpPr>
        <p:spPr>
          <a:xfrm>
            <a:off x="996950" y="10795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Passing (Cont.)</a:t>
            </a:r>
            <a:endParaRPr/>
          </a:p>
        </p:txBody>
      </p:sp>
      <p:sp>
        <p:nvSpPr>
          <p:cNvPr id="323" name="Google Shape;323;p38"/>
          <p:cNvSpPr txBox="1"/>
          <p:nvPr>
            <p:ph idx="1" type="body"/>
          </p:nvPr>
        </p:nvSpPr>
        <p:spPr>
          <a:xfrm>
            <a:off x="901700" y="1016000"/>
            <a:ext cx="76946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0650" lvl="1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processes 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wish to communicate, they need to: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 a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them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Exchange messages via send/receive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issues: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are links established?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 link be associated with more than two processes?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links can there be between every pair of communicating processes?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capacity of a link?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size of a message that the link can accommodate fixed or variable?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link unidirectional or bi-directional?</a:t>
            </a:r>
            <a:endParaRPr/>
          </a:p>
          <a:p>
            <a:pPr indent="-571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type="title"/>
          </p:nvPr>
        </p:nvSpPr>
        <p:spPr>
          <a:xfrm>
            <a:off x="933450" y="1238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0" i="0" lang="en-US" sz="2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Passing (Cont.)</a:t>
            </a:r>
            <a:endParaRPr/>
          </a:p>
        </p:txBody>
      </p:sp>
      <p:sp>
        <p:nvSpPr>
          <p:cNvPr id="329" name="Google Shape;329;p39"/>
          <p:cNvSpPr txBox="1"/>
          <p:nvPr>
            <p:ph idx="1" type="body"/>
          </p:nvPr>
        </p:nvSpPr>
        <p:spPr>
          <a:xfrm>
            <a:off x="901700" y="785812"/>
            <a:ext cx="76946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0650" lvl="1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communication link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Physical: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memory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bus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Logical: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Direct or indirect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Synchronous or asynchronous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Automatic or explicit buffering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1576387" y="166687"/>
            <a:ext cx="6107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Concept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928687" y="1177925"/>
            <a:ext cx="7370762" cy="478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operating system executes a variety of programs: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system –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Time-shared systems –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user programs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Textbook uses the terms </a:t>
            </a:r>
            <a:r>
              <a:rPr b="1" i="1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almost interchangeably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66FF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 program in execution; process execution must progress in sequential fashion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parts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program code, also called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text section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activity including</a:t>
            </a: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 program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counter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processor registers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containing temporary data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parameters, return addresses, local variables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Data section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containing global variables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3366FF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containing memory dynamically allocated during run time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457200" y="1778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Communication</a:t>
            </a:r>
            <a:endParaRPr/>
          </a:p>
        </p:txBody>
      </p:sp>
      <p:sp>
        <p:nvSpPr>
          <p:cNvPr id="335" name="Google Shape;335;p40"/>
          <p:cNvSpPr txBox="1"/>
          <p:nvPr>
            <p:ph idx="1" type="body"/>
          </p:nvPr>
        </p:nvSpPr>
        <p:spPr>
          <a:xfrm>
            <a:off x="885825" y="1138237"/>
            <a:ext cx="76358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must name each other explicitly: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P, message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send a message to process P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Q, message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receive a message from process Q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communication link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 are established automatically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link is associated with exactly one pair of communicating processes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each pair there exists exactly one link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link may be unidirectional, but is usually bi-directional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type="title"/>
          </p:nvPr>
        </p:nvSpPr>
        <p:spPr>
          <a:xfrm>
            <a:off x="457200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 Communication</a:t>
            </a:r>
            <a:endParaRPr/>
          </a:p>
        </p:txBody>
      </p:sp>
      <p:sp>
        <p:nvSpPr>
          <p:cNvPr id="341" name="Google Shape;341;p41"/>
          <p:cNvSpPr txBox="1"/>
          <p:nvPr>
            <p:ph idx="1" type="body"/>
          </p:nvPr>
        </p:nvSpPr>
        <p:spPr>
          <a:xfrm>
            <a:off x="854075" y="1166812"/>
            <a:ext cx="7391400" cy="415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 are directed and received from mailboxes (also referred to as ports)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mailbox has a unique id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can communicate only if they share a mailbox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communication link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established only if processes share a common mailbox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link may be associated with many processes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pair of processes may share several communication links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may be unidirectional or bi-directional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type="title"/>
          </p:nvPr>
        </p:nvSpPr>
        <p:spPr>
          <a:xfrm>
            <a:off x="88265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 Communication</a:t>
            </a:r>
            <a:endParaRPr/>
          </a:p>
        </p:txBody>
      </p:sp>
      <p:sp>
        <p:nvSpPr>
          <p:cNvPr id="347" name="Google Shape;347;p42"/>
          <p:cNvSpPr txBox="1"/>
          <p:nvPr>
            <p:ph idx="1" type="body"/>
          </p:nvPr>
        </p:nvSpPr>
        <p:spPr>
          <a:xfrm>
            <a:off x="838200" y="1135062"/>
            <a:ext cx="7580312" cy="382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mailbox (port)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and receive messages through mailbox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destroy a mailbox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Primitives are defined as: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message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send a message to mailbox A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receive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message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receive a message from mailbox A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 txBox="1"/>
          <p:nvPr>
            <p:ph type="title"/>
          </p:nvPr>
        </p:nvSpPr>
        <p:spPr>
          <a:xfrm>
            <a:off x="876300" y="182562"/>
            <a:ext cx="7810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 Communication</a:t>
            </a:r>
            <a:endParaRPr/>
          </a:p>
        </p:txBody>
      </p:sp>
      <p:sp>
        <p:nvSpPr>
          <p:cNvPr id="353" name="Google Shape;353;p43"/>
          <p:cNvSpPr txBox="1"/>
          <p:nvPr>
            <p:ph idx="1" type="body"/>
          </p:nvPr>
        </p:nvSpPr>
        <p:spPr>
          <a:xfrm>
            <a:off x="882650" y="1127125"/>
            <a:ext cx="66373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Mailbox sharing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share mailbox A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sends;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receive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gets the message?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a link to be associated with at most two processes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only one process at a time to execute a receive operation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the system to select arbitrarily the receiver.  Sender is notified who the receiver was.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>
            <p:ph type="title"/>
          </p:nvPr>
        </p:nvSpPr>
        <p:spPr>
          <a:xfrm>
            <a:off x="457200" y="16827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Synchronization</a:t>
            </a:r>
            <a:endParaRPr/>
          </a:p>
        </p:txBody>
      </p:sp>
      <p:sp>
        <p:nvSpPr>
          <p:cNvPr id="359" name="Google Shape;359;p44"/>
          <p:cNvSpPr txBox="1"/>
          <p:nvPr>
            <p:ph idx="1" type="body"/>
          </p:nvPr>
        </p:nvSpPr>
        <p:spPr>
          <a:xfrm>
            <a:off x="931862" y="1050925"/>
            <a:ext cx="7267575" cy="4984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9412" lvl="0" marL="3794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passing may be either blocking or non-blocking</a:t>
            </a:r>
            <a:endParaRPr/>
          </a:p>
          <a:p>
            <a:pPr indent="-379412" lvl="0" marL="3794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66FF"/>
              </a:buClr>
              <a:buSzPts val="2100"/>
              <a:buFont typeface="Arial"/>
              <a:buChar char="•"/>
            </a:pPr>
            <a:r>
              <a:rPr b="1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Blocking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considered </a:t>
            </a:r>
            <a:r>
              <a:rPr b="1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synchronous</a:t>
            </a:r>
            <a:endParaRPr/>
          </a:p>
          <a:p>
            <a:pPr indent="-341312" lvl="1" marL="7985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 send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sender is blocked until the message is received</a:t>
            </a:r>
            <a:endParaRPr/>
          </a:p>
          <a:p>
            <a:pPr indent="-341312" lvl="1" marL="7985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 receive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receiver is  blocked until a message is available</a:t>
            </a:r>
            <a:endParaRPr/>
          </a:p>
          <a:p>
            <a:pPr indent="-379412" lvl="0" marL="3794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366FF"/>
              </a:buClr>
              <a:buSzPts val="2100"/>
              <a:buFont typeface="Arial"/>
              <a:buChar char="•"/>
            </a:pPr>
            <a:r>
              <a:rPr b="1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Non-blocking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considered </a:t>
            </a:r>
            <a:r>
              <a:rPr b="1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asynchronous</a:t>
            </a:r>
            <a:endParaRPr/>
          </a:p>
          <a:p>
            <a:pPr indent="-341312" lvl="1" marL="7985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Non-blocking send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 the sender sends the message and continue</a:t>
            </a:r>
            <a:endParaRPr/>
          </a:p>
          <a:p>
            <a:pPr indent="-341312" lvl="1" marL="7985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Non-blocking receive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 the receiver receives:</a:t>
            </a:r>
            <a:endParaRPr/>
          </a:p>
          <a:p>
            <a:pPr indent="-341312" lvl="2" marL="11414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valid message,  or </a:t>
            </a:r>
            <a:endParaRPr/>
          </a:p>
          <a:p>
            <a:pPr indent="-341312" lvl="2" marL="11414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Null message</a:t>
            </a:r>
            <a:endParaRPr/>
          </a:p>
          <a:p>
            <a:pPr indent="-379412" lvl="0" marL="3794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combinations possible</a:t>
            </a:r>
            <a:endParaRPr/>
          </a:p>
          <a:p>
            <a:pPr indent="-341312" lvl="1" marL="79851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both send and receive are blocking, we have a </a:t>
            </a:r>
            <a:r>
              <a:rPr b="1" i="0" lang="en-US" sz="18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rendezvous</a:t>
            </a:r>
            <a:endParaRPr/>
          </a:p>
          <a:p>
            <a:pPr indent="-246061" lvl="0" marL="379412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/>
          <p:nvPr>
            <p:ph type="title"/>
          </p:nvPr>
        </p:nvSpPr>
        <p:spPr>
          <a:xfrm>
            <a:off x="457200" y="2032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Synchronization (Cont.)</a:t>
            </a:r>
            <a:endParaRPr/>
          </a:p>
        </p:txBody>
      </p:sp>
      <p:sp>
        <p:nvSpPr>
          <p:cNvPr id="365" name="Google Shape;365;p45"/>
          <p:cNvSpPr txBox="1"/>
          <p:nvPr>
            <p:ph idx="1" type="body"/>
          </p:nvPr>
        </p:nvSpPr>
        <p:spPr>
          <a:xfrm>
            <a:off x="881062" y="1203325"/>
            <a:ext cx="6599237" cy="53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●"/>
            </a:pPr>
            <a:r>
              <a:rPr b="0" i="0" lang="en-US" sz="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Producer-consumer becomes trivial</a:t>
            </a:r>
            <a:br>
              <a:rPr b="0" i="0" lang="en-US" sz="5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171450" lvl="0" marL="17145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-US" sz="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message next_produced; </a:t>
            </a:r>
            <a:endParaRPr/>
          </a:p>
          <a:p>
            <a:pPr indent="-171450" lvl="0" marL="17145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-US" sz="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while (true) {</a:t>
            </a:r>
            <a:br>
              <a:rPr b="0" i="0" lang="en-US" sz="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/* produce an item in next produced */ </a:t>
            </a:r>
            <a:endParaRPr b="0" i="0" sz="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1450" lvl="0" marL="17145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-US" sz="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send(next_produced); </a:t>
            </a:r>
            <a:endParaRPr/>
          </a:p>
          <a:p>
            <a:pPr indent="-171450" lvl="0" marL="171450" marR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0" i="0" lang="en-US" sz="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 </a:t>
            </a:r>
            <a:endParaRPr/>
          </a:p>
        </p:txBody>
      </p:sp>
      <p:sp>
        <p:nvSpPr>
          <p:cNvPr id="366" name="Google Shape;366;p45"/>
          <p:cNvSpPr txBox="1"/>
          <p:nvPr/>
        </p:nvSpPr>
        <p:spPr>
          <a:xfrm>
            <a:off x="1558925" y="3598862"/>
            <a:ext cx="6370637" cy="1635125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essage next_consumed;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(true)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receive(next_consumed);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/* consume the item in next consumed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title"/>
          </p:nvPr>
        </p:nvSpPr>
        <p:spPr>
          <a:xfrm>
            <a:off x="457200" y="1365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Buffering</a:t>
            </a:r>
            <a:endParaRPr/>
          </a:p>
        </p:txBody>
      </p:sp>
      <p:sp>
        <p:nvSpPr>
          <p:cNvPr id="372" name="Google Shape;372;p46"/>
          <p:cNvSpPr txBox="1"/>
          <p:nvPr>
            <p:ph idx="1" type="body"/>
          </p:nvPr>
        </p:nvSpPr>
        <p:spPr>
          <a:xfrm>
            <a:off x="889000" y="1233487"/>
            <a:ext cx="71215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of messages attached to the link.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in one of three ways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CC66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Zero capacity – no messages are queued on a link.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 must wait for receiver (rendezvous)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CC66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Bounded capacity – finite length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messages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 must wait if link full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CC66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6600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Unbounded capacity – infinite length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 never waits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type="title"/>
          </p:nvPr>
        </p:nvSpPr>
        <p:spPr>
          <a:xfrm>
            <a:off x="966787" y="187325"/>
            <a:ext cx="7850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IPC Systems - POSIX</a:t>
            </a:r>
            <a:endParaRPr/>
          </a:p>
        </p:txBody>
      </p:sp>
      <p:sp>
        <p:nvSpPr>
          <p:cNvPr id="378" name="Google Shape;378;p47"/>
          <p:cNvSpPr txBox="1"/>
          <p:nvPr>
            <p:ph idx="1" type="body"/>
          </p:nvPr>
        </p:nvSpPr>
        <p:spPr>
          <a:xfrm>
            <a:off x="911225" y="1233487"/>
            <a:ext cx="7577137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POSIX Shared Memory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first creates shared memory segment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shm_fd = shm_open(name, O CREAT | O RDWR, 0666);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used to open an existing segment to share it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 size of the object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ftruncate(shm fd, 4096);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the process could write to the shared memory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sprintf(shared memory, "Writing to shared memory");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title"/>
          </p:nvPr>
        </p:nvSpPr>
        <p:spPr>
          <a:xfrm>
            <a:off x="936625" y="173037"/>
            <a:ext cx="7850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IPC POSIX Producer</a:t>
            </a:r>
            <a:endParaRPr/>
          </a:p>
        </p:txBody>
      </p:sp>
      <p:pic>
        <p:nvPicPr>
          <p:cNvPr descr="Screen Shot 2013-03-14 at 6.46.57 PM.png" id="384" name="Google Shape;38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1262" y="903287"/>
            <a:ext cx="3754437" cy="57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type="title"/>
          </p:nvPr>
        </p:nvSpPr>
        <p:spPr>
          <a:xfrm>
            <a:off x="936625" y="187325"/>
            <a:ext cx="7850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IPC POSIX Consumer</a:t>
            </a:r>
            <a:endParaRPr/>
          </a:p>
        </p:txBody>
      </p:sp>
      <p:pic>
        <p:nvPicPr>
          <p:cNvPr descr="Screen Shot 2013-03-12 at 1.38.41 PM.png" id="390" name="Google Shape;39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625" y="892175"/>
            <a:ext cx="4521200" cy="566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1576387" y="155575"/>
            <a:ext cx="6107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Concept (Cont.)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933450" y="1041400"/>
            <a:ext cx="7164387" cy="478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is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passive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entity stored on disk (</a:t>
            </a:r>
            <a:r>
              <a:rPr b="1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executable file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process is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becomes process when executable file loaded into memory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of program started via GUI mouse clicks, command line entry of its name, etc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program can be several processes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multiple users executing the same program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1138237" y="155575"/>
            <a:ext cx="75485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IPC Systems - Mach</a:t>
            </a:r>
            <a:endParaRPr/>
          </a:p>
        </p:txBody>
      </p:sp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854075" y="1076325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 communication is message based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system calls are messages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task gets two mailboxes at creation- Kernel and Notify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three system calls needed for message transfer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msg_send(), msg_receive(), msg_rpc()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Mailboxes needed for commuication, created via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port_allocate()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and receive are flexible, for example four options if mailbox full: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 indefinitely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 at most n milliseconds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immediately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Temporarily cache a message</a:t>
            </a:r>
            <a:endParaRPr/>
          </a:p>
          <a:p>
            <a:pPr indent="-762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>
            <p:ph type="title"/>
          </p:nvPr>
        </p:nvSpPr>
        <p:spPr>
          <a:xfrm>
            <a:off x="757237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IPC Systems – Windows</a:t>
            </a:r>
            <a:endParaRPr/>
          </a:p>
        </p:txBody>
      </p:sp>
      <p:sp>
        <p:nvSpPr>
          <p:cNvPr id="402" name="Google Shape;402;p51"/>
          <p:cNvSpPr txBox="1"/>
          <p:nvPr>
            <p:ph idx="1" type="body"/>
          </p:nvPr>
        </p:nvSpPr>
        <p:spPr>
          <a:xfrm>
            <a:off x="869950" y="1154112"/>
            <a:ext cx="69500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Message-passing centric via </a:t>
            </a:r>
            <a:r>
              <a:rPr b="1" i="0" lang="en-US" sz="21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advanced local procedure call </a:t>
            </a:r>
            <a:r>
              <a:rPr b="1" i="0" lang="en-US" sz="21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21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LPC</a:t>
            </a:r>
            <a:r>
              <a:rPr b="1" i="0" lang="en-US" sz="21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facility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works between processes on the same system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ports (like mailboxes) to establish and maintain communication channels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works as follows: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client opens a handle to the subsystem’s </a:t>
            </a:r>
            <a:r>
              <a:rPr b="1" i="0" lang="en-US" sz="15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connection port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object.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client sends a connection request.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server creates two private </a:t>
            </a:r>
            <a:r>
              <a:rPr b="1" i="0" lang="en-US" sz="15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communication ports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returns the handle to one of them to the client.</a:t>
            </a:r>
            <a:endParaRPr/>
          </a:p>
          <a:p>
            <a:pPr indent="-171450" lvl="2" marL="8572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client and server use the corresponding port handle to send messages or callbacks and to listen for replies.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1025525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Procedure Calls in Windows</a:t>
            </a:r>
            <a:endParaRPr/>
          </a:p>
        </p:txBody>
      </p:sp>
      <p:pic>
        <p:nvPicPr>
          <p:cNvPr descr="3" id="408" name="Google Shape;40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537" y="1830387"/>
            <a:ext cx="6567487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3"/>
          <p:cNvSpPr txBox="1"/>
          <p:nvPr>
            <p:ph type="title"/>
          </p:nvPr>
        </p:nvSpPr>
        <p:spPr>
          <a:xfrm>
            <a:off x="1028700" y="1238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Communications in Client-Server Systems</a:t>
            </a:r>
            <a:endParaRPr/>
          </a:p>
        </p:txBody>
      </p:sp>
      <p:sp>
        <p:nvSpPr>
          <p:cNvPr id="414" name="Google Shape;414;p53"/>
          <p:cNvSpPr txBox="1"/>
          <p:nvPr>
            <p:ph idx="1" type="body"/>
          </p:nvPr>
        </p:nvSpPr>
        <p:spPr>
          <a:xfrm>
            <a:off x="889000" y="1233487"/>
            <a:ext cx="67945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Procedure Calls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Method Invocation (Java)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4"/>
          <p:cNvSpPr txBox="1"/>
          <p:nvPr>
            <p:ph type="title"/>
          </p:nvPr>
        </p:nvSpPr>
        <p:spPr>
          <a:xfrm>
            <a:off x="457200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Sockets</a:t>
            </a:r>
            <a:endParaRPr/>
          </a:p>
        </p:txBody>
      </p:sp>
      <p:sp>
        <p:nvSpPr>
          <p:cNvPr id="420" name="Google Shape;420;p54"/>
          <p:cNvSpPr txBox="1"/>
          <p:nvPr>
            <p:ph idx="1" type="body"/>
          </p:nvPr>
        </p:nvSpPr>
        <p:spPr>
          <a:xfrm>
            <a:off x="822325" y="1154112"/>
            <a:ext cx="69770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21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socket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defined as an endpoint for communication</a:t>
            </a:r>
            <a:endParaRPr/>
          </a:p>
          <a:p>
            <a:pPr indent="-1206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Concatenation of IP address and </a:t>
            </a:r>
            <a:r>
              <a:rPr b="1" i="0" lang="en-US" sz="21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 number included at start of message packet to differentiate network services on a host</a:t>
            </a:r>
            <a:endParaRPr/>
          </a:p>
          <a:p>
            <a:pPr indent="-1206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socket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161.25.19.8:1625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refers to port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1625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host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161.25.19.8</a:t>
            </a:r>
            <a:endParaRPr/>
          </a:p>
          <a:p>
            <a:pPr indent="-1206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consists between a pair of sockets</a:t>
            </a:r>
            <a:endParaRPr/>
          </a:p>
          <a:p>
            <a:pPr indent="-1206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ports below 1024 are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well known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used for standard services</a:t>
            </a:r>
            <a:endParaRPr/>
          </a:p>
          <a:p>
            <a:pPr indent="-1206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IP address 127.0.0.1 (</a:t>
            </a:r>
            <a:r>
              <a:rPr b="1" i="0" lang="en-US" sz="21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loopback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to refer to system on which process is running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5"/>
          <p:cNvSpPr txBox="1"/>
          <p:nvPr>
            <p:ph type="title"/>
          </p:nvPr>
        </p:nvSpPr>
        <p:spPr>
          <a:xfrm>
            <a:off x="757237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 Communication</a:t>
            </a:r>
            <a:endParaRPr/>
          </a:p>
        </p:txBody>
      </p:sp>
      <p:pic>
        <p:nvPicPr>
          <p:cNvPr id="426" name="Google Shape;42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2762" y="1166812"/>
            <a:ext cx="579437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6"/>
          <p:cNvSpPr txBox="1"/>
          <p:nvPr>
            <p:ph type="title"/>
          </p:nvPr>
        </p:nvSpPr>
        <p:spPr>
          <a:xfrm>
            <a:off x="457200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Sockets in Java</a:t>
            </a:r>
            <a:endParaRPr/>
          </a:p>
        </p:txBody>
      </p:sp>
      <p:sp>
        <p:nvSpPr>
          <p:cNvPr id="432" name="Google Shape;432;p56"/>
          <p:cNvSpPr txBox="1"/>
          <p:nvPr>
            <p:ph idx="1" type="body"/>
          </p:nvPr>
        </p:nvSpPr>
        <p:spPr>
          <a:xfrm>
            <a:off x="806450" y="1233487"/>
            <a:ext cx="341947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types of sockets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Connection-oriented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TCP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Connectionless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UDP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MulticastSocket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class– data can be sent to multiple recipients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this “Date” server:</a:t>
            </a:r>
            <a:endParaRPr/>
          </a:p>
          <a:p>
            <a:pPr indent="-571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 Shot 2012-12-04 at 1.11.28 PM.png" id="433" name="Google Shape;43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7812" y="1125537"/>
            <a:ext cx="4967287" cy="509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7"/>
          <p:cNvSpPr txBox="1"/>
          <p:nvPr>
            <p:ph type="title"/>
          </p:nvPr>
        </p:nvSpPr>
        <p:spPr>
          <a:xfrm>
            <a:off x="457200" y="16827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Procedure Calls</a:t>
            </a:r>
            <a:endParaRPr/>
          </a:p>
        </p:txBody>
      </p:sp>
      <p:sp>
        <p:nvSpPr>
          <p:cNvPr id="439" name="Google Shape;439;p57"/>
          <p:cNvSpPr txBox="1"/>
          <p:nvPr>
            <p:ph idx="1" type="body"/>
          </p:nvPr>
        </p:nvSpPr>
        <p:spPr>
          <a:xfrm>
            <a:off x="901700" y="1138237"/>
            <a:ext cx="6823075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procedure call (RPC) abstracts procedure calls between processes on networked systems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 uses ports for service differentiation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Arial"/>
              <a:buChar char="•"/>
            </a:pPr>
            <a:r>
              <a:rPr b="1" i="0" lang="en-US" sz="21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Stubs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client-side proxy for the actual procedure on the server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client-side stub locates the server and </a:t>
            </a:r>
            <a:r>
              <a:rPr b="1" i="0" lang="en-US" sz="21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marshalls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parameters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server-side stub receives this message, unpacks the marshalled parameters, and performs the procedure on the server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Windows, stub code compile from specification written in </a:t>
            </a:r>
            <a:r>
              <a:rPr b="1" i="0" lang="en-US" sz="21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Microsoft Interface Definition Language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21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MIDL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8"/>
          <p:cNvSpPr txBox="1"/>
          <p:nvPr>
            <p:ph type="title"/>
          </p:nvPr>
        </p:nvSpPr>
        <p:spPr>
          <a:xfrm>
            <a:off x="930275" y="2301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Procedure Calls (Cont.)</a:t>
            </a:r>
            <a:endParaRPr/>
          </a:p>
        </p:txBody>
      </p:sp>
      <p:sp>
        <p:nvSpPr>
          <p:cNvPr id="445" name="Google Shape;445;p58"/>
          <p:cNvSpPr txBox="1"/>
          <p:nvPr>
            <p:ph idx="1" type="body"/>
          </p:nvPr>
        </p:nvSpPr>
        <p:spPr>
          <a:xfrm>
            <a:off x="874712" y="777875"/>
            <a:ext cx="6818312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representation handled via </a:t>
            </a:r>
            <a:r>
              <a:rPr b="1" i="0" lang="en-US" sz="21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External Data Representation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US" sz="21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XDL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format to account for different architectures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Big-endian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1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little-endian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communication has more failure scenarios than local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Messages can be delivered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exactly once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rather than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most once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typically provides a rendezvous (or </a:t>
            </a:r>
            <a:r>
              <a:rPr b="1" i="0" lang="en-US" sz="21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matchmaker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service to connect client and server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9"/>
          <p:cNvSpPr txBox="1"/>
          <p:nvPr>
            <p:ph type="title"/>
          </p:nvPr>
        </p:nvSpPr>
        <p:spPr>
          <a:xfrm>
            <a:off x="457200" y="13652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of RPC</a:t>
            </a:r>
            <a:endParaRPr/>
          </a:p>
        </p:txBody>
      </p:sp>
      <p:pic>
        <p:nvPicPr>
          <p:cNvPr descr="3" id="451" name="Google Shape;45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412" y="1016000"/>
            <a:ext cx="4421187" cy="53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166687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in Memory</a:t>
            </a:r>
            <a:endParaRPr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0025" y="1254125"/>
            <a:ext cx="2911475" cy="459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0"/>
          <p:cNvSpPr txBox="1"/>
          <p:nvPr>
            <p:ph type="title"/>
          </p:nvPr>
        </p:nvSpPr>
        <p:spPr>
          <a:xfrm>
            <a:off x="457200" y="1825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Pipes</a:t>
            </a:r>
            <a:endParaRPr/>
          </a:p>
        </p:txBody>
      </p:sp>
      <p:sp>
        <p:nvSpPr>
          <p:cNvPr id="457" name="Google Shape;457;p60"/>
          <p:cNvSpPr txBox="1"/>
          <p:nvPr>
            <p:ph idx="1" type="body"/>
          </p:nvPr>
        </p:nvSpPr>
        <p:spPr>
          <a:xfrm>
            <a:off x="874712" y="1154112"/>
            <a:ext cx="69453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Acts as a conduit allowing two processes to communicate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Issues: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communication unidirectional or bidirectional?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case of two-way communication, is it half or full-duplex?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there exist a relationship (i.e.,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parent-child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between the communicating processes?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the pipes be used over a network?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Ordinary pipes – cannot be accessed  from outside the process that created it. Typically, a parent process creates a pipe and uses it to communicate with a child process that it created.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Named pipes – can be accessed without a parent-child relationship.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1"/>
          <p:cNvSpPr txBox="1"/>
          <p:nvPr>
            <p:ph type="title"/>
          </p:nvPr>
        </p:nvSpPr>
        <p:spPr>
          <a:xfrm>
            <a:off x="457200" y="13017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Ordinary Pipes</a:t>
            </a:r>
            <a:endParaRPr/>
          </a:p>
        </p:txBody>
      </p:sp>
      <p:sp>
        <p:nvSpPr>
          <p:cNvPr id="463" name="Google Shape;463;p61"/>
          <p:cNvSpPr txBox="1"/>
          <p:nvPr>
            <p:ph idx="1" type="body"/>
          </p:nvPr>
        </p:nvSpPr>
        <p:spPr>
          <a:xfrm>
            <a:off x="822325" y="1138237"/>
            <a:ext cx="7612062" cy="493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Ordinary Pipes</a:t>
            </a:r>
            <a:r>
              <a:rPr b="1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communication in standard producer-consumer style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Producer writes to one end (the </a:t>
            </a:r>
            <a:r>
              <a:rPr b="1" i="0" lang="en-US" sz="19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write-end </a:t>
            </a: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pipe)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 reads from the other end (the </a:t>
            </a:r>
            <a:r>
              <a:rPr b="1" i="0" lang="en-US" sz="19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read-end</a:t>
            </a:r>
            <a:r>
              <a:rPr b="0" i="1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pipe)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Ordinary pipes are therefore unidirectional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parent-child relationship between communicating processes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b="0" i="0" sz="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calls these </a:t>
            </a:r>
            <a:r>
              <a:rPr b="1" i="0" lang="en-US" sz="1900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anonymous pipes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Unix and Windows code samples in textbook</a:t>
            </a:r>
            <a:endParaRPr/>
          </a:p>
          <a:p>
            <a:pPr indent="-50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4" name="Google Shape;46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287" y="3313112"/>
            <a:ext cx="5592762" cy="170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2"/>
          <p:cNvSpPr txBox="1"/>
          <p:nvPr>
            <p:ph type="title"/>
          </p:nvPr>
        </p:nvSpPr>
        <p:spPr>
          <a:xfrm>
            <a:off x="473075" y="15240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Named Pipes</a:t>
            </a:r>
            <a:endParaRPr/>
          </a:p>
        </p:txBody>
      </p:sp>
      <p:sp>
        <p:nvSpPr>
          <p:cNvPr id="470" name="Google Shape;470;p62"/>
          <p:cNvSpPr txBox="1"/>
          <p:nvPr>
            <p:ph idx="1" type="body"/>
          </p:nvPr>
        </p:nvSpPr>
        <p:spPr>
          <a:xfrm>
            <a:off x="806450" y="1233487"/>
            <a:ext cx="70612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Named Pipes are more powerful than ordinary pipes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is bidirectional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parent-child relationship is necessary between the communicating processes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processes can use the named pipe for communication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Provided on both UNIX and Windows systems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3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b="0" i="0" lang="en-US" sz="4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of Chapter 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1360487" y="182562"/>
            <a:ext cx="62515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State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806450" y="1246187"/>
            <a:ext cx="7370762" cy="325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process executes, it changes </a:t>
            </a:r>
            <a:r>
              <a:rPr b="1" i="0" lang="en-US" sz="21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The process is being created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Instructions are being executed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The process is waiting for some event to occur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The process is waiting to be assigned to a processor</a:t>
            </a:r>
            <a:endParaRPr/>
          </a:p>
          <a:p>
            <a:pPr indent="-171450" lvl="1" marL="51435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The process has finished execution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739775" y="182562"/>
            <a:ext cx="7947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 of Process State</a:t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750" y="1308100"/>
            <a:ext cx="6635750" cy="264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1166812" y="136525"/>
            <a:ext cx="75199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Control Block (PCB)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806450" y="1041400"/>
            <a:ext cx="4579937" cy="477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associated with each process 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(also called </a:t>
            </a:r>
            <a:r>
              <a:rPr b="1" i="0" lang="en-US" sz="1900" u="non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task control block</a:t>
            </a: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state – running, waiting, etc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counter – location of instruction to next execute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registers – contents of all process-centric registers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scheduling information- priorities, scheduling queue pointers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Memory-management information – memory allocated to the process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Accounting information – CPU used, clock time elapsed since start, time limits</a:t>
            </a:r>
            <a:endParaRPr/>
          </a:p>
          <a:p>
            <a:pPr indent="-17145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status information – I/O devices allocated to process, list of open files</a:t>
            </a:r>
            <a:endParaRPr/>
          </a:p>
          <a:p>
            <a:pPr indent="-508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0400" y="1393825"/>
            <a:ext cx="2795587" cy="44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2011-01-13T23:43:38Z</dcterms:created>
  <dc:creator>Lucent End User</dc:creator>
</cp:coreProperties>
</file>