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Clear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" panose="020B0604020202020204" charset="0"/>
      <p:regular r:id="rId18"/>
    </p:embeddedFont>
    <p:embeddedFont>
      <p:font typeface="Clear Sans Thin Bold" panose="020B0604020202020204" charset="0"/>
      <p:regular r:id="rId19"/>
    </p:embeddedFont>
    <p:embeddedFont>
      <p:font typeface="Arimo" panose="020B0604020202020204" charset="0"/>
      <p:regular r:id="rId20"/>
    </p:embeddedFont>
    <p:embeddedFont>
      <p:font typeface="Clear Sans Thin" panose="020B0604020202020204" charset="0"/>
      <p:regular r:id="rId21"/>
    </p:embeddedFont>
    <p:embeddedFont>
      <p:font typeface="Clear Sans Regular Bold" panose="020B0604020202020204" charset="0"/>
      <p:regular r:id="rId22"/>
    </p:embeddedFont>
    <p:embeddedFont>
      <p:font typeface="Arim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15456"/>
            <a:ext cx="8021856" cy="1544156"/>
          </a:xfrm>
          <a:prstGeom prst="rect">
            <a:avLst/>
          </a:prstGeom>
          <a:solidFill>
            <a:srgbClr val="EF8535">
              <a:alpha val="34902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171575"/>
            <a:ext cx="6993156" cy="5417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4"/>
              </a:lnSpc>
            </a:pPr>
            <a:r>
              <a:rPr lang="en-US" sz="7034">
                <a:solidFill>
                  <a:srgbClr val="F9F7DC"/>
                </a:solidFill>
                <a:latin typeface="Clear Sans Bold Bold"/>
              </a:rPr>
              <a:t>РАЗРАБОТКА ИГРЫ “ЗМЕЙКА” ПОД УПРАВЛЕНИЕМ ОС ANDROID</a:t>
            </a:r>
          </a:p>
          <a:p>
            <a:pPr>
              <a:lnSpc>
                <a:spcPts val="7756"/>
              </a:lnSpc>
            </a:pPr>
            <a:endParaRPr lang="en-US" sz="7034">
              <a:solidFill>
                <a:srgbClr val="F9F7DC"/>
              </a:solidFill>
              <a:latin typeface="Clear Sans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7495635"/>
            <a:ext cx="5381467" cy="176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2690" spc="376">
                <a:solidFill>
                  <a:srgbClr val="F9F7DC"/>
                </a:solidFill>
                <a:latin typeface="Clear Sans Thin"/>
              </a:rPr>
              <a:t>РУКОВОДИТЕЛЬ: БОЛЬШАКОВА АННА ВИКТОРОВНА</a:t>
            </a:r>
          </a:p>
          <a:p>
            <a:pPr>
              <a:lnSpc>
                <a:spcPts val="3498"/>
              </a:lnSpc>
            </a:pPr>
            <a:endParaRPr lang="en-US" sz="2690" spc="376">
              <a:solidFill>
                <a:srgbClr val="F9F7DC"/>
              </a:solidFill>
              <a:latin typeface="Clear Sans Thin"/>
            </a:endParaRPr>
          </a:p>
        </p:txBody>
      </p:sp>
      <p:sp>
        <p:nvSpPr>
          <p:cNvPr id="5" name="TextBox 5"/>
          <p:cNvSpPr txBox="1"/>
          <p:nvPr/>
        </p:nvSpPr>
        <p:spPr>
          <a:xfrm rot="5400000">
            <a:off x="13145008" y="3867360"/>
            <a:ext cx="8257161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F9F7DC"/>
                </a:solidFill>
                <a:latin typeface="Clear Sans Regular"/>
              </a:rPr>
              <a:t>ГБУ КО ПОО "КИТИС"</a:t>
            </a:r>
          </a:p>
          <a:p>
            <a:pPr algn="ctr">
              <a:lnSpc>
                <a:spcPts val="4160"/>
              </a:lnSpc>
            </a:pPr>
            <a:endParaRPr lang="en-US" sz="3200" spc="160">
              <a:solidFill>
                <a:srgbClr val="F9F7DC"/>
              </a:solidFill>
              <a:latin typeface="Clear Sans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74442" y="7495635"/>
            <a:ext cx="7685903" cy="1320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2690" spc="376">
                <a:solidFill>
                  <a:srgbClr val="F9F7DC"/>
                </a:solidFill>
                <a:latin typeface="Clear Sans Thin"/>
              </a:rPr>
              <a:t>ВЫПОЛНИЛ:  </a:t>
            </a:r>
          </a:p>
          <a:p>
            <a:pPr>
              <a:lnSpc>
                <a:spcPts val="3498"/>
              </a:lnSpc>
            </a:pPr>
            <a:r>
              <a:rPr lang="en-US" sz="2690" spc="376">
                <a:solidFill>
                  <a:srgbClr val="F9F7DC"/>
                </a:solidFill>
                <a:latin typeface="Clear Sans Thin"/>
              </a:rPr>
              <a:t>СТУДЕНТ </a:t>
            </a:r>
            <a:r>
              <a:rPr lang="en-US" sz="2690" spc="165">
                <a:solidFill>
                  <a:srgbClr val="F9F7DC"/>
                </a:solidFill>
                <a:latin typeface="Arimo"/>
              </a:rPr>
              <a:t>группы ИСп19-2к</a:t>
            </a:r>
          </a:p>
          <a:p>
            <a:pPr>
              <a:lnSpc>
                <a:spcPts val="3498"/>
              </a:lnSpc>
            </a:pPr>
            <a:r>
              <a:rPr lang="en-US" sz="2690" spc="165">
                <a:solidFill>
                  <a:srgbClr val="F9F7DC"/>
                </a:solidFill>
                <a:latin typeface="Arimo"/>
              </a:rPr>
              <a:t>Магомедов Артур Арсенович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3185" y="7794886"/>
            <a:ext cx="15683798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10"/>
              </a:lnSpc>
            </a:pPr>
            <a:r>
              <a:rPr lang="en-US" sz="5700" spc="171" dirty="0">
                <a:solidFill>
                  <a:srgbClr val="763C00"/>
                </a:solidFill>
                <a:latin typeface="Clear Sans Thin"/>
              </a:rPr>
              <a:t>3 </a:t>
            </a:r>
            <a:r>
              <a:rPr lang="en-US" sz="5700" spc="171" dirty="0" err="1">
                <a:solidFill>
                  <a:srgbClr val="763C00"/>
                </a:solidFill>
                <a:latin typeface="Clear Sans Thin"/>
              </a:rPr>
              <a:t>Тестирование</a:t>
            </a:r>
            <a:r>
              <a:rPr lang="en-US" sz="5700" spc="171" dirty="0">
                <a:solidFill>
                  <a:srgbClr val="763C00"/>
                </a:solidFill>
                <a:latin typeface="Clear Sans Thin"/>
              </a:rPr>
              <a:t> и </a:t>
            </a:r>
            <a:r>
              <a:rPr lang="en-US" sz="5700" spc="171" dirty="0" err="1">
                <a:solidFill>
                  <a:srgbClr val="763C00"/>
                </a:solidFill>
                <a:latin typeface="Clear Sans Thin"/>
              </a:rPr>
              <a:t>установка</a:t>
            </a:r>
            <a:r>
              <a:rPr lang="en-US" sz="5700" spc="171" dirty="0">
                <a:solidFill>
                  <a:srgbClr val="763C00"/>
                </a:solidFill>
                <a:latin typeface="Clear Sans Thin"/>
              </a:rPr>
              <a:t> </a:t>
            </a:r>
            <a:r>
              <a:rPr lang="en-US" sz="5700" spc="171" dirty="0" err="1">
                <a:solidFill>
                  <a:srgbClr val="763C00"/>
                </a:solidFill>
                <a:latin typeface="Clear Sans Thin"/>
              </a:rPr>
              <a:t>приложения</a:t>
            </a:r>
            <a:endParaRPr lang="en-US" sz="5700" spc="171" dirty="0">
              <a:solidFill>
                <a:srgbClr val="763C00"/>
              </a:solidFill>
              <a:latin typeface="Clear Sans Thin"/>
            </a:endParaRPr>
          </a:p>
          <a:p>
            <a:pPr algn="r">
              <a:lnSpc>
                <a:spcPts val="7410"/>
              </a:lnSpc>
            </a:pPr>
            <a:endParaRPr lang="en-US" sz="5700" spc="171" dirty="0">
              <a:solidFill>
                <a:srgbClr val="763C00"/>
              </a:solidFill>
              <a:latin typeface="Clear Sans Thi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381000" y="2933700"/>
            <a:ext cx="19050000" cy="3200399"/>
          </a:xfrm>
          <a:prstGeom prst="rect">
            <a:avLst/>
          </a:prstGeom>
          <a:solidFill>
            <a:srgbClr val="763C00">
              <a:alpha val="34902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008474" y="8122228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 dirty="0">
                <a:solidFill>
                  <a:srgbClr val="763C00">
                    <a:alpha val="69804"/>
                  </a:srgbClr>
                </a:solidFill>
                <a:latin typeface="Clear Sans Bold"/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184" y="546835"/>
            <a:ext cx="14249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Clear Sans Thin" panose="020B0604020202020204" charset="0"/>
                <a:cs typeface="Clear Sans Thin" panose="020B0604020202020204" charset="0"/>
              </a:rPr>
              <a:t>Задача состоит в том, чтобы с наибольшей точностью автоматизировать действия, которые будут выполняться вручную. Будем использовать приложения и устройства с </a:t>
            </a:r>
            <a:r>
              <a:rPr lang="ru-RU" sz="2800" dirty="0" err="1">
                <a:solidFill>
                  <a:schemeClr val="accent6">
                    <a:lumMod val="50000"/>
                  </a:schemeClr>
                </a:solidFill>
                <a:latin typeface="Clear Sans Thin" panose="020B0604020202020204" charset="0"/>
                <a:cs typeface="Clear Sans Thin" panose="020B0604020202020204" charset="0"/>
              </a:rPr>
              <a:t>Android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Clear Sans Thin" panose="020B0604020202020204" charset="0"/>
                <a:cs typeface="Clear Sans Thin" panose="020B060402020202020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184" y="3524820"/>
            <a:ext cx="105529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Допустим, что устройство с приложением оказалось в руках обезьяны: программа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</a:rPr>
              <a:t>Monkey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представляет эту такую ситуацию.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</a:rPr>
              <a:t>Monkey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, входящая в состав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SDK, отправляет поток случайных действий пользователя. В командной строке можно указать количество действий пользователя, долю действий каждого типа и имя пакета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03237" y="1085841"/>
            <a:ext cx="12056063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179">
                <a:solidFill>
                  <a:srgbClr val="4D4A46"/>
                </a:solidFill>
                <a:latin typeface="Clear Sans Bold Bold"/>
              </a:rPr>
              <a:t>ЗАКЛЮЧЕНИЕ</a:t>
            </a:r>
          </a:p>
          <a:p>
            <a:pPr algn="r">
              <a:lnSpc>
                <a:spcPts val="7200"/>
              </a:lnSpc>
            </a:pPr>
            <a:endParaRPr lang="en-US" sz="6000" spc="179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819391"/>
            <a:ext cx="13381107" cy="567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6"/>
              </a:lnSpc>
            </a:pP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В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ходе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выполнения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 smtClean="0">
                <a:solidFill>
                  <a:srgbClr val="4D4A46"/>
                </a:solidFill>
                <a:latin typeface="Clear Sans Thin"/>
              </a:rPr>
              <a:t>данной</a:t>
            </a:r>
            <a:r>
              <a:rPr lang="en-US" sz="3337" spc="166" dirty="0" smtClean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работы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на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основе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различных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источников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данных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была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проанализирована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заданная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предметная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 </a:t>
            </a:r>
            <a:r>
              <a:rPr lang="en-US" sz="3337" spc="166" dirty="0" err="1">
                <a:solidFill>
                  <a:srgbClr val="4D4A46"/>
                </a:solidFill>
                <a:latin typeface="Clear Sans Thin"/>
              </a:rPr>
              <a:t>область</a:t>
            </a:r>
            <a:r>
              <a:rPr lang="en-US" sz="3337" spc="166" dirty="0">
                <a:solidFill>
                  <a:srgbClr val="4D4A46"/>
                </a:solidFill>
                <a:latin typeface="Clear Sans Thin"/>
              </a:rPr>
              <a:t>. </a:t>
            </a:r>
          </a:p>
          <a:p>
            <a:pPr>
              <a:lnSpc>
                <a:spcPts val="5006"/>
              </a:lnSpc>
            </a:pPr>
            <a:r>
              <a:rPr lang="en-US" sz="3337" spc="74" dirty="0">
                <a:solidFill>
                  <a:srgbClr val="4D4A46"/>
                </a:solidFill>
                <a:latin typeface="Arimo"/>
              </a:rPr>
              <a:t>В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процессе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кодирования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была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изучена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Java в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части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пользовательского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интерфейса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и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технологий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отображения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графики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. </a:t>
            </a:r>
          </a:p>
          <a:p>
            <a:pPr>
              <a:lnSpc>
                <a:spcPts val="5006"/>
              </a:lnSpc>
            </a:pPr>
            <a:r>
              <a:rPr lang="en-US" sz="3337" spc="74" dirty="0">
                <a:solidFill>
                  <a:srgbClr val="4D4A46"/>
                </a:solidFill>
                <a:latin typeface="Arimo"/>
              </a:rPr>
              <a:t>В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результате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выполнения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проекта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была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полностью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реализована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игра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 «</a:t>
            </a:r>
            <a:r>
              <a:rPr lang="en-US" sz="3337" spc="74" dirty="0" err="1">
                <a:solidFill>
                  <a:srgbClr val="4D4A46"/>
                </a:solidFill>
                <a:latin typeface="Arimo"/>
              </a:rPr>
              <a:t>Змейка</a:t>
            </a:r>
            <a:r>
              <a:rPr lang="en-US" sz="3337" spc="74" dirty="0">
                <a:solidFill>
                  <a:srgbClr val="4D4A46"/>
                </a:solidFill>
                <a:latin typeface="Arimo"/>
              </a:rPr>
              <a:t>», </a:t>
            </a:r>
          </a:p>
          <a:p>
            <a:pPr>
              <a:lnSpc>
                <a:spcPts val="5006"/>
              </a:lnSpc>
            </a:pPr>
            <a:endParaRPr lang="en-US" sz="3337" spc="74" dirty="0">
              <a:solidFill>
                <a:srgbClr val="4D4A46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382704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E4D4C5">
                    <a:alpha val="69804"/>
                  </a:srgbClr>
                </a:solidFill>
                <a:latin typeface="Clear Sans Bold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90503" y="798289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EF8535">
                    <a:alpha val="69804"/>
                  </a:srgbClr>
                </a:solidFill>
                <a:latin typeface="Clear Sans Bold"/>
              </a:rPr>
              <a:t>01</a:t>
            </a:r>
          </a:p>
        </p:txBody>
      </p:sp>
      <p:sp>
        <p:nvSpPr>
          <p:cNvPr id="3" name="AutoShape 3"/>
          <p:cNvSpPr/>
          <p:nvPr/>
        </p:nvSpPr>
        <p:spPr>
          <a:xfrm>
            <a:off x="3143502" y="1028700"/>
            <a:ext cx="12021137" cy="8229600"/>
          </a:xfrm>
          <a:prstGeom prst="rect">
            <a:avLst/>
          </a:prstGeom>
          <a:solidFill>
            <a:srgbClr val="F9F7DC">
              <a:alpha val="34902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4796746" y="1415826"/>
            <a:ext cx="8694507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0"/>
              </a:lnSpc>
            </a:pPr>
            <a:r>
              <a:rPr lang="en-US" sz="4725" spc="141">
                <a:solidFill>
                  <a:srgbClr val="F9F7DC"/>
                </a:solidFill>
                <a:latin typeface="Clear Sans Bold Bold"/>
              </a:rPr>
              <a:t>ЗАДАНИЕ НА КУРСОВОЙ ПРОЕКТ</a:t>
            </a:r>
          </a:p>
          <a:p>
            <a:pPr>
              <a:lnSpc>
                <a:spcPts val="5670"/>
              </a:lnSpc>
            </a:pPr>
            <a:endParaRPr lang="en-US" sz="4725" spc="141">
              <a:solidFill>
                <a:srgbClr val="F9F7DC"/>
              </a:solidFill>
              <a:latin typeface="Clear Sans Bo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96746" y="3482751"/>
            <a:ext cx="8694507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-30">
                <a:solidFill>
                  <a:srgbClr val="F9F7DC"/>
                </a:solidFill>
                <a:latin typeface="Clear Sans Thin"/>
              </a:rPr>
              <a:t>Разработать программу "Змейка", где игрок может управлять змеёй, которая ползает по плоскости, собирает еду, избегая столкновения с собственным хвостом и краями игрового поля.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-30">
                <a:solidFill>
                  <a:srgbClr val="F9F7DC"/>
                </a:solidFill>
                <a:latin typeface="Clear Sans Thin"/>
              </a:rPr>
              <a:t> приобретение практических навыков в области отладки систем программы; </a:t>
            </a:r>
          </a:p>
          <a:p>
            <a:pPr>
              <a:lnSpc>
                <a:spcPts val="4500"/>
              </a:lnSpc>
            </a:pPr>
            <a:endParaRPr lang="en-US" sz="3000" spc="-30">
              <a:solidFill>
                <a:srgbClr val="F9F7DC"/>
              </a:solidFill>
              <a:latin typeface="Clear Sans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763C00">
              <a:alpha val="34902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2663" y="3748819"/>
            <a:ext cx="2789362" cy="278936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20918" y="3760694"/>
            <a:ext cx="2767637" cy="277748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028700"/>
            <a:ext cx="6603984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 spc="339">
                <a:solidFill>
                  <a:srgbClr val="763C00"/>
                </a:solidFill>
                <a:latin typeface="Clear Sans Regular"/>
              </a:rPr>
              <a:t>1.1  АНАЛОГИ РАЗРАБАТЫВАЕМОГО ПРИЛОЖЕНИЯ</a:t>
            </a:r>
          </a:p>
          <a:p>
            <a:pPr>
              <a:lnSpc>
                <a:spcPts val="4079"/>
              </a:lnSpc>
            </a:pPr>
            <a:endParaRPr lang="en-US" sz="3399" spc="339">
              <a:solidFill>
                <a:srgbClr val="763C00"/>
              </a:solidFill>
              <a:latin typeface="Clear Sans Regular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924818" y="4839025"/>
            <a:ext cx="7118892" cy="2784627"/>
            <a:chOff x="0" y="0"/>
            <a:chExt cx="9491856" cy="3712835"/>
          </a:xfrm>
        </p:grpSpPr>
        <p:sp>
          <p:nvSpPr>
            <p:cNvPr id="7" name="TextBox 7"/>
            <p:cNvSpPr txBox="1"/>
            <p:nvPr/>
          </p:nvSpPr>
          <p:spPr>
            <a:xfrm>
              <a:off x="0" y="117475"/>
              <a:ext cx="9491856" cy="1193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312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14260"/>
              <a:ext cx="9491856" cy="129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3000" spc="300">
                  <a:solidFill>
                    <a:srgbClr val="763C00"/>
                  </a:solidFill>
                  <a:latin typeface="Clear Sans Regular Bold"/>
                </a:rPr>
                <a:t> BLOCKY SNAKE</a:t>
              </a:r>
            </a:p>
            <a:p>
              <a:pPr algn="r">
                <a:lnSpc>
                  <a:spcPts val="3900"/>
                </a:lnSpc>
              </a:pPr>
              <a:endParaRPr lang="en-US" sz="3000" spc="300">
                <a:solidFill>
                  <a:srgbClr val="763C00"/>
                </a:solidFill>
                <a:latin typeface="Clear Sans Regular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124971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763C00">
                    <a:alpha val="69804"/>
                  </a:srgbClr>
                </a:solidFill>
                <a:latin typeface="Clear Sans Bold"/>
              </a:rPr>
              <a:t>02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97375" y="4839025"/>
            <a:ext cx="7118892" cy="2289327"/>
            <a:chOff x="0" y="0"/>
            <a:chExt cx="9491856" cy="305243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7475"/>
              <a:ext cx="9491856" cy="1193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312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414260"/>
              <a:ext cx="9491856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3000" spc="300">
                  <a:solidFill>
                    <a:srgbClr val="763C00"/>
                  </a:solidFill>
                  <a:latin typeface="Clear Sans Regular Bold"/>
                </a:rPr>
                <a:t>CLASSIC NOKIA SNAKE GAME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90503" y="8105569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C43C1E">
                    <a:alpha val="69804"/>
                  </a:srgbClr>
                </a:solidFill>
                <a:latin typeface="Clear Sans Bold"/>
              </a:rPr>
              <a:t>03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-321367"/>
            <a:ext cx="11993708" cy="1544156"/>
          </a:xfrm>
          <a:prstGeom prst="rect">
            <a:avLst/>
          </a:prstGeom>
          <a:solidFill>
            <a:srgbClr val="C43C1E">
              <a:alpha val="34902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1993708" y="368457"/>
            <a:ext cx="6058318" cy="340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03"/>
              </a:lnSpc>
            </a:pPr>
            <a:r>
              <a:rPr lang="en-US" sz="5586" spc="167">
                <a:solidFill>
                  <a:srgbClr val="763C00"/>
                </a:solidFill>
                <a:latin typeface="Clear Sans Bold Bold"/>
              </a:rPr>
              <a:t>1.2 ТЕХНИЧЕСКОЕ ЗАДАНИЕ</a:t>
            </a:r>
          </a:p>
          <a:p>
            <a:pPr algn="r">
              <a:lnSpc>
                <a:spcPts val="6703"/>
              </a:lnSpc>
            </a:pPr>
            <a:endParaRPr lang="en-US" sz="5586" spc="167">
              <a:solidFill>
                <a:srgbClr val="763C00"/>
              </a:solidFill>
              <a:latin typeface="Clear Sans Bo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2086" y="1985438"/>
            <a:ext cx="11291622" cy="7507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49"/>
              </a:lnSpc>
            </a:pPr>
            <a:r>
              <a:rPr lang="en-US" sz="2899" spc="144">
                <a:solidFill>
                  <a:srgbClr val="763C00"/>
                </a:solidFill>
                <a:latin typeface="Clear Sans Thin"/>
              </a:rPr>
              <a:t>1.   Требования к программе</a:t>
            </a:r>
          </a:p>
          <a:p>
            <a:pPr algn="r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 Игра «Змейка» для телефона должна выполнять следующие функции: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 - Вести статистику рекордов;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 - Воспроизводить звуки съедания яблок и смерти;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 - Останавливать игру при соприкосновении с хвостом или стенами;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 - Развивать реакцию пользователя.</a:t>
            </a:r>
          </a:p>
          <a:p>
            <a:pPr algn="r">
              <a:lnSpc>
                <a:spcPts val="4349"/>
              </a:lnSpc>
            </a:pPr>
            <a:endParaRPr lang="en-US" sz="2899" spc="99">
              <a:solidFill>
                <a:srgbClr val="763C00"/>
              </a:solidFill>
              <a:latin typeface="Arimo"/>
            </a:endParaRPr>
          </a:p>
          <a:p>
            <a:pPr algn="r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2.   Функциональные требования: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-     Возможность управления змейкой свайпами;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-     Работать на Android;</a:t>
            </a:r>
          </a:p>
          <a:p>
            <a:pPr algn="just">
              <a:lnSpc>
                <a:spcPts val="4349"/>
              </a:lnSpc>
            </a:pPr>
            <a:r>
              <a:rPr lang="en-US" sz="2899" spc="99">
                <a:solidFill>
                  <a:srgbClr val="763C00"/>
                </a:solidFill>
                <a:latin typeface="Arimo"/>
              </a:rPr>
              <a:t>-     Реализовать вывод рекорда/ прогресса.</a:t>
            </a:r>
          </a:p>
          <a:p>
            <a:pPr algn="just">
              <a:lnSpc>
                <a:spcPts val="3749"/>
              </a:lnSpc>
            </a:pPr>
            <a:endParaRPr lang="en-US" sz="2899" spc="99">
              <a:solidFill>
                <a:srgbClr val="763C00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58875" y="0"/>
            <a:ext cx="15629125" cy="7628125"/>
          </a:xfrm>
          <a:prstGeom prst="rect">
            <a:avLst/>
          </a:prstGeom>
          <a:solidFill>
            <a:srgbClr val="FFCB65">
              <a:alpha val="34902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6025032" y="363304"/>
            <a:ext cx="11842639" cy="243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60"/>
              </a:lnSpc>
            </a:pPr>
            <a:r>
              <a:rPr lang="en-US" sz="6000" spc="-288">
                <a:solidFill>
                  <a:srgbClr val="F9F7DC"/>
                </a:solidFill>
                <a:latin typeface="Clear Sans Bold Bold"/>
              </a:rPr>
              <a:t>1.3 ОПИСАНИЕ СТРУКТУРЫ ПРИЛОЖЕНИЯ</a:t>
            </a:r>
          </a:p>
          <a:p>
            <a:pPr algn="r">
              <a:lnSpc>
                <a:spcPts val="6360"/>
              </a:lnSpc>
            </a:pPr>
            <a:endParaRPr lang="en-US" sz="6000" spc="-288">
              <a:solidFill>
                <a:srgbClr val="F9F7DC"/>
              </a:solidFill>
              <a:latin typeface="Clear Sans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25032" y="3123211"/>
            <a:ext cx="11842639" cy="246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 spc="300">
                <a:solidFill>
                  <a:srgbClr val="FFCB65"/>
                </a:solidFill>
                <a:latin typeface="Clear Sans Regular Bold"/>
              </a:rPr>
              <a:t> ОСНОВНАЯ РОЛЬ ИГРЫ В ЗМЕЙКУ ЗАКЛЮЧАЕТСЯ В ПОЕДАНИИ ЯБЛОК С НЕОБХОДИМОСТЬЮ ОБПОЛЗАТЬ СВОЙ ХВОСТ И НЕ ВРЕЗАТЬСЯ В СТЕНКИ, В ИГРЕ ОДИН РЕЖИМ С ПОДСЧЁТОМ ОЧКОВ И ЗАПИСЬЮ РЕКОРДА</a:t>
            </a:r>
          </a:p>
          <a:p>
            <a:pPr algn="r">
              <a:lnSpc>
                <a:spcPts val="3900"/>
              </a:lnSpc>
            </a:pPr>
            <a:endParaRPr lang="en-US" sz="3000" spc="300">
              <a:solidFill>
                <a:srgbClr val="FFCB65"/>
              </a:solidFill>
              <a:latin typeface="Clear Sans Regula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8645" y="8124971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CD6301">
                    <a:alpha val="69804"/>
                  </a:srgbClr>
                </a:solidFill>
                <a:latin typeface="Clear Sa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67652" y="0"/>
            <a:ext cx="9420348" cy="10557891"/>
          </a:xfrm>
          <a:prstGeom prst="rect">
            <a:avLst/>
          </a:prstGeom>
          <a:solidFill>
            <a:srgbClr val="F9F7DC">
              <a:alpha val="34902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844345" y="7611139"/>
            <a:ext cx="6196530" cy="18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125">
                <a:solidFill>
                  <a:srgbClr val="F9F7DC"/>
                </a:solidFill>
                <a:latin typeface="Clear Sans Bold Bold"/>
              </a:rPr>
              <a:t>2.1 ОБОСНОВАНИЕ СРЕДСТВ РАЗРАБОТКИ</a:t>
            </a:r>
          </a:p>
          <a:p>
            <a:pPr>
              <a:lnSpc>
                <a:spcPts val="4950"/>
              </a:lnSpc>
            </a:pPr>
            <a:endParaRPr lang="en-US" sz="4125">
              <a:solidFill>
                <a:srgbClr val="F9F7DC"/>
              </a:solidFill>
              <a:latin typeface="Clear Sans Bol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035206" y="1238376"/>
            <a:ext cx="6642789" cy="7551755"/>
            <a:chOff x="0" y="0"/>
            <a:chExt cx="8857052" cy="10069006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8857052" cy="2619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spc="120">
                  <a:solidFill>
                    <a:srgbClr val="F9F7DC"/>
                  </a:solidFill>
                  <a:latin typeface="Arimo Bold"/>
                </a:rPr>
                <a:t>Преимущества для разработчиков ПРИ ИСПОЛЬЗОВАНИИ Java:</a:t>
              </a:r>
            </a:p>
            <a:p>
              <a:pPr>
                <a:lnSpc>
                  <a:spcPts val="3900"/>
                </a:lnSpc>
              </a:pPr>
              <a:endParaRPr lang="en-US" sz="3000" spc="120">
                <a:solidFill>
                  <a:srgbClr val="F9F7DC"/>
                </a:solidFill>
                <a:latin typeface="Arimo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08441"/>
              <a:ext cx="8857052" cy="7060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2"/>
                </a:lnSpc>
              </a:pPr>
              <a:r>
                <a:rPr lang="en-US" sz="2574" spc="128">
                  <a:solidFill>
                    <a:srgbClr val="F9F7DC"/>
                  </a:solidFill>
                  <a:latin typeface="Clear Sans Thin"/>
                </a:rPr>
                <a:t>-Для работы подойдет любой компьютер;</a:t>
              </a:r>
            </a:p>
            <a:p>
              <a:pPr>
                <a:lnSpc>
                  <a:spcPts val="3862"/>
                </a:lnSpc>
              </a:pPr>
              <a:r>
                <a:rPr lang="en-US" sz="2574" spc="64">
                  <a:solidFill>
                    <a:srgbClr val="F9F7DC"/>
                  </a:solidFill>
                  <a:latin typeface="Arimo"/>
                </a:rPr>
                <a:t>-Большое сообщество разработчиков;</a:t>
              </a:r>
            </a:p>
            <a:p>
              <a:pPr>
                <a:lnSpc>
                  <a:spcPts val="3862"/>
                </a:lnSpc>
              </a:pPr>
              <a:r>
                <a:rPr lang="en-US" sz="2574" spc="64">
                  <a:solidFill>
                    <a:srgbClr val="F9F7DC"/>
                  </a:solidFill>
                  <a:latin typeface="Arimo"/>
                </a:rPr>
                <a:t>-Java может быть использована при написании не только мобильных, но и веб-приложений, игр;</a:t>
              </a:r>
            </a:p>
            <a:p>
              <a:pPr>
                <a:lnSpc>
                  <a:spcPts val="3862"/>
                </a:lnSpc>
              </a:pPr>
              <a:r>
                <a:rPr lang="en-US" sz="2574" spc="64">
                  <a:solidFill>
                    <a:srgbClr val="F9F7DC"/>
                  </a:solidFill>
                  <a:latin typeface="Arimo"/>
                </a:rPr>
                <a:t>-Среда разработки анализирует код и может автоматически формировать некоторые его части;</a:t>
              </a:r>
            </a:p>
            <a:p>
              <a:pPr>
                <a:lnSpc>
                  <a:spcPts val="3862"/>
                </a:lnSpc>
              </a:pPr>
              <a:r>
                <a:rPr lang="en-US" sz="2574" spc="64">
                  <a:solidFill>
                    <a:srgbClr val="F9F7DC"/>
                  </a:solidFill>
                  <a:latin typeface="Arimo"/>
                </a:rPr>
                <a:t>-Хороший фреймворк; можно найти готовые модули под самые разные цели;</a:t>
              </a:r>
            </a:p>
            <a:p>
              <a:pPr>
                <a:lnSpc>
                  <a:spcPts val="3862"/>
                </a:lnSpc>
              </a:pPr>
              <a:endParaRPr lang="en-US" sz="2574" spc="64">
                <a:solidFill>
                  <a:srgbClr val="F9F7DC"/>
                </a:solidFill>
                <a:latin typeface="Arim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795534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F9F7DC">
                    <a:alpha val="69804"/>
                  </a:srgbClr>
                </a:solidFill>
                <a:latin typeface="Clear Sa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73131" y="-446139"/>
            <a:ext cx="8386169" cy="10733139"/>
          </a:xfrm>
          <a:prstGeom prst="rect">
            <a:avLst/>
          </a:prstGeom>
          <a:solidFill>
            <a:srgbClr val="FFCB65">
              <a:alpha val="34902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17238" y="298339"/>
            <a:ext cx="4343183" cy="965151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28700"/>
            <a:ext cx="6625457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050" spc="121" dirty="0">
                <a:solidFill>
                  <a:srgbClr val="F9F7DC"/>
                </a:solidFill>
                <a:latin typeface="Clear Sans Bold Bold"/>
              </a:rPr>
              <a:t>2.2 РАЗРАБОТКА ИНТЕРФЕЙСА</a:t>
            </a:r>
          </a:p>
          <a:p>
            <a:pPr>
              <a:lnSpc>
                <a:spcPts val="4860"/>
              </a:lnSpc>
            </a:pPr>
            <a:endParaRPr lang="en-US" sz="4050" spc="121" dirty="0">
              <a:solidFill>
                <a:srgbClr val="F9F7DC"/>
              </a:solidFill>
              <a:latin typeface="Clear Sans Bo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781300"/>
            <a:ext cx="6625457" cy="278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2"/>
              </a:lnSpc>
            </a:pP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Интерфейс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должен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состоять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из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</a:t>
            </a:r>
            <a:r>
              <a:rPr lang="en-US" sz="2475" spc="123" dirty="0" smtClean="0">
                <a:solidFill>
                  <a:srgbClr val="F9F7DC"/>
                </a:solidFill>
                <a:latin typeface="Clear Sans Thin"/>
              </a:rPr>
              <a:t>5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компонентов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image, с 1-й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кнопкой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button, 2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компонентами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text.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Картинки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 в </a:t>
            </a:r>
            <a:r>
              <a:rPr lang="en-US" sz="2475" spc="123" dirty="0" err="1">
                <a:solidFill>
                  <a:srgbClr val="F9F7DC"/>
                </a:solidFill>
                <a:latin typeface="Clear Sans Thin"/>
              </a:rPr>
              <a:t>интерфейсе:grass</a:t>
            </a:r>
            <a:r>
              <a:rPr lang="en-US" sz="2475" spc="123" dirty="0">
                <a:solidFill>
                  <a:srgbClr val="F9F7DC"/>
                </a:solidFill>
                <a:latin typeface="Clear Sans Thin"/>
              </a:rPr>
              <a:t>, grass03, apple, snake, swipe.</a:t>
            </a:r>
          </a:p>
          <a:p>
            <a:pPr>
              <a:lnSpc>
                <a:spcPts val="3712"/>
              </a:lnSpc>
            </a:pPr>
            <a:endParaRPr lang="en-US" sz="2475" spc="123" dirty="0">
              <a:solidFill>
                <a:srgbClr val="F9F7DC"/>
              </a:solidFill>
              <a:latin typeface="Clear Sans Thi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78060" y="4497035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FFCB65">
                    <a:alpha val="69804"/>
                  </a:srgbClr>
                </a:solidFill>
                <a:latin typeface="Clear Sans Bold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40367"/>
            <a:ext cx="10020462" cy="1843457"/>
          </a:xfrm>
          <a:prstGeom prst="rect">
            <a:avLst/>
          </a:prstGeom>
          <a:solidFill>
            <a:srgbClr val="F9F7DC">
              <a:alpha val="34902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365288" y="1473200"/>
            <a:ext cx="10170879" cy="386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6"/>
              </a:lnSpc>
            </a:pPr>
            <a:r>
              <a:rPr lang="en-US" sz="4735" spc="142">
                <a:solidFill>
                  <a:srgbClr val="FFCB65"/>
                </a:solidFill>
                <a:latin typeface="Clear Sans Regular"/>
              </a:rPr>
              <a:t>2.3 Разработка логики работы приложения. Схема взаимодействия компонентов проекта</a:t>
            </a:r>
          </a:p>
          <a:p>
            <a:pPr>
              <a:lnSpc>
                <a:spcPts val="6156"/>
              </a:lnSpc>
            </a:pPr>
            <a:endParaRPr lang="en-US" sz="4735" spc="142">
              <a:solidFill>
                <a:srgbClr val="FFCB65"/>
              </a:solidFill>
              <a:latin typeface="Clear Sans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8248" y="8076982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F9F7DC">
                    <a:alpha val="69804"/>
                  </a:srgbClr>
                </a:solidFill>
                <a:latin typeface="Clear Sans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83860" y="9229725"/>
            <a:ext cx="6347598" cy="34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0"/>
              </a:lnSpc>
              <a:spcBef>
                <a:spcPct val="0"/>
              </a:spcBef>
            </a:pPr>
            <a:r>
              <a:rPr lang="en-US" sz="2108" spc="210">
                <a:solidFill>
                  <a:srgbClr val="000000"/>
                </a:solidFill>
                <a:latin typeface="Clear Sans Regular Bold"/>
              </a:rPr>
              <a:t>РИСУНОК 3. СХЕМА РАБОТЫ ПРИЛОЖЕНИЯ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04" y="876300"/>
            <a:ext cx="6754852" cy="767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302" y="798090"/>
            <a:ext cx="16230600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5250" spc="157">
                <a:solidFill>
                  <a:srgbClr val="763C00"/>
                </a:solidFill>
                <a:latin typeface="Clear Sans Bold Bold"/>
              </a:rPr>
              <a:t>2.4 ОПИСАНИЕ ПЕРЕМЕННЫХ, КОМПОНЕНТОВ, КЛАССОВ И ПОДПРОГРАММ</a:t>
            </a:r>
          </a:p>
          <a:p>
            <a:pPr>
              <a:lnSpc>
                <a:spcPts val="6659"/>
              </a:lnSpc>
            </a:pPr>
            <a:endParaRPr lang="en-US" sz="5250" spc="157">
              <a:solidFill>
                <a:srgbClr val="763C00"/>
              </a:solidFill>
              <a:latin typeface="Clear Sans Bold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63820" y="3657877"/>
            <a:ext cx="19215639" cy="5600423"/>
          </a:xfrm>
          <a:prstGeom prst="rect">
            <a:avLst/>
          </a:prstGeom>
          <a:solidFill>
            <a:srgbClr val="763C00">
              <a:alpha val="34902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586248" y="4009493"/>
            <a:ext cx="7353815" cy="4477969"/>
            <a:chOff x="0" y="0"/>
            <a:chExt cx="9805087" cy="5970625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9805087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spc="300">
                  <a:solidFill>
                    <a:srgbClr val="763C00"/>
                  </a:solidFill>
                  <a:latin typeface="Clear Sans Regular Bold"/>
                </a:rPr>
                <a:t>APPLE: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35430"/>
              <a:ext cx="9805087" cy="467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2"/>
                </a:lnSpc>
              </a:pPr>
              <a:r>
                <a:rPr lang="en-US" sz="2374" spc="118">
                  <a:solidFill>
                    <a:srgbClr val="763C00"/>
                  </a:solidFill>
                  <a:latin typeface="Clear Sans Thin Bold"/>
                </a:rPr>
                <a:t>public class Apple</a:t>
              </a:r>
              <a:r>
                <a:rPr lang="en-US" sz="2374" spc="118">
                  <a:solidFill>
                    <a:srgbClr val="763C00"/>
                  </a:solidFill>
                  <a:latin typeface="Clear Sans Thin"/>
                </a:rPr>
                <a:t> - класс для рисования яблока.</a:t>
              </a:r>
            </a:p>
            <a:p>
              <a:pPr>
                <a:lnSpc>
                  <a:spcPts val="3562"/>
                </a:lnSpc>
              </a:pPr>
              <a:r>
                <a:rPr lang="en-US" sz="2374" spc="69">
                  <a:solidFill>
                    <a:srgbClr val="763C00"/>
                  </a:solidFill>
                  <a:latin typeface="Arimo Bold"/>
                </a:rPr>
                <a:t>public Apple</a:t>
              </a:r>
              <a:r>
                <a:rPr lang="en-US" sz="2374" spc="69">
                  <a:solidFill>
                    <a:srgbClr val="763C00"/>
                  </a:solidFill>
                  <a:latin typeface="Arimo"/>
                </a:rPr>
                <a:t>(Bitmap bm, int x, int y) - ссылка на присвоение осей яблока.</a:t>
              </a:r>
            </a:p>
            <a:p>
              <a:pPr>
                <a:lnSpc>
                  <a:spcPts val="3562"/>
                </a:lnSpc>
              </a:pPr>
              <a:r>
                <a:rPr lang="en-US" sz="2374" spc="69">
                  <a:solidFill>
                    <a:srgbClr val="763C00"/>
                  </a:solidFill>
                  <a:latin typeface="Arimo Bold"/>
                </a:rPr>
                <a:t>public void draw</a:t>
              </a:r>
              <a:r>
                <a:rPr lang="en-US" sz="2374" spc="69">
                  <a:solidFill>
                    <a:srgbClr val="763C00"/>
                  </a:solidFill>
                  <a:latin typeface="Arimo"/>
                </a:rPr>
                <a:t>(Canvas canvas) – код для обозначения холста где будет яблоко.</a:t>
              </a:r>
            </a:p>
            <a:p>
              <a:pPr>
                <a:lnSpc>
                  <a:spcPts val="3562"/>
                </a:lnSpc>
              </a:pPr>
              <a:r>
                <a:rPr lang="en-US" sz="2374" spc="69">
                  <a:solidFill>
                    <a:srgbClr val="763C00"/>
                  </a:solidFill>
                  <a:latin typeface="Arimo Bold"/>
                </a:rPr>
                <a:t>public void reset</a:t>
              </a:r>
              <a:r>
                <a:rPr lang="en-US" sz="2374" spc="69">
                  <a:solidFill>
                    <a:srgbClr val="763C00"/>
                  </a:solidFill>
                  <a:latin typeface="Arimo"/>
                </a:rPr>
                <a:t>(int nx, int ny) – для увеличения стороны прямоугольника.</a:t>
              </a:r>
            </a:p>
            <a:p>
              <a:pPr>
                <a:lnSpc>
                  <a:spcPts val="3262"/>
                </a:lnSpc>
              </a:pPr>
              <a:endParaRPr lang="en-US" sz="2374" spc="69">
                <a:solidFill>
                  <a:srgbClr val="763C00"/>
                </a:solidFill>
                <a:latin typeface="Arim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325132" y="931440"/>
            <a:ext cx="1468797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spc="-899">
                <a:solidFill>
                  <a:srgbClr val="763C00">
                    <a:alpha val="69804"/>
                  </a:srgbClr>
                </a:solidFill>
                <a:latin typeface="Clear Sans Bold"/>
              </a:rPr>
              <a:t>09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443135" y="4009493"/>
            <a:ext cx="6468912" cy="4064584"/>
            <a:chOff x="0" y="0"/>
            <a:chExt cx="8625216" cy="5419445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8625216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spc="300">
                  <a:solidFill>
                    <a:srgbClr val="763C00"/>
                  </a:solidFill>
                  <a:latin typeface="Clear Sans Regular Bold"/>
                </a:rPr>
                <a:t>CONSTANTS: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35430"/>
              <a:ext cx="8625216" cy="412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2"/>
                </a:lnSpc>
              </a:pPr>
              <a:r>
                <a:rPr lang="en-US" sz="2374" spc="118">
                  <a:solidFill>
                    <a:srgbClr val="763C00"/>
                  </a:solidFill>
                  <a:latin typeface="Clear Sans Thin"/>
                </a:rPr>
                <a:t>public class Constants – Класс для настройки разрешения экрана.</a:t>
              </a:r>
            </a:p>
            <a:p>
              <a:pPr>
                <a:lnSpc>
                  <a:spcPts val="3562"/>
                </a:lnSpc>
              </a:pPr>
              <a:r>
                <a:rPr lang="en-US" sz="2374" spc="69">
                  <a:solidFill>
                    <a:srgbClr val="763C00"/>
                  </a:solidFill>
                  <a:latin typeface="Arimo"/>
                </a:rPr>
                <a:t>public static int SCREEN_WIDTH - Нужна для ширины экрана.</a:t>
              </a:r>
            </a:p>
            <a:p>
              <a:pPr>
                <a:lnSpc>
                  <a:spcPts val="3562"/>
                </a:lnSpc>
              </a:pPr>
              <a:r>
                <a:rPr lang="en-US" sz="2374" spc="69">
                  <a:solidFill>
                    <a:srgbClr val="763C00"/>
                  </a:solidFill>
                  <a:latin typeface="Arimo"/>
                </a:rPr>
                <a:t>public static int SCREEN_HEIGHT - Нужна для Высоты экрана.</a:t>
              </a:r>
            </a:p>
            <a:p>
              <a:pPr>
                <a:lnSpc>
                  <a:spcPts val="3562"/>
                </a:lnSpc>
              </a:pPr>
              <a:endParaRPr lang="en-US" sz="2374" spc="69">
                <a:solidFill>
                  <a:srgbClr val="763C00"/>
                </a:solidFill>
                <a:latin typeface="Arim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535</Words>
  <Application>Microsoft Office PowerPoint</Application>
  <PresentationFormat>Произвольный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Clear Sans Bold</vt:lpstr>
      <vt:lpstr>Calibri</vt:lpstr>
      <vt:lpstr>Clear Sans Regular</vt:lpstr>
      <vt:lpstr>Clear Sans Thin Bold</vt:lpstr>
      <vt:lpstr>Arimo</vt:lpstr>
      <vt:lpstr>Clear Sans Thin</vt:lpstr>
      <vt:lpstr>Clear Sans Regular Bold</vt:lpstr>
      <vt:lpstr>Arial</vt:lpstr>
      <vt:lpstr>Clear Sans Bold Bold</vt:lpstr>
      <vt:lpstr>Arimo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результате выполнения данного курсового проекта был разработан игровой программный продукт "PomodoroTimer». При помощи этой программы можно высчитывать время по методу помидора. Программа не занимает много места, не требовательна к установленному</dc:title>
  <cp:lastModifiedBy>Per</cp:lastModifiedBy>
  <cp:revision>3</cp:revision>
  <dcterms:created xsi:type="dcterms:W3CDTF">2006-08-16T00:00:00Z</dcterms:created>
  <dcterms:modified xsi:type="dcterms:W3CDTF">2022-05-05T22:09:08Z</dcterms:modified>
  <dc:identifier>DAE_KwJdaq8</dc:identifier>
</cp:coreProperties>
</file>