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g"/>
  <Override PartName="/ppt/media/image7.jpg" ContentType="image/jpg"/>
  <Override PartName="/ppt/media/image8.jpg" ContentType="image/jpg"/>
  <Override PartName="/ppt/media/image11.jpg" ContentType="image/jpg"/>
  <Override PartName="/ppt/media/image12.jpg" ContentType="image/jpg"/>
  <Override PartName="/ppt/media/image14.jpg" ContentType="image/jpg"/>
  <Override PartName="/ppt/media/image17.jpg" ContentType="image/jpg"/>
  <Override PartName="/ppt/media/image19.jpg" ContentType="image/jpg"/>
  <Override PartName="/ppt/media/image2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59" r:id="rId4"/>
    <p:sldId id="272" r:id="rId5"/>
    <p:sldId id="275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13" r:id="rId14"/>
    <p:sldId id="280" r:id="rId15"/>
    <p:sldId id="283" r:id="rId16"/>
    <p:sldId id="284" r:id="rId17"/>
    <p:sldId id="281" r:id="rId18"/>
    <p:sldId id="282" r:id="rId19"/>
    <p:sldId id="286" r:id="rId20"/>
    <p:sldId id="288" r:id="rId21"/>
    <p:sldId id="292" r:id="rId22"/>
    <p:sldId id="289" r:id="rId23"/>
    <p:sldId id="290" r:id="rId24"/>
    <p:sldId id="291" r:id="rId25"/>
    <p:sldId id="293" r:id="rId26"/>
    <p:sldId id="296" r:id="rId27"/>
    <p:sldId id="306" r:id="rId28"/>
    <p:sldId id="311" r:id="rId29"/>
    <p:sldId id="312" r:id="rId30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3552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3060" userDrawn="1">
          <p15:clr>
            <a:srgbClr val="A4A3A4"/>
          </p15:clr>
        </p15:guide>
        <p15:guide id="6" orient="horz" pos="1620" userDrawn="1">
          <p15:clr>
            <a:srgbClr val="A4A3A4"/>
          </p15:clr>
        </p15:guide>
        <p15:guide id="7" pos="2208" userDrawn="1">
          <p15:clr>
            <a:srgbClr val="A4A3A4"/>
          </p15:clr>
        </p15:guide>
        <p15:guide id="8" orient="horz" pos="1860" userDrawn="1">
          <p15:clr>
            <a:srgbClr val="A4A3A4"/>
          </p15:clr>
        </p15:guide>
        <p15:guide id="9" orient="horz" pos="1332" userDrawn="1">
          <p15:clr>
            <a:srgbClr val="A4A3A4"/>
          </p15:clr>
        </p15:guide>
        <p15:guide id="10" orient="horz" pos="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81"/>
  </p:normalViewPr>
  <p:slideViewPr>
    <p:cSldViewPr>
      <p:cViewPr varScale="1">
        <p:scale>
          <a:sx n="181" d="100"/>
          <a:sy n="181" d="100"/>
        </p:scale>
        <p:origin x="352" y="184"/>
      </p:cViewPr>
      <p:guideLst>
        <p:guide orient="horz" pos="756"/>
        <p:guide pos="288"/>
        <p:guide pos="3552"/>
        <p:guide pos="2880"/>
        <p:guide orient="horz" pos="3060"/>
        <p:guide orient="horz" pos="1620"/>
        <p:guide pos="2208"/>
        <p:guide orient="horz" pos="1860"/>
        <p:guide orient="horz" pos="1332"/>
        <p:guide orient="horz" pos="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3759" y="503826"/>
            <a:ext cx="21364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DADA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157254"/>
            <a:ext cx="407670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5045" y="503826"/>
            <a:ext cx="115390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80" y="1354126"/>
            <a:ext cx="8938839" cy="346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DADA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825" y="4778067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?v=4HCE1P-m1l8" TargetMode="Externa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881696"/>
            <a:ext cx="73025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0" dirty="0">
                <a:latin typeface="Georgia"/>
                <a:cs typeface="Georgia"/>
              </a:rPr>
              <a:t>Welcome </a:t>
            </a:r>
            <a:r>
              <a:rPr sz="5200" b="0" spc="-5" dirty="0">
                <a:latin typeface="Georgia"/>
                <a:cs typeface="Georgia"/>
              </a:rPr>
              <a:t>to</a:t>
            </a:r>
            <a:r>
              <a:rPr sz="5200" b="0" spc="-90" dirty="0">
                <a:latin typeface="Georgia"/>
                <a:cs typeface="Georgia"/>
              </a:rPr>
              <a:t> </a:t>
            </a:r>
            <a:r>
              <a:rPr sz="5200" b="0" spc="-5" dirty="0">
                <a:latin typeface="Georgia"/>
                <a:cs typeface="Georgia"/>
              </a:rPr>
              <a:t>TensorFlow!</a:t>
            </a:r>
            <a:endParaRPr sz="5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6115" y="2898006"/>
            <a:ext cx="4087495" cy="56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en-US" spc="-5" dirty="0" smtClean="0">
                <a:solidFill>
                  <a:srgbClr val="ADADAD"/>
                </a:solidFill>
                <a:latin typeface="Georgia"/>
                <a:cs typeface="Georgia"/>
              </a:rPr>
              <a:t>Introduction </a:t>
            </a:r>
            <a:r>
              <a:rPr lang="en-US" spc="-5" dirty="0" smtClean="0">
                <a:solidFill>
                  <a:srgbClr val="ADADAD"/>
                </a:solidFill>
                <a:latin typeface="Georgia"/>
                <a:cs typeface="Georgia"/>
              </a:rPr>
              <a:t>t</a:t>
            </a:r>
            <a:r>
              <a:rPr lang="ca-ES" spc="-5" dirty="0" smtClean="0">
                <a:solidFill>
                  <a:srgbClr val="ADADAD"/>
                </a:solidFill>
                <a:latin typeface="Georgia"/>
                <a:cs typeface="Georgia"/>
              </a:rPr>
              <a:t>o </a:t>
            </a:r>
            <a:r>
              <a:rPr lang="en-US" spc="-5" dirty="0" err="1" smtClean="0">
                <a:solidFill>
                  <a:srgbClr val="ADADAD"/>
                </a:solidFill>
                <a:latin typeface="Georgia"/>
                <a:cs typeface="Georgia"/>
              </a:rPr>
              <a:t>TensorFlow</a:t>
            </a:r>
            <a:endParaRPr lang="en-US" sz="1800" dirty="0" smtClean="0">
              <a:latin typeface="Georgia"/>
              <a:cs typeface="Georgia"/>
            </a:endParaRPr>
          </a:p>
          <a:p>
            <a:pPr marL="5080" algn="ctr">
              <a:lnSpc>
                <a:spcPct val="100000"/>
              </a:lnSpc>
              <a:spcBef>
                <a:spcPts val="15"/>
              </a:spcBef>
            </a:pPr>
            <a:r>
              <a:rPr lang="ca-ES"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18</a:t>
            </a:r>
            <a:r>
              <a:rPr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/</a:t>
            </a:r>
            <a:r>
              <a:rPr lang="ca-ES"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05</a:t>
            </a:r>
            <a:r>
              <a:rPr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/2017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6000" y="530550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2784"/>
            <a:ext cx="2709596" cy="734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944" y="2160723"/>
            <a:ext cx="7240905" cy="15890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93570" marR="5080" indent="-1881505" algn="ctr">
              <a:lnSpc>
                <a:spcPts val="6230"/>
              </a:lnSpc>
              <a:spcBef>
                <a:spcPts val="315"/>
              </a:spcBef>
            </a:pPr>
            <a:r>
              <a:rPr sz="4000" spc="-5" dirty="0">
                <a:solidFill>
                  <a:srgbClr val="FFFFFF"/>
                </a:solidFill>
                <a:latin typeface="Georgia"/>
                <a:cs typeface="Georgia"/>
              </a:rPr>
              <a:t>Some cool projects</a:t>
            </a:r>
            <a:r>
              <a:rPr sz="40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000" spc="-5" dirty="0" smtClean="0">
                <a:solidFill>
                  <a:srgbClr val="FFFFFF"/>
                </a:solidFill>
                <a:latin typeface="Georgia"/>
                <a:cs typeface="Georgia"/>
              </a:rPr>
              <a:t>using</a:t>
            </a:r>
            <a:endParaRPr lang="ca-ES" sz="4000" spc="-5" dirty="0" smtClean="0">
              <a:solidFill>
                <a:srgbClr val="FFFFFF"/>
              </a:solidFill>
              <a:latin typeface="Georgia"/>
              <a:cs typeface="Georgia"/>
            </a:endParaRPr>
          </a:p>
          <a:p>
            <a:pPr marL="1893570" marR="5080" indent="-1881505" algn="ctr">
              <a:lnSpc>
                <a:spcPts val="6230"/>
              </a:lnSpc>
              <a:spcBef>
                <a:spcPts val="315"/>
              </a:spcBef>
            </a:pPr>
            <a:r>
              <a:rPr sz="4000" spc="-5" dirty="0" err="1" smtClean="0">
                <a:solidFill>
                  <a:srgbClr val="FFFFFF"/>
                </a:solidFill>
                <a:latin typeface="Georgia"/>
                <a:cs typeface="Georgia"/>
              </a:rPr>
              <a:t>TensorFlow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8063" y="536825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188" y="361350"/>
            <a:ext cx="4500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Neural </a:t>
            </a:r>
            <a:r>
              <a:rPr spc="-10" dirty="0"/>
              <a:t>Style</a:t>
            </a:r>
            <a:r>
              <a:rPr spc="-9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64437" y="875249"/>
            <a:ext cx="5970522" cy="3835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0000" y="4790300"/>
            <a:ext cx="51428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“Image Style Transfer Using Convolutional Neural Networks” by Leon A. Gatys et al.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(2016)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945" y="361350"/>
            <a:ext cx="4474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Generative</a:t>
            </a:r>
            <a:r>
              <a:rPr spc="-100" dirty="0"/>
              <a:t> </a:t>
            </a:r>
            <a:r>
              <a:rPr spc="-5" dirty="0"/>
              <a:t>Handwriting</a:t>
            </a:r>
          </a:p>
        </p:txBody>
      </p:sp>
      <p:sp>
        <p:nvSpPr>
          <p:cNvPr id="3" name="object 3"/>
          <p:cNvSpPr/>
          <p:nvPr/>
        </p:nvSpPr>
        <p:spPr>
          <a:xfrm>
            <a:off x="1804725" y="969112"/>
            <a:ext cx="5534550" cy="3783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2425" y="4790300"/>
            <a:ext cx="619061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“Generative Handwriting using LSTM Mixture Density Network with TensorFlow” by hardmaru@GitHub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(2016)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428" y="361350"/>
            <a:ext cx="4474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-5" dirty="0" err="1" smtClean="0"/>
              <a:t>Cucumber</a:t>
            </a:r>
            <a:r>
              <a:rPr lang="ca-ES" spc="-5" dirty="0" smtClean="0"/>
              <a:t> Sorter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482425" y="4790300"/>
            <a:ext cx="6190615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ca-ES" sz="1000" spc="-5" dirty="0" err="1" smtClean="0">
                <a:solidFill>
                  <a:srgbClr val="FFFFFF"/>
                </a:solidFill>
                <a:latin typeface="Arial"/>
                <a:cs typeface="Arial"/>
              </a:rPr>
              <a:t>Cucumber</a:t>
            </a:r>
            <a:r>
              <a:rPr lang="ca-ES" sz="1000" spc="-5" dirty="0" smtClean="0">
                <a:solidFill>
                  <a:srgbClr val="FFFFFF"/>
                </a:solidFill>
                <a:latin typeface="Arial"/>
                <a:cs typeface="Arial"/>
              </a:rPr>
              <a:t> sorter </a:t>
            </a:r>
            <a:r>
              <a:rPr lang="ca-ES" sz="1000" spc="-5" dirty="0" err="1" smtClean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lang="ca-ES" sz="10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ca-ES" sz="1000" spc="-5" dirty="0" err="1" smtClean="0">
                <a:solidFill>
                  <a:srgbClr val="FFFFFF"/>
                </a:solidFill>
                <a:latin typeface="Arial"/>
                <a:cs typeface="Arial"/>
              </a:rPr>
              <a:t>Makoto</a:t>
            </a:r>
            <a:r>
              <a:rPr lang="ca-ES" sz="10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ca-ES" sz="1000" spc="-5" dirty="0" err="1" smtClean="0">
                <a:solidFill>
                  <a:srgbClr val="FFFFFF"/>
                </a:solidFill>
                <a:latin typeface="Arial"/>
                <a:cs typeface="Arial"/>
              </a:rPr>
              <a:t>Koike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76400" y="401955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www.youtube.com/watch?v=4HCE1P-m1l8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28" y="1148738"/>
            <a:ext cx="5062068" cy="28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593" y="2263565"/>
            <a:ext cx="605663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z="4000" spc="-5" dirty="0" smtClean="0">
                <a:solidFill>
                  <a:srgbClr val="FFFFFF"/>
                </a:solidFill>
                <a:latin typeface="Georgia"/>
                <a:cs typeface="Georgia"/>
              </a:rPr>
              <a:t>Tensors, </a:t>
            </a:r>
            <a:r>
              <a:rPr sz="4000" spc="-5" dirty="0" smtClean="0">
                <a:solidFill>
                  <a:srgbClr val="FFFFFF"/>
                </a:solidFill>
                <a:latin typeface="Georgia"/>
                <a:cs typeface="Georgia"/>
              </a:rPr>
              <a:t>Graphs</a:t>
            </a:r>
            <a:r>
              <a:rPr lang="ca-ES" sz="4000" spc="-5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ca-ES" sz="4000" spc="-5" dirty="0" err="1" smtClean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lang="ca-ES" sz="4000" spc="-5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000" spc="-5" dirty="0" smtClean="0">
                <a:solidFill>
                  <a:srgbClr val="FFFFFF"/>
                </a:solidFill>
                <a:latin typeface="Georgia"/>
                <a:cs typeface="Georgia"/>
              </a:rPr>
              <a:t>Sessions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6000" y="530550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2784"/>
            <a:ext cx="2709596" cy="734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748030"/>
            <a:ext cx="3065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What’s </a:t>
            </a:r>
            <a:r>
              <a:rPr dirty="0"/>
              <a:t>a</a:t>
            </a:r>
            <a:r>
              <a:rPr spc="-110" dirty="0"/>
              <a:t> </a:t>
            </a:r>
            <a:r>
              <a:rPr spc="-5" dirty="0"/>
              <a:t>tensor?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086" y="1515836"/>
            <a:ext cx="5856514" cy="2429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2000" b="1" spc="-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It</a:t>
            </a:r>
            <a:r>
              <a:rPr lang="ca-ES" sz="2000" b="1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is a</a:t>
            </a:r>
            <a:r>
              <a:rPr sz="2000" b="1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000" b="1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n-dimensional</a:t>
            </a:r>
            <a:r>
              <a:rPr sz="2000" b="1" spc="-1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000" b="1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matrix</a:t>
            </a:r>
            <a:r>
              <a:rPr lang="ca-ES" sz="2000" b="1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. </a:t>
            </a:r>
            <a:endParaRPr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 marR="483234">
              <a:lnSpc>
                <a:spcPct val="187500"/>
              </a:lnSpc>
              <a:spcBef>
                <a:spcPts val="65"/>
              </a:spcBef>
            </a:pPr>
            <a:r>
              <a:rPr lang="ca-ES" sz="18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0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-d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tensor: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scalar</a:t>
            </a:r>
            <a:r>
              <a:rPr sz="18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 </a:t>
            </a:r>
            <a:endParaRPr lang="ca-ES" sz="18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 marR="483234">
              <a:lnSpc>
                <a:spcPct val="187500"/>
              </a:lnSpc>
              <a:spcBef>
                <a:spcPts val="65"/>
              </a:spcBef>
            </a:pP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1-d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tensor:</a:t>
            </a:r>
            <a:r>
              <a:rPr sz="1800" spc="-9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vector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 marR="1443355">
              <a:lnSpc>
                <a:spcPct val="187500"/>
              </a:lnSpc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2-d tensor:</a:t>
            </a:r>
            <a:r>
              <a:rPr sz="1800" spc="-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matrix</a:t>
            </a:r>
            <a:endParaRPr lang="ca-ES" sz="1800" spc="-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 marR="1443355">
              <a:lnSpc>
                <a:spcPct val="187500"/>
              </a:lnSpc>
            </a:pP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and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so</a:t>
            </a:r>
            <a:r>
              <a:rPr sz="1800" spc="-9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on</a:t>
            </a:r>
            <a:r>
              <a:rPr lang="ca-ES" sz="18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...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048000" y="748030"/>
            <a:ext cx="3065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What’s </a:t>
            </a:r>
            <a:r>
              <a:rPr dirty="0"/>
              <a:t>a</a:t>
            </a:r>
            <a:r>
              <a:rPr spc="-110" dirty="0"/>
              <a:t> </a:t>
            </a:r>
            <a:r>
              <a:rPr spc="-5" dirty="0"/>
              <a:t>tensor?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1407" y="743315"/>
            <a:ext cx="3298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Flow</a:t>
            </a:r>
            <a:r>
              <a:rPr sz="28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Graphs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9722" y="1513876"/>
            <a:ext cx="707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TensorFlow separates definition of computations from their</a:t>
            </a:r>
            <a:r>
              <a:rPr spc="-7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execution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9608" y="2121002"/>
            <a:ext cx="5728623" cy="236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642" y="4677410"/>
            <a:ext cx="995044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-5" dirty="0">
                <a:solidFill>
                  <a:srgbClr val="ADADAD"/>
                </a:solidFill>
                <a:latin typeface="Times New Roman"/>
                <a:cs typeface="Times New Roman"/>
              </a:rPr>
              <a:t>Graph </a:t>
            </a:r>
            <a:r>
              <a:rPr sz="1100" dirty="0">
                <a:solidFill>
                  <a:srgbClr val="ADADAD"/>
                </a:solidFill>
                <a:latin typeface="Times New Roman"/>
                <a:cs typeface="Times New Roman"/>
              </a:rPr>
              <a:t>by</a:t>
            </a:r>
            <a:r>
              <a:rPr sz="1100" spc="-95" dirty="0">
                <a:solidFill>
                  <a:srgbClr val="ADADAD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ADADAD"/>
                </a:solidFill>
                <a:latin typeface="Times New Roman"/>
                <a:cs typeface="Times New Roman"/>
              </a:rPr>
              <a:t>TFFMI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473" y="739866"/>
            <a:ext cx="3298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 </a:t>
            </a:r>
            <a:r>
              <a:rPr spc="-5" dirty="0"/>
              <a:t>Flow</a:t>
            </a:r>
            <a:r>
              <a:rPr spc="-90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957" y="1517792"/>
            <a:ext cx="57683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Phase 1: assemble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</a:t>
            </a:r>
            <a:r>
              <a:rPr sz="1600" spc="-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graph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Phase 2: use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session to execute operations in the</a:t>
            </a:r>
            <a:r>
              <a:rPr sz="16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graph.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63642" y="4677410"/>
            <a:ext cx="995044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-5" dirty="0">
                <a:solidFill>
                  <a:srgbClr val="ADADAD"/>
                </a:solidFill>
                <a:latin typeface="Times New Roman"/>
                <a:cs typeface="Times New Roman"/>
              </a:rPr>
              <a:t>Graph </a:t>
            </a:r>
            <a:r>
              <a:rPr sz="1100" dirty="0">
                <a:solidFill>
                  <a:srgbClr val="ADADAD"/>
                </a:solidFill>
                <a:latin typeface="Times New Roman"/>
                <a:cs typeface="Times New Roman"/>
              </a:rPr>
              <a:t>by</a:t>
            </a:r>
            <a:r>
              <a:rPr sz="1100" spc="-95" dirty="0">
                <a:solidFill>
                  <a:srgbClr val="ADADAD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ADADAD"/>
                </a:solidFill>
                <a:latin typeface="Times New Roman"/>
                <a:cs typeface="Times New Roman"/>
              </a:rPr>
              <a:t>TFFMI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1709608" y="2121002"/>
            <a:ext cx="5728623" cy="236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8086" y="2958919"/>
            <a:ext cx="4103914" cy="48474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600" spc="-5" dirty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Nodes: </a:t>
            </a:r>
            <a:r>
              <a:rPr sz="1600" dirty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operators, variables, </a:t>
            </a:r>
            <a:r>
              <a:rPr sz="1600" spc="-5" dirty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and</a:t>
            </a:r>
            <a:r>
              <a:rPr sz="1600" spc="-90" dirty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600" spc="-5" dirty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constants  </a:t>
            </a:r>
            <a:endParaRPr lang="ca-ES" sz="1600" spc="-5" dirty="0" smtClean="0">
              <a:solidFill>
                <a:srgbClr val="EEEEEE"/>
              </a:solidFill>
              <a:latin typeface="Georgia" panose="02040502050405020303" pitchFamily="18" charset="0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600" spc="-5" dirty="0" smtClean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Edges</a:t>
            </a:r>
            <a:r>
              <a:rPr sz="1600" spc="-5" dirty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:</a:t>
            </a:r>
            <a:r>
              <a:rPr sz="1600" spc="-100" dirty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600" spc="-5" dirty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tensors</a:t>
            </a:r>
            <a:endParaRPr sz="160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5249" y="1515836"/>
            <a:ext cx="3352799" cy="186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94822" y="266174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94822" y="217951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49142" y="241374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2933473" y="739866"/>
            <a:ext cx="3298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Georgia"/>
                <a:ea typeface="+mj-ea"/>
                <a:cs typeface="Georgi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10" dirty="0" smtClean="0"/>
              <a:t>Data </a:t>
            </a:r>
            <a:r>
              <a:rPr lang="en-US" kern="0" spc="-5" dirty="0" smtClean="0"/>
              <a:t>Flow</a:t>
            </a:r>
            <a:r>
              <a:rPr lang="en-US" kern="0" spc="-90" dirty="0" smtClean="0"/>
              <a:t> </a:t>
            </a:r>
            <a:r>
              <a:rPr lang="en-US" kern="0" spc="-5" dirty="0" smtClean="0"/>
              <a:t>Graphs</a:t>
            </a:r>
            <a:endParaRPr lang="en-US" kern="0" spc="-5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b="33784"/>
          <a:stretch/>
        </p:blipFill>
        <p:spPr>
          <a:xfrm>
            <a:off x="468086" y="1515836"/>
            <a:ext cx="3037114" cy="9035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2547000" y="241951"/>
            <a:ext cx="958199" cy="95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257" y="756439"/>
            <a:ext cx="19754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Syllabus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68086" y="1518557"/>
            <a:ext cx="7583170" cy="361316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8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</a:t>
            </a:r>
            <a:r>
              <a:rPr lang="en-US"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</a:t>
            </a:r>
            <a:r>
              <a:rPr lang="en-US"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verview</a:t>
            </a:r>
          </a:p>
          <a:p>
            <a:pPr marL="298450" indent="-28575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Why </a:t>
            </a:r>
            <a:r>
              <a:rPr lang="en-US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</a:t>
            </a:r>
            <a:r>
              <a:rPr lang="en-US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?</a:t>
            </a:r>
          </a:p>
          <a:p>
            <a:pPr marL="298450" indent="-28575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Tensors, Graphs and Sessions</a:t>
            </a:r>
          </a:p>
          <a:p>
            <a:pPr marL="298450" indent="-28575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Constants, variables, basic operations and types</a:t>
            </a:r>
          </a:p>
          <a:p>
            <a:pPr marL="298450" indent="-28575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Control dependencies</a:t>
            </a:r>
          </a:p>
          <a:p>
            <a:pPr marL="298450" indent="-28575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Placeholders and feeding inputs</a:t>
            </a:r>
          </a:p>
          <a:p>
            <a:pPr marL="298450" indent="-28575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Linear regression</a:t>
            </a:r>
          </a:p>
          <a:p>
            <a:pPr marL="298450" indent="-28575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Optimizers</a:t>
            </a:r>
          </a:p>
          <a:p>
            <a:pPr marL="298450" indent="-28575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Loss functions</a:t>
            </a:r>
          </a:p>
          <a:p>
            <a:pPr marL="298450" indent="-28575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Logistic regression</a:t>
            </a:r>
          </a:p>
          <a:p>
            <a:pPr marL="755650" lvl="1" indent="-28575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US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8714"/>
            <a:ext cx="2218021" cy="6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543699" y="23903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3699" y="194001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7775" y="237201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086" y="3447540"/>
            <a:ext cx="486591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EEEEEE"/>
                </a:solidFill>
                <a:latin typeface="+mj-lt"/>
                <a:cs typeface="Arial"/>
              </a:rPr>
              <a:t>&gt;&gt;   </a:t>
            </a:r>
            <a:r>
              <a:rPr sz="1600" spc="100" dirty="0">
                <a:solidFill>
                  <a:srgbClr val="EEEEEE"/>
                </a:solidFill>
                <a:latin typeface="+mj-lt"/>
                <a:cs typeface="Arial"/>
              </a:rPr>
              <a:t>Tensor("Add:0",  shape=(),</a:t>
            </a:r>
            <a:r>
              <a:rPr sz="1600" spc="-60" dirty="0">
                <a:solidFill>
                  <a:srgbClr val="EEEEEE"/>
                </a:solidFill>
                <a:latin typeface="+mj-lt"/>
                <a:cs typeface="Arial"/>
              </a:rPr>
              <a:t> </a:t>
            </a:r>
            <a:r>
              <a:rPr sz="1600" spc="110" dirty="0">
                <a:solidFill>
                  <a:srgbClr val="EEEEEE"/>
                </a:solidFill>
                <a:latin typeface="+mj-lt"/>
                <a:cs typeface="Arial"/>
              </a:rPr>
              <a:t>dtype=int32)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086" y="3798094"/>
            <a:ext cx="6749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(Not</a:t>
            </a:r>
            <a:r>
              <a:rPr sz="1400" spc="-95" dirty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ca-ES" sz="1400" dirty="0" smtClean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8</a:t>
            </a:r>
            <a:r>
              <a:rPr sz="1400" dirty="0" smtClean="0">
                <a:solidFill>
                  <a:srgbClr val="EEEEEE"/>
                </a:solidFill>
                <a:latin typeface="Georgia" panose="02040502050405020303" pitchFamily="18" charset="0"/>
                <a:cs typeface="Times New Roman"/>
              </a:rPr>
              <a:t>)</a:t>
            </a:r>
            <a:endParaRPr sz="140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2933473" y="739866"/>
            <a:ext cx="3298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 </a:t>
            </a:r>
            <a:r>
              <a:rPr spc="-5" dirty="0"/>
              <a:t>Flow</a:t>
            </a:r>
            <a:r>
              <a:rPr spc="-90" dirty="0"/>
              <a:t> </a:t>
            </a:r>
            <a:r>
              <a:rPr spc="-5" dirty="0"/>
              <a:t>Graphs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3037114" cy="1364500"/>
          </a:xfrm>
          <a:prstGeom prst="rect">
            <a:avLst/>
          </a:prstGeom>
        </p:spPr>
      </p:pic>
      <p:sp>
        <p:nvSpPr>
          <p:cNvPr id="20" name="object 6"/>
          <p:cNvSpPr/>
          <p:nvPr/>
        </p:nvSpPr>
        <p:spPr>
          <a:xfrm>
            <a:off x="4585249" y="1515836"/>
            <a:ext cx="3352799" cy="1866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/>
          <p:cNvSpPr txBox="1"/>
          <p:nvPr/>
        </p:nvSpPr>
        <p:spPr>
          <a:xfrm>
            <a:off x="5394822" y="217951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</a:p>
        </p:txBody>
      </p:sp>
      <p:sp>
        <p:nvSpPr>
          <p:cNvPr id="22" name="object 7"/>
          <p:cNvSpPr txBox="1"/>
          <p:nvPr/>
        </p:nvSpPr>
        <p:spPr>
          <a:xfrm>
            <a:off x="5394822" y="266174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</a:p>
        </p:txBody>
      </p:sp>
      <p:sp>
        <p:nvSpPr>
          <p:cNvPr id="23" name="object 9"/>
          <p:cNvSpPr txBox="1"/>
          <p:nvPr/>
        </p:nvSpPr>
        <p:spPr>
          <a:xfrm>
            <a:off x="6749142" y="241374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815" y="739866"/>
            <a:ext cx="21348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 smtClean="0">
                <a:solidFill>
                  <a:srgbClr val="FFFFFF"/>
                </a:solidFill>
                <a:latin typeface="Georgia"/>
                <a:cs typeface="Georgia"/>
              </a:rPr>
              <a:t>Session</a:t>
            </a:r>
            <a:r>
              <a:rPr lang="ca-ES" sz="2800" b="1" spc="-5" dirty="0" smtClean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933" y="1508172"/>
            <a:ext cx="7875905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3870" marR="5080" indent="-1741805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Session object encapsulates the environment in which Operation objects are  executed, and Tensor objects are</a:t>
            </a:r>
            <a:r>
              <a:rPr sz="1800" spc="-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evaluated.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756439"/>
            <a:ext cx="8001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get the value of</a:t>
            </a:r>
            <a:r>
              <a:rPr spc="-100" dirty="0"/>
              <a:t> </a:t>
            </a:r>
            <a:r>
              <a:rPr lang="ca-ES" spc="-100" dirty="0" smtClean="0"/>
              <a:t>'</a:t>
            </a:r>
            <a:r>
              <a:rPr spc="-5" dirty="0" smtClean="0"/>
              <a:t>a</a:t>
            </a:r>
            <a:r>
              <a:rPr lang="ca-ES" spc="-5" dirty="0"/>
              <a:t>'</a:t>
            </a:r>
            <a:r>
              <a:rPr lang="ca-ES" spc="-5" dirty="0" smtClean="0"/>
              <a:t> </a:t>
            </a:r>
            <a:r>
              <a:rPr lang="ca-ES" spc="-5" dirty="0" err="1" smtClean="0"/>
              <a:t>using</a:t>
            </a:r>
            <a:r>
              <a:rPr lang="ca-ES" spc="-5" dirty="0" smtClean="0"/>
              <a:t> a </a:t>
            </a:r>
            <a:r>
              <a:rPr lang="ca-ES" spc="-5" dirty="0" err="1" smtClean="0"/>
              <a:t>session</a:t>
            </a:r>
            <a:r>
              <a:rPr spc="-5" dirty="0" smtClean="0"/>
              <a:t>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644144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Create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sz="1600" b="1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session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, assign it to variable 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r>
              <a:rPr sz="1600" spc="-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so we can call it</a:t>
            </a:r>
            <a:r>
              <a:rPr sz="1600" spc="-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later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.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Within the session, evaluate the graph to fetch the value of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ca-ES"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r>
              <a:rPr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</a:t>
            </a: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82886" y="2576784"/>
            <a:ext cx="3627324" cy="1800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0" y="3601348"/>
            <a:ext cx="243991" cy="229795"/>
          </a:xfrm>
          <a:custGeom>
            <a:avLst/>
            <a:gdLst/>
            <a:ahLst/>
            <a:cxnLst/>
            <a:rect l="l" t="t" r="r" b="b"/>
            <a:pathLst>
              <a:path w="486409" h="108585">
                <a:moveTo>
                  <a:pt x="431849" y="108299"/>
                </a:moveTo>
                <a:lnTo>
                  <a:pt x="431849" y="81224"/>
                </a:lnTo>
                <a:lnTo>
                  <a:pt x="0" y="81224"/>
                </a:lnTo>
                <a:lnTo>
                  <a:pt x="0" y="27074"/>
                </a:lnTo>
                <a:lnTo>
                  <a:pt x="431849" y="27074"/>
                </a:lnTo>
                <a:lnTo>
                  <a:pt x="431849" y="0"/>
                </a:lnTo>
                <a:lnTo>
                  <a:pt x="485999" y="54149"/>
                </a:lnTo>
                <a:lnTo>
                  <a:pt x="431849" y="108299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2640" y="35813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15154" y="4489754"/>
            <a:ext cx="5218430" cy="3789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The session will look at the </a:t>
            </a:r>
            <a:r>
              <a:rPr sz="12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graph, </a:t>
            </a:r>
            <a:r>
              <a:rPr sz="12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trying to think: </a:t>
            </a:r>
            <a:r>
              <a:rPr sz="12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hmm, how </a:t>
            </a:r>
            <a:r>
              <a:rPr sz="12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can </a:t>
            </a:r>
            <a:r>
              <a:rPr sz="12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 get </a:t>
            </a:r>
            <a:r>
              <a:rPr sz="1200" spc="-5" dirty="0" err="1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</a:t>
            </a:r>
            <a:r>
              <a:rPr lang="ca-ES"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e </a:t>
            </a:r>
            <a:r>
              <a:rPr sz="1200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value </a:t>
            </a:r>
            <a:r>
              <a:rPr sz="12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of </a:t>
            </a:r>
            <a:r>
              <a:rPr lang="ca-ES" sz="1200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'</a:t>
            </a:r>
            <a:r>
              <a:rPr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</a:t>
            </a:r>
            <a:r>
              <a:rPr lang="ca-ES"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'</a:t>
            </a:r>
            <a:r>
              <a:rPr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,  </a:t>
            </a:r>
            <a:r>
              <a:rPr sz="12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then it computes all the </a:t>
            </a:r>
            <a:r>
              <a:rPr sz="12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nodes </a:t>
            </a:r>
            <a:r>
              <a:rPr sz="12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that leads to</a:t>
            </a:r>
            <a:r>
              <a:rPr sz="1200" spc="-6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ca-ES" sz="1200" spc="-6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'</a:t>
            </a:r>
            <a:r>
              <a:rPr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</a:t>
            </a:r>
            <a:r>
              <a:rPr lang="ca-ES"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'</a:t>
            </a:r>
            <a:r>
              <a:rPr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.</a:t>
            </a:r>
            <a:endParaRPr sz="120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468086" y="1515836"/>
            <a:ext cx="644144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Create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sz="1600" b="1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session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, assign it to variable 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r>
              <a:rPr sz="1600" spc="-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so we can call it</a:t>
            </a:r>
            <a:r>
              <a:rPr sz="1600" spc="-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later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.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Within the session, evaluate the graph to fetch the value of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ca-ES"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r>
              <a:rPr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</a:t>
            </a: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2576784"/>
            <a:ext cx="2884714" cy="2278924"/>
          </a:xfrm>
          <a:prstGeom prst="rect">
            <a:avLst/>
          </a:prstGeom>
        </p:spPr>
      </p:pic>
      <p:sp>
        <p:nvSpPr>
          <p:cNvPr id="20" name="object 2"/>
          <p:cNvSpPr txBox="1">
            <a:spLocks/>
          </p:cNvSpPr>
          <p:nvPr/>
        </p:nvSpPr>
        <p:spPr>
          <a:xfrm>
            <a:off x="571500" y="756439"/>
            <a:ext cx="8001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Georgia"/>
                <a:ea typeface="+mj-ea"/>
                <a:cs typeface="Georgi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kern="0" spc="-5" smtClean="0"/>
              <a:t>How to get the value of</a:t>
            </a:r>
            <a:r>
              <a:rPr lang="en-US" kern="0" spc="-100" smtClean="0"/>
              <a:t> '</a:t>
            </a:r>
            <a:r>
              <a:rPr lang="en-US" kern="0" spc="-5" smtClean="0"/>
              <a:t>a' using a session?</a:t>
            </a:r>
            <a:endParaRPr lang="en-US" kern="0" spc="-5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/>
          <p:cNvSpPr txBox="1"/>
          <p:nvPr/>
        </p:nvSpPr>
        <p:spPr>
          <a:xfrm>
            <a:off x="468086" y="1515836"/>
            <a:ext cx="644144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Create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sz="1600" b="1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session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, assign it to variable 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r>
              <a:rPr sz="1600" spc="-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so we can call it</a:t>
            </a:r>
            <a:r>
              <a:rPr sz="1600" spc="-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later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.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Within the session, evaluate the graph to fetch the value of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ca-ES"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r>
              <a:rPr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</a:t>
            </a: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'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r="6334"/>
          <a:stretch/>
        </p:blipFill>
        <p:spPr>
          <a:xfrm>
            <a:off x="468085" y="2582636"/>
            <a:ext cx="2884715" cy="1513114"/>
          </a:xfrm>
          <a:prstGeom prst="rect">
            <a:avLst/>
          </a:prstGeom>
        </p:spPr>
      </p:pic>
      <p:sp>
        <p:nvSpPr>
          <p:cNvPr id="16" name="object 9"/>
          <p:cNvSpPr/>
          <p:nvPr/>
        </p:nvSpPr>
        <p:spPr>
          <a:xfrm>
            <a:off x="4582886" y="2576784"/>
            <a:ext cx="3627324" cy="180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/>
          <p:cNvSpPr/>
          <p:nvPr/>
        </p:nvSpPr>
        <p:spPr>
          <a:xfrm>
            <a:off x="7620000" y="3601348"/>
            <a:ext cx="243991" cy="229795"/>
          </a:xfrm>
          <a:custGeom>
            <a:avLst/>
            <a:gdLst/>
            <a:ahLst/>
            <a:cxnLst/>
            <a:rect l="l" t="t" r="r" b="b"/>
            <a:pathLst>
              <a:path w="486409" h="108585">
                <a:moveTo>
                  <a:pt x="431849" y="108299"/>
                </a:moveTo>
                <a:lnTo>
                  <a:pt x="431849" y="81224"/>
                </a:lnTo>
                <a:lnTo>
                  <a:pt x="0" y="81224"/>
                </a:lnTo>
                <a:lnTo>
                  <a:pt x="0" y="27074"/>
                </a:lnTo>
                <a:lnTo>
                  <a:pt x="431849" y="27074"/>
                </a:lnTo>
                <a:lnTo>
                  <a:pt x="431849" y="0"/>
                </a:lnTo>
                <a:lnTo>
                  <a:pt x="485999" y="54149"/>
                </a:lnTo>
                <a:lnTo>
                  <a:pt x="431849" y="108299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 txBox="1"/>
          <p:nvPr/>
        </p:nvSpPr>
        <p:spPr>
          <a:xfrm>
            <a:off x="7912640" y="35813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</a:p>
        </p:txBody>
      </p:sp>
      <p:sp>
        <p:nvSpPr>
          <p:cNvPr id="19" name="object 13"/>
          <p:cNvSpPr txBox="1"/>
          <p:nvPr/>
        </p:nvSpPr>
        <p:spPr>
          <a:xfrm>
            <a:off x="3515154" y="4489754"/>
            <a:ext cx="5218430" cy="3789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The session will look at the </a:t>
            </a:r>
            <a:r>
              <a:rPr sz="12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graph, </a:t>
            </a:r>
            <a:r>
              <a:rPr sz="12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trying to think: </a:t>
            </a:r>
            <a:r>
              <a:rPr sz="12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hmm, how </a:t>
            </a:r>
            <a:r>
              <a:rPr sz="12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can </a:t>
            </a:r>
            <a:r>
              <a:rPr sz="12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 get </a:t>
            </a:r>
            <a:r>
              <a:rPr sz="1200" spc="-5" dirty="0" err="1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</a:t>
            </a:r>
            <a:r>
              <a:rPr lang="ca-ES"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e </a:t>
            </a:r>
            <a:r>
              <a:rPr sz="1200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value </a:t>
            </a:r>
            <a:r>
              <a:rPr sz="12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of </a:t>
            </a:r>
            <a:r>
              <a:rPr lang="ca-ES" sz="1200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'</a:t>
            </a:r>
            <a:r>
              <a:rPr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</a:t>
            </a:r>
            <a:r>
              <a:rPr lang="ca-ES"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'</a:t>
            </a:r>
            <a:r>
              <a:rPr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,  </a:t>
            </a:r>
            <a:r>
              <a:rPr sz="12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then it computes all the </a:t>
            </a:r>
            <a:r>
              <a:rPr sz="12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nodes </a:t>
            </a:r>
            <a:r>
              <a:rPr sz="12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that leads to</a:t>
            </a:r>
            <a:r>
              <a:rPr sz="1200" spc="-6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ca-ES" sz="1200" spc="-6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'</a:t>
            </a:r>
            <a:r>
              <a:rPr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</a:t>
            </a:r>
            <a:r>
              <a:rPr lang="ca-ES"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'</a:t>
            </a:r>
            <a:r>
              <a:rPr sz="12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.</a:t>
            </a:r>
            <a:endParaRPr sz="120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571500" y="756439"/>
            <a:ext cx="8001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get the value of</a:t>
            </a:r>
            <a:r>
              <a:rPr spc="-100" dirty="0"/>
              <a:t> </a:t>
            </a:r>
            <a:r>
              <a:rPr lang="ca-ES" spc="-100" dirty="0" smtClean="0"/>
              <a:t>'</a:t>
            </a:r>
            <a:r>
              <a:rPr spc="-5" dirty="0" smtClean="0"/>
              <a:t>a</a:t>
            </a:r>
            <a:r>
              <a:rPr lang="ca-ES" spc="-5" dirty="0"/>
              <a:t>'</a:t>
            </a:r>
            <a:r>
              <a:rPr lang="ca-ES" spc="-5" dirty="0" smtClean="0"/>
              <a:t> </a:t>
            </a:r>
            <a:r>
              <a:rPr lang="ca-ES" spc="-5" dirty="0" err="1" smtClean="0"/>
              <a:t>using</a:t>
            </a:r>
            <a:r>
              <a:rPr lang="ca-ES" spc="-5" dirty="0" smtClean="0"/>
              <a:t> a </a:t>
            </a:r>
            <a:r>
              <a:rPr lang="ca-ES" spc="-5" dirty="0" err="1" smtClean="0"/>
              <a:t>session</a:t>
            </a:r>
            <a:r>
              <a:rPr spc="-5" dirty="0" smtClean="0"/>
              <a:t>?</a:t>
            </a:r>
            <a:endParaRPr spc="-5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615" y="748030"/>
            <a:ext cx="2350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</a:t>
            </a:r>
            <a:r>
              <a:rPr spc="-100" dirty="0"/>
              <a:t> </a:t>
            </a:r>
            <a:r>
              <a:rPr spc="-5" dirty="0"/>
              <a:t>graphs</a:t>
            </a:r>
          </a:p>
        </p:txBody>
      </p:sp>
      <p:sp>
        <p:nvSpPr>
          <p:cNvPr id="4" name="object 4"/>
          <p:cNvSpPr/>
          <p:nvPr/>
        </p:nvSpPr>
        <p:spPr>
          <a:xfrm>
            <a:off x="3516086" y="1518372"/>
            <a:ext cx="5170248" cy="255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90165" y="4145093"/>
            <a:ext cx="1978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EEEEEE"/>
                </a:solidFill>
                <a:latin typeface="Times New Roman"/>
                <a:cs typeface="Times New Roman"/>
              </a:rPr>
              <a:t>Visualized </a:t>
            </a:r>
            <a:r>
              <a:rPr sz="1400" dirty="0">
                <a:solidFill>
                  <a:srgbClr val="EEEEEE"/>
                </a:solidFill>
                <a:latin typeface="Times New Roman"/>
                <a:cs typeface="Times New Roman"/>
              </a:rPr>
              <a:t>by</a:t>
            </a:r>
            <a:r>
              <a:rPr sz="1400" spc="-95" dirty="0">
                <a:solidFill>
                  <a:srgbClr val="EEEEE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EEEEEE"/>
                </a:solidFill>
                <a:latin typeface="Times New Roman"/>
                <a:cs typeface="Times New Roman"/>
              </a:rPr>
              <a:t>TensorBoard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8371"/>
            <a:ext cx="2762291" cy="25554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5590" y="1516744"/>
            <a:ext cx="3697604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ca-ES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It</a:t>
            </a:r>
            <a:r>
              <a:rPr lang="ca-ES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is p</a:t>
            </a:r>
            <a:r>
              <a:rPr sz="18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ossible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to break graphs into several  chunks and run them parallelly  across multiple CPUs, GPUs, or 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devices</a:t>
            </a:r>
            <a:r>
              <a:rPr lang="ca-ES"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.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2886" y="1516744"/>
            <a:ext cx="3657600" cy="3401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025" y="4707802"/>
            <a:ext cx="41814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ADADAD"/>
                </a:solidFill>
                <a:latin typeface="Times New Roman"/>
                <a:cs typeface="Times New Roman"/>
              </a:rPr>
              <a:t>Graph from the </a:t>
            </a:r>
            <a:r>
              <a:rPr sz="1100" dirty="0">
                <a:solidFill>
                  <a:srgbClr val="ADADAD"/>
                </a:solidFill>
                <a:latin typeface="Times New Roman"/>
                <a:cs typeface="Times New Roman"/>
              </a:rPr>
              <a:t>book </a:t>
            </a:r>
            <a:r>
              <a:rPr sz="1100" spc="-5" dirty="0">
                <a:solidFill>
                  <a:srgbClr val="ADADAD"/>
                </a:solidFill>
                <a:latin typeface="Times New Roman"/>
                <a:cs typeface="Times New Roman"/>
              </a:rPr>
              <a:t>“Hands-On Machine Learning with Scikit-Learn and  TensorFlow”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396615" y="748030"/>
            <a:ext cx="2350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</a:t>
            </a:r>
            <a:r>
              <a:rPr spc="-100" dirty="0"/>
              <a:t> </a:t>
            </a:r>
            <a:r>
              <a:rPr spc="-5" dirty="0"/>
              <a:t>graphs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873" y="748030"/>
            <a:ext cx="1898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Graph</a:t>
            </a:r>
            <a:r>
              <a:rPr lang="ca-ES" spc="-5" dirty="0" smtClean="0"/>
              <a:t>s</a:t>
            </a:r>
            <a:endParaRPr spc="-5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3595150" cy="2732314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4582197" y="1518557"/>
            <a:ext cx="41866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You can work with the default graph or you can define different graphs.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542" y="748030"/>
            <a:ext cx="2214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10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/>
          <p:nvPr/>
        </p:nvSpPr>
        <p:spPr>
          <a:xfrm>
            <a:off x="5654764" y="1511768"/>
            <a:ext cx="2619349" cy="2747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5486400" y="4434439"/>
            <a:ext cx="4572000" cy="59695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spcBef>
                <a:spcPts val="415"/>
              </a:spcBef>
              <a:tabLst>
                <a:tab pos="379095" algn="l"/>
                <a:tab pos="379730" algn="l"/>
              </a:tabLst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n-US" sz="1400" spc="-5" dirty="0">
                <a:solidFill>
                  <a:schemeClr val="bg1">
                    <a:lumMod val="85000"/>
                  </a:schemeClr>
                </a:solidFill>
              </a:rPr>
              <a:t>neural net graph by Richard </a:t>
            </a:r>
            <a:r>
              <a:rPr lang="en-US" sz="1400" spc="-5" dirty="0" err="1">
                <a:solidFill>
                  <a:schemeClr val="bg1">
                    <a:lumMod val="85000"/>
                  </a:schemeClr>
                </a:solidFill>
              </a:rPr>
              <a:t>Socher</a:t>
            </a:r>
            <a:r>
              <a:rPr lang="en-US" sz="1400" spc="-5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(CS224D)</a:t>
            </a:r>
          </a:p>
          <a:p>
            <a:pPr marL="298450" indent="-28575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sz="1800" dirty="0">
              <a:latin typeface="Georgia"/>
              <a:cs typeface="Georgia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68086" y="1515836"/>
            <a:ext cx="5170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Save computation (only run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subgraphs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that lead to the values you want to fetch)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Break computation into small, differential pieces  to facilitates auto-differentiation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Facilitate distributed computation, spread the  work across multiple CPUs, GPUs, or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Many common machine learning models are  commonly taught and visualized as directed  graphs already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2114550"/>
            <a:ext cx="1854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pc="-5" dirty="0" smtClean="0"/>
              <a:t>BREAK!!!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3468" y="739866"/>
            <a:ext cx="19170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8542" y="3581401"/>
            <a:ext cx="7391400" cy="128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-5" dirty="0" smtClean="0">
                <a:solidFill>
                  <a:srgbClr val="ADADAD"/>
                </a:solidFill>
                <a:latin typeface="Georgia"/>
                <a:cs typeface="Georgia"/>
              </a:rPr>
              <a:t>Albert Climent Bigas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 smtClean="0">
                <a:solidFill>
                  <a:srgbClr val="ADADAD"/>
                </a:solidFill>
                <a:latin typeface="Georgia"/>
                <a:cs typeface="Georgia"/>
              </a:rPr>
              <a:t>B.S. in Physics and M.S. in Automatic Control and Robotics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-5" dirty="0" smtClean="0">
                <a:solidFill>
                  <a:srgbClr val="ADADAD"/>
                </a:solidFill>
                <a:latin typeface="Georgia"/>
                <a:cs typeface="Georgia"/>
              </a:rPr>
              <a:t>Data </a:t>
            </a:r>
            <a:r>
              <a:rPr lang="ca-ES" sz="1600" spc="-5" dirty="0" err="1" smtClean="0">
                <a:solidFill>
                  <a:srgbClr val="ADADAD"/>
                </a:solidFill>
                <a:latin typeface="Georgia"/>
                <a:cs typeface="Georgia"/>
              </a:rPr>
              <a:t>Scientist</a:t>
            </a:r>
            <a:r>
              <a:rPr lang="ca-ES" sz="1600" spc="-5" dirty="0" smtClean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lang="ca-ES" sz="1600" spc="-5" dirty="0" err="1" smtClean="0">
                <a:solidFill>
                  <a:srgbClr val="ADADAD"/>
                </a:solidFill>
                <a:latin typeface="Georgia"/>
                <a:cs typeface="Georgia"/>
              </a:rPr>
              <a:t>at</a:t>
            </a:r>
            <a:r>
              <a:rPr lang="ca-ES" sz="1600" spc="-5" dirty="0" smtClean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lang="ca-ES" sz="1600" spc="-5" dirty="0" err="1" smtClean="0">
                <a:solidFill>
                  <a:srgbClr val="ADADAD"/>
                </a:solidFill>
                <a:latin typeface="Georgia"/>
                <a:cs typeface="Georgia"/>
              </a:rPr>
              <a:t>Pervasive</a:t>
            </a:r>
            <a:r>
              <a:rPr lang="ca-ES" sz="1600" spc="-5" dirty="0" smtClean="0">
                <a:solidFill>
                  <a:srgbClr val="ADADAD"/>
                </a:solidFill>
                <a:latin typeface="Georgia"/>
                <a:cs typeface="Georgia"/>
              </a:rPr>
              <a:t> Technologies</a:t>
            </a:r>
            <a:endParaRPr lang="en-US" sz="1600" dirty="0" smtClean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ca-ES" sz="1600" spc="-5" dirty="0" smtClean="0">
                <a:solidFill>
                  <a:srgbClr val="ADADAD"/>
                </a:solidFill>
                <a:latin typeface="Georgia"/>
                <a:cs typeface="Georgia"/>
              </a:rPr>
              <a:t>albert.climent@pervasive-tech.com</a:t>
            </a:r>
            <a:endParaRPr sz="1600" dirty="0">
              <a:latin typeface="Georgia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97" b="27485"/>
          <a:stretch/>
        </p:blipFill>
        <p:spPr>
          <a:xfrm>
            <a:off x="3657599" y="1213757"/>
            <a:ext cx="1828801" cy="228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315" y="1885948"/>
            <a:ext cx="1055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2582636"/>
            <a:ext cx="7583170" cy="96423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Understand TF’s computation graph</a:t>
            </a:r>
            <a:r>
              <a:rPr sz="180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approach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Explore TF’s built-in</a:t>
            </a:r>
            <a:r>
              <a:rPr sz="18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functions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marR="5080" indent="-285750">
              <a:lnSpc>
                <a:spcPct val="1145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Learn how to build and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structure</a:t>
            </a:r>
            <a:r>
              <a:rPr lang="ca-ES"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ML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models</a:t>
            </a:r>
            <a:r>
              <a:rPr lang="ca-ES"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.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2166000" y="530550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2784"/>
            <a:ext cx="2709596" cy="734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046" y="748031"/>
            <a:ext cx="1153908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363" y="1514929"/>
            <a:ext cx="8083550" cy="29827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for Machine Intelligence</a:t>
            </a:r>
            <a:r>
              <a:rPr sz="180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(TFFMI)</a:t>
            </a:r>
          </a:p>
          <a:p>
            <a:pPr marL="298450" marR="81280" indent="-285750">
              <a:lnSpc>
                <a:spcPct val="1145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Hands-On Machine Learning with Scikit-Learn and TensorFlow. Chapter 9:  Up and running with</a:t>
            </a:r>
            <a:r>
              <a:rPr sz="180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marR="5080" indent="-285750">
              <a:lnSpc>
                <a:spcPct val="1145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Fundamentals of Deep Learning. Chapter 3: Implementing Neural Networks  in TensorFlow</a:t>
            </a:r>
            <a:r>
              <a:rPr sz="1800" spc="-9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(FODL)</a:t>
            </a:r>
          </a:p>
          <a:p>
            <a:pPr marL="364490" marR="258445" algn="ctr">
              <a:lnSpc>
                <a:spcPct val="114599"/>
              </a:lnSpc>
              <a:spcBef>
                <a:spcPts val="1575"/>
              </a:spcBef>
            </a:pPr>
            <a:r>
              <a:rPr sz="1800" b="1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is being constantly updated so books might become  outdated</a:t>
            </a:r>
            <a:r>
              <a:rPr sz="1800" b="1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fast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</a:pPr>
            <a:r>
              <a:rPr sz="1800" b="1" spc="-5" dirty="0">
                <a:solidFill>
                  <a:schemeClr val="bg1"/>
                </a:solidFill>
                <a:latin typeface="Georgia"/>
                <a:cs typeface="Georgia"/>
              </a:rPr>
              <a:t>Check tensorflow.org</a:t>
            </a:r>
            <a:r>
              <a:rPr sz="1800" b="1" spc="-9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chemeClr val="bg1"/>
                </a:solidFill>
                <a:latin typeface="Georgia"/>
                <a:cs typeface="Georgia"/>
              </a:rPr>
              <a:t>directly</a:t>
            </a:r>
            <a:endParaRPr sz="18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TF is </a:t>
            </a: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not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the only </a:t>
            </a:r>
            <a:r>
              <a:rPr lang="ca-ES" sz="2800" b="1" spc="-5" dirty="0" smtClean="0">
                <a:solidFill>
                  <a:srgbClr val="FFFFFF"/>
                </a:solidFill>
                <a:latin typeface="Georgia"/>
                <a:cs typeface="Georgia"/>
              </a:rPr>
              <a:t>Machine </a:t>
            </a:r>
            <a:r>
              <a:rPr lang="en-US" sz="2800" b="1" spc="-5" dirty="0" smtClean="0">
                <a:solidFill>
                  <a:srgbClr val="FFFFFF"/>
                </a:solidFill>
                <a:latin typeface="Georgia"/>
                <a:cs typeface="Georgia"/>
              </a:rPr>
              <a:t>learning</a:t>
            </a:r>
            <a:r>
              <a:rPr lang="ca-ES" sz="2800" b="1" spc="-5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 smtClean="0">
                <a:solidFill>
                  <a:srgbClr val="FFFFFF"/>
                </a:solidFill>
                <a:latin typeface="Georgia"/>
                <a:cs typeface="Georgia"/>
              </a:rPr>
              <a:t>library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8086" y="1510329"/>
            <a:ext cx="3058886" cy="1813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Open source ML projects: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</a:t>
            </a:r>
            <a:endParaRPr lang="ca-ES" sz="1600" spc="-5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Scikit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learn</a:t>
            </a: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Theano</a:t>
            </a: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Pylearn2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Caffe</a:t>
            </a: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" dirty="0" smtClean="0">
              <a:solidFill>
                <a:srgbClr val="ADADAD"/>
              </a:solidFill>
              <a:latin typeface="Georgia"/>
              <a:cs typeface="Georgia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6" y="1287236"/>
            <a:ext cx="4484914" cy="3340804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3516086" y="4674888"/>
            <a:ext cx="305888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100" spc="-5" dirty="0" err="1" smtClean="0">
                <a:solidFill>
                  <a:srgbClr val="ADADAD"/>
                </a:solidFill>
                <a:latin typeface="Georgia"/>
                <a:cs typeface="Georgia"/>
              </a:rPr>
              <a:t>Source</a:t>
            </a:r>
            <a:r>
              <a:rPr lang="ca-ES" sz="1100" spc="-5" dirty="0" smtClean="0">
                <a:solidFill>
                  <a:srgbClr val="ADADAD"/>
                </a:solidFill>
                <a:latin typeface="Georgia"/>
                <a:cs typeface="Georgia"/>
              </a:rPr>
              <a:t>: </a:t>
            </a:r>
            <a:r>
              <a:rPr lang="ca-ES" sz="1100" spc="-5" dirty="0" err="1" smtClean="0">
                <a:solidFill>
                  <a:srgbClr val="ADADAD"/>
                </a:solidFill>
                <a:latin typeface="Georgia"/>
                <a:cs typeface="Georgia"/>
              </a:rPr>
              <a:t>Kdnuggets</a:t>
            </a:r>
            <a:r>
              <a:rPr lang="ca-ES" sz="1100" spc="-5" dirty="0" smtClean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lang="ca-ES" sz="1100" spc="-5" dirty="0" err="1" smtClean="0">
                <a:solidFill>
                  <a:srgbClr val="ADADAD"/>
                </a:solidFill>
                <a:latin typeface="Georgia"/>
                <a:cs typeface="Georgia"/>
              </a:rPr>
              <a:t>News</a:t>
            </a:r>
            <a:endParaRPr lang="en-US" sz="1600" spc="-5" dirty="0" smtClean="0">
              <a:solidFill>
                <a:srgbClr val="ADADAD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6395" y="748030"/>
            <a:ext cx="3331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105" dirty="0"/>
              <a:t> </a:t>
            </a:r>
            <a:r>
              <a:rPr spc="-5" dirty="0"/>
              <a:t>TensorFlow?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00941"/>
            <a:ext cx="9143999" cy="3942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6395" y="746002"/>
            <a:ext cx="3331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105" dirty="0"/>
              <a:t> </a:t>
            </a:r>
            <a:r>
              <a:rPr spc="-5" dirty="0"/>
              <a:t>TensorFlow?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8"/>
            <a:ext cx="8143240" cy="28543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Python</a:t>
            </a:r>
            <a:r>
              <a:rPr sz="18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API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marR="159385" indent="-285750">
              <a:lnSpc>
                <a:spcPct val="1145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Portability: deploy computation to one or more CPUs or GPUs in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desktop,  server, or mobile device with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single</a:t>
            </a:r>
            <a:r>
              <a:rPr sz="1800" spc="-8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API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Flexibility: from Raspberry Pi, Android, Windows, iOS, Linux to server</a:t>
            </a:r>
            <a:r>
              <a:rPr sz="1800" spc="-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farms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Visualization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(TensorBoard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is da</a:t>
            </a:r>
            <a:r>
              <a:rPr sz="1800" spc="-9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bomb)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Checkpoints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(for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managing</a:t>
            </a:r>
            <a:r>
              <a:rPr sz="18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experiments)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Auto-differentiation </a:t>
            </a:r>
            <a:r>
              <a:rPr sz="1800" i="1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autodiff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(no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more taking derivatives by hand.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Yay)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Large community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(&gt;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10,000 commits and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&gt;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3000 TF-related repos in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1</a:t>
            </a:r>
            <a:r>
              <a:rPr sz="18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year)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Awesome projects already using</a:t>
            </a:r>
            <a:r>
              <a:rPr sz="180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0080" y="746002"/>
            <a:ext cx="5323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Companies using</a:t>
            </a:r>
            <a:r>
              <a:rPr spc="-100" dirty="0"/>
              <a:t> </a:t>
            </a:r>
            <a:r>
              <a:rPr spc="-5" dirty="0"/>
              <a:t>Tensorflow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4"/>
            <a:ext cx="2365375" cy="28543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Google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OpenAI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DeepMind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Snapchat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Uber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Airbus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eBay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Dropbox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bunch of</a:t>
            </a:r>
            <a:r>
              <a:rPr sz="18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startups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805</Words>
  <Application>Microsoft Macintosh PowerPoint</Application>
  <PresentationFormat>Presentación en pantalla (16:9)</PresentationFormat>
  <Paragraphs>130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Georgia</vt:lpstr>
      <vt:lpstr>Times New Roman</vt:lpstr>
      <vt:lpstr>Office Theme</vt:lpstr>
      <vt:lpstr>Welcome to TensorFlow!</vt:lpstr>
      <vt:lpstr>Syllabus</vt:lpstr>
      <vt:lpstr>Instructor</vt:lpstr>
      <vt:lpstr>Goals</vt:lpstr>
      <vt:lpstr>Books</vt:lpstr>
      <vt:lpstr>Presentación de PowerPoint</vt:lpstr>
      <vt:lpstr>Why TensorFlow?</vt:lpstr>
      <vt:lpstr>Why TensorFlow?</vt:lpstr>
      <vt:lpstr>Companies using Tensorflow</vt:lpstr>
      <vt:lpstr>Presentación de PowerPoint</vt:lpstr>
      <vt:lpstr>Neural Style Translation</vt:lpstr>
      <vt:lpstr>Generative Handwriting</vt:lpstr>
      <vt:lpstr>Cucumber Sorter</vt:lpstr>
      <vt:lpstr>Presentación de PowerPoint</vt:lpstr>
      <vt:lpstr>What’s a tensor?</vt:lpstr>
      <vt:lpstr>What’s a tensor?</vt:lpstr>
      <vt:lpstr>Presentación de PowerPoint</vt:lpstr>
      <vt:lpstr>Data Flow Graphs</vt:lpstr>
      <vt:lpstr>Presentación de PowerPoint</vt:lpstr>
      <vt:lpstr>Data Flow Graphs</vt:lpstr>
      <vt:lpstr>Presentación de PowerPoint</vt:lpstr>
      <vt:lpstr>How to get the value of 'a' using a session?</vt:lpstr>
      <vt:lpstr>Presentación de PowerPoint</vt:lpstr>
      <vt:lpstr>How to get the value of 'a' using a session?</vt:lpstr>
      <vt:lpstr>More graphs</vt:lpstr>
      <vt:lpstr>More graphs</vt:lpstr>
      <vt:lpstr>Graphs</vt:lpstr>
      <vt:lpstr>Why graphs</vt:lpstr>
      <vt:lpstr>BREAK!!!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TensorFlow!</dc:title>
  <cp:lastModifiedBy>Usuario de Microsoft Office</cp:lastModifiedBy>
  <cp:revision>24</cp:revision>
  <dcterms:created xsi:type="dcterms:W3CDTF">2017-05-12T14:37:48Z</dcterms:created>
  <dcterms:modified xsi:type="dcterms:W3CDTF">2017-05-18T11:18:56Z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