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313" r:id="rId5"/>
    <p:sldId id="314" r:id="rId6"/>
    <p:sldId id="315" r:id="rId7"/>
    <p:sldId id="316" r:id="rId8"/>
    <p:sldId id="317" r:id="rId9"/>
    <p:sldId id="318" r:id="rId10"/>
    <p:sldId id="322" r:id="rId11"/>
    <p:sldId id="321" r:id="rId12"/>
    <p:sldId id="323" r:id="rId13"/>
    <p:sldId id="324" r:id="rId14"/>
    <p:sldId id="319" r:id="rId15"/>
    <p:sldId id="325" r:id="rId16"/>
    <p:sldId id="326" r:id="rId17"/>
    <p:sldId id="327" r:id="rId18"/>
    <p:sldId id="328" r:id="rId19"/>
    <p:sldId id="431" r:id="rId20"/>
    <p:sldId id="329" r:id="rId21"/>
    <p:sldId id="406" r:id="rId22"/>
    <p:sldId id="407" r:id="rId23"/>
    <p:sldId id="408" r:id="rId24"/>
    <p:sldId id="409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410" r:id="rId37"/>
    <p:sldId id="411" r:id="rId38"/>
    <p:sldId id="346" r:id="rId39"/>
    <p:sldId id="412" r:id="rId40"/>
    <p:sldId id="413" r:id="rId41"/>
    <p:sldId id="414" r:id="rId42"/>
    <p:sldId id="350" r:id="rId43"/>
    <p:sldId id="415" r:id="rId44"/>
    <p:sldId id="352" r:id="rId45"/>
    <p:sldId id="417" r:id="rId46"/>
    <p:sldId id="416" r:id="rId47"/>
    <p:sldId id="418" r:id="rId48"/>
    <p:sldId id="420" r:id="rId49"/>
    <p:sldId id="421" r:id="rId50"/>
    <p:sldId id="358" r:id="rId51"/>
    <p:sldId id="359" r:id="rId52"/>
    <p:sldId id="360" r:id="rId53"/>
    <p:sldId id="361" r:id="rId54"/>
    <p:sldId id="363" r:id="rId55"/>
    <p:sldId id="365" r:id="rId56"/>
    <p:sldId id="422" r:id="rId57"/>
    <p:sldId id="367" r:id="rId58"/>
    <p:sldId id="368" r:id="rId59"/>
    <p:sldId id="433" r:id="rId60"/>
    <p:sldId id="371" r:id="rId61"/>
    <p:sldId id="372" r:id="rId62"/>
    <p:sldId id="423" r:id="rId63"/>
    <p:sldId id="424" r:id="rId64"/>
    <p:sldId id="375" r:id="rId65"/>
    <p:sldId id="376" r:id="rId66"/>
    <p:sldId id="377" r:id="rId67"/>
    <p:sldId id="425" r:id="rId68"/>
    <p:sldId id="426" r:id="rId69"/>
    <p:sldId id="427" r:id="rId70"/>
    <p:sldId id="382" r:id="rId71"/>
    <p:sldId id="383" r:id="rId72"/>
    <p:sldId id="384" r:id="rId73"/>
    <p:sldId id="385" r:id="rId74"/>
    <p:sldId id="432" r:id="rId75"/>
    <p:sldId id="388" r:id="rId76"/>
    <p:sldId id="434" r:id="rId77"/>
    <p:sldId id="390" r:id="rId78"/>
    <p:sldId id="391" r:id="rId79"/>
    <p:sldId id="392" r:id="rId80"/>
    <p:sldId id="393" r:id="rId81"/>
    <p:sldId id="429" r:id="rId82"/>
    <p:sldId id="396" r:id="rId83"/>
    <p:sldId id="430" r:id="rId84"/>
    <p:sldId id="398" r:id="rId85"/>
    <p:sldId id="401" r:id="rId86"/>
    <p:sldId id="312" r:id="rId87"/>
  </p:sldIdLst>
  <p:sldSz cx="9144000" cy="5143500" type="screen16x9"/>
  <p:notesSz cx="9144000" cy="51435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6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3648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orient="horz" pos="3060" userDrawn="1">
          <p15:clr>
            <a:srgbClr val="A4A3A4"/>
          </p15:clr>
        </p15:guide>
        <p15:guide id="6" orient="horz" pos="1620" userDrawn="1">
          <p15:clr>
            <a:srgbClr val="A4A3A4"/>
          </p15:clr>
        </p15:guide>
        <p15:guide id="7" pos="2208" userDrawn="1">
          <p15:clr>
            <a:srgbClr val="A4A3A4"/>
          </p15:clr>
        </p15:guide>
        <p15:guide id="8" orient="horz" pos="1860" userDrawn="1">
          <p15:clr>
            <a:srgbClr val="A4A3A4"/>
          </p15:clr>
        </p15:guide>
        <p15:guide id="9" orient="horz" pos="1332" userDrawn="1">
          <p15:clr>
            <a:srgbClr val="A4A3A4"/>
          </p15:clr>
        </p15:guide>
        <p15:guide id="10" orient="horz" pos="9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792" y="78"/>
      </p:cViewPr>
      <p:guideLst>
        <p:guide orient="horz" pos="756"/>
        <p:guide pos="288"/>
        <p:guide pos="3648"/>
        <p:guide pos="2880"/>
        <p:guide orient="horz" pos="3060"/>
        <p:guide orient="horz" pos="1620"/>
        <p:guide pos="2208"/>
        <p:guide orient="horz" pos="1860"/>
        <p:guide orient="horz" pos="1332"/>
        <p:guide orient="horz" pos="9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03759" y="503826"/>
            <a:ext cx="213648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DADAD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4725" y="1157254"/>
            <a:ext cx="4076700" cy="3075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95045" y="503826"/>
            <a:ext cx="1153908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580" y="1354126"/>
            <a:ext cx="8938839" cy="3464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ADADAD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8825" y="4778067"/>
            <a:ext cx="192404" cy="167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1881696"/>
            <a:ext cx="730250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200" b="0" spc="-10" dirty="0" err="1"/>
              <a:t>TensorFlow</a:t>
            </a:r>
            <a:r>
              <a:rPr lang="en-US" sz="5200" b="0" spc="-100" dirty="0"/>
              <a:t> </a:t>
            </a:r>
            <a:r>
              <a:rPr lang="en-US" sz="5200" b="0" spc="-5" dirty="0"/>
              <a:t>Ops</a:t>
            </a:r>
            <a:endParaRPr sz="52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36115" y="2898006"/>
            <a:ext cx="4087495" cy="569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lang="en-US" spc="-5" smtClean="0">
                <a:solidFill>
                  <a:srgbClr val="ADADAD"/>
                </a:solidFill>
                <a:latin typeface="Georgia"/>
                <a:cs typeface="Georgia"/>
              </a:rPr>
              <a:t>Introduction </a:t>
            </a:r>
            <a:r>
              <a:rPr lang="en-US" spc="-5" dirty="0" smtClean="0">
                <a:solidFill>
                  <a:srgbClr val="ADADAD"/>
                </a:solidFill>
                <a:latin typeface="Georgia"/>
                <a:cs typeface="Georgia"/>
              </a:rPr>
              <a:t>t</a:t>
            </a:r>
            <a:r>
              <a:rPr lang="ca-ES" spc="-5" dirty="0" smtClean="0">
                <a:solidFill>
                  <a:srgbClr val="ADADAD"/>
                </a:solidFill>
                <a:latin typeface="Georgia"/>
                <a:cs typeface="Georgia"/>
              </a:rPr>
              <a:t>o </a:t>
            </a:r>
            <a:r>
              <a:rPr lang="en-US" spc="-5" dirty="0" err="1" smtClean="0">
                <a:solidFill>
                  <a:srgbClr val="ADADAD"/>
                </a:solidFill>
                <a:latin typeface="Georgia"/>
                <a:cs typeface="Georgia"/>
              </a:rPr>
              <a:t>TensorFlow</a:t>
            </a:r>
            <a:endParaRPr lang="en-US" sz="1800" dirty="0" smtClean="0">
              <a:latin typeface="Georgia"/>
              <a:cs typeface="Georgia"/>
            </a:endParaRPr>
          </a:p>
          <a:p>
            <a:pPr marL="5080" algn="ctr">
              <a:lnSpc>
                <a:spcPct val="100000"/>
              </a:lnSpc>
              <a:spcBef>
                <a:spcPts val="15"/>
              </a:spcBef>
            </a:pPr>
            <a:r>
              <a:rPr lang="ca-ES" sz="1800" spc="-5" dirty="0" smtClean="0">
                <a:solidFill>
                  <a:srgbClr val="ADADAD"/>
                </a:solidFill>
                <a:latin typeface="Georgia"/>
                <a:cs typeface="Georgia"/>
              </a:rPr>
              <a:t>18</a:t>
            </a:r>
            <a:r>
              <a:rPr sz="1800" spc="-5" dirty="0" smtClean="0">
                <a:solidFill>
                  <a:srgbClr val="ADADAD"/>
                </a:solidFill>
                <a:latin typeface="Georgia"/>
                <a:cs typeface="Georgia"/>
              </a:rPr>
              <a:t>/</a:t>
            </a:r>
            <a:r>
              <a:rPr lang="ca-ES" sz="1800" spc="-5" dirty="0" smtClean="0">
                <a:solidFill>
                  <a:srgbClr val="ADADAD"/>
                </a:solidFill>
                <a:latin typeface="Georgia"/>
                <a:cs typeface="Georgia"/>
              </a:rPr>
              <a:t>05</a:t>
            </a:r>
            <a:r>
              <a:rPr sz="1800" spc="-5" dirty="0" smtClean="0">
                <a:solidFill>
                  <a:srgbClr val="ADADAD"/>
                </a:solidFill>
                <a:latin typeface="Georgia"/>
                <a:cs typeface="Georgia"/>
              </a:rPr>
              <a:t>/2017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2166000" y="530550"/>
            <a:ext cx="1339199" cy="1339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832784"/>
            <a:ext cx="2709596" cy="734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1438460" y="743315"/>
            <a:ext cx="62807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Tensors filled with </a:t>
            </a:r>
            <a:r>
              <a:rPr dirty="0"/>
              <a:t>a </a:t>
            </a:r>
            <a:r>
              <a:rPr spc="-5" dirty="0"/>
              <a:t>specific</a:t>
            </a:r>
            <a:r>
              <a:rPr spc="-100" dirty="0"/>
              <a:t> </a:t>
            </a:r>
            <a:r>
              <a:rPr spc="-5" dirty="0"/>
              <a:t>value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8085" y="1518557"/>
            <a:ext cx="8294915" cy="597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600" spc="165" dirty="0" err="1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tf.zeros_like</a:t>
            </a:r>
            <a:r>
              <a:rPr lang="en-US" sz="1600" spc="16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(</a:t>
            </a:r>
            <a:r>
              <a:rPr lang="en-US" sz="1600" spc="165" dirty="0" err="1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input_tensor</a:t>
            </a:r>
            <a:r>
              <a:rPr lang="en-US" sz="1600" spc="16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,  </a:t>
            </a:r>
            <a:r>
              <a:rPr lang="en-US" sz="1600" spc="30" dirty="0" err="1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dtype</a:t>
            </a:r>
            <a:r>
              <a:rPr lang="en-US" sz="1600" spc="3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=None,  </a:t>
            </a:r>
            <a:r>
              <a:rPr lang="en-US" sz="1600" spc="-4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name=None,</a:t>
            </a:r>
            <a:r>
              <a:rPr lang="en-US" sz="1600" spc="-3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lang="en-US" sz="1600" spc="9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optimize=True)</a:t>
            </a:r>
            <a:endParaRPr lang="en-US" sz="1600" dirty="0">
              <a:solidFill>
                <a:prstClr val="black"/>
              </a:solidFill>
              <a:latin typeface="Georgia" panose="02040502050405020303" pitchFamily="18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600" spc="-5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68086" y="2582634"/>
            <a:ext cx="7251159" cy="536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14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(Similar to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Times New Roman"/>
              </a:rPr>
              <a:t>numpy.zeros_like</a:t>
            </a:r>
            <a:r>
              <a:rPr lang="en-US" sz="1400" spc="14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400" spc="-50" dirty="0" smtClean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468085" y="2960815"/>
            <a:ext cx="77615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/>
            <a:r>
              <a:rPr lang="en-US" sz="1600" spc="-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Creates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a </a:t>
            </a:r>
            <a:r>
              <a:rPr lang="en-US" sz="1600" spc="-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tensor of shape and type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(unless </a:t>
            </a:r>
            <a:r>
              <a:rPr lang="en-US" sz="1600" spc="-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type is specified) as the </a:t>
            </a:r>
            <a:r>
              <a:rPr lang="en-US" sz="1600" spc="-5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input_tensor</a:t>
            </a:r>
            <a:r>
              <a:rPr lang="en-US" sz="1600" spc="-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 but all elements are</a:t>
            </a:r>
            <a:r>
              <a:rPr lang="en-US" sz="1600" spc="-3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en-US" sz="1600" spc="-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zeros.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  <a:cs typeface="Georgia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9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1438460" y="743315"/>
            <a:ext cx="62807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Tensors filled with </a:t>
            </a:r>
            <a:r>
              <a:rPr dirty="0"/>
              <a:t>a </a:t>
            </a:r>
            <a:r>
              <a:rPr spc="-5" dirty="0"/>
              <a:t>specific</a:t>
            </a:r>
            <a:r>
              <a:rPr spc="-100" dirty="0"/>
              <a:t> </a:t>
            </a:r>
            <a:r>
              <a:rPr spc="-5" dirty="0"/>
              <a:t>value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8085" y="1518557"/>
            <a:ext cx="7251159" cy="597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600" spc="140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tf.ones</a:t>
            </a:r>
            <a:r>
              <a:rPr lang="en-US" sz="1600" spc="14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(shape</a:t>
            </a:r>
            <a:r>
              <a:rPr lang="en-US" sz="1600" spc="14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,  </a:t>
            </a:r>
            <a:r>
              <a:rPr lang="en-US" sz="1600" spc="175" dirty="0" err="1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dtype</a:t>
            </a:r>
            <a:r>
              <a:rPr lang="en-US" sz="1600" spc="17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=tf.float32,</a:t>
            </a:r>
            <a:r>
              <a:rPr lang="en-US" sz="1600" spc="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lang="en-US" sz="1600" spc="-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name=None</a:t>
            </a:r>
            <a:r>
              <a:rPr lang="en-US" sz="1600" spc="-5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600" spc="-5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68086" y="2582634"/>
            <a:ext cx="7251159" cy="536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14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(Similar to </a:t>
            </a:r>
            <a:r>
              <a:rPr lang="en-US" sz="1400" spc="14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numpy.ones</a:t>
            </a:r>
            <a:r>
              <a:rPr lang="en-US" sz="1400" spc="14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400" spc="-50" dirty="0" smtClean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1438460" y="743315"/>
            <a:ext cx="62807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Tensors filled with </a:t>
            </a:r>
            <a:r>
              <a:rPr dirty="0"/>
              <a:t>a </a:t>
            </a:r>
            <a:r>
              <a:rPr spc="-5" dirty="0"/>
              <a:t>specific</a:t>
            </a:r>
            <a:r>
              <a:rPr spc="-100" dirty="0"/>
              <a:t> </a:t>
            </a:r>
            <a:r>
              <a:rPr spc="-5" dirty="0"/>
              <a:t>value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8085" y="1518557"/>
            <a:ext cx="8294915" cy="597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600" spc="165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</a:t>
            </a:r>
            <a:r>
              <a:rPr lang="en-US" sz="1600" spc="155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ones_like</a:t>
            </a:r>
            <a:r>
              <a:rPr lang="en-US" sz="1600" spc="16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(</a:t>
            </a:r>
            <a:r>
              <a:rPr lang="en-US" sz="1600" spc="165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input_ten</a:t>
            </a:r>
            <a:r>
              <a:rPr lang="en-US" sz="1600" spc="165" dirty="0" err="1" smtClean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sor</a:t>
            </a:r>
            <a:r>
              <a:rPr lang="en-US" sz="1600" spc="16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,  </a:t>
            </a:r>
            <a:r>
              <a:rPr lang="en-US" sz="1600" spc="30" dirty="0" err="1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dtype</a:t>
            </a:r>
            <a:r>
              <a:rPr lang="en-US" sz="1600" spc="3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=None,  </a:t>
            </a:r>
            <a:r>
              <a:rPr lang="en-US" sz="1600" spc="-4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name=None,</a:t>
            </a:r>
            <a:r>
              <a:rPr lang="en-US" sz="1600" spc="-3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lang="en-US" sz="1600" spc="9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optimize=True)</a:t>
            </a:r>
            <a:endParaRPr lang="en-US" sz="1600" dirty="0">
              <a:solidFill>
                <a:prstClr val="black"/>
              </a:solidFill>
              <a:latin typeface="Georgia" panose="02040502050405020303" pitchFamily="18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600" spc="-5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68086" y="2582634"/>
            <a:ext cx="7251159" cy="536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14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(Similar to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Times New Roman"/>
              </a:rPr>
              <a:t>numpy.ones_like</a:t>
            </a:r>
            <a:r>
              <a:rPr lang="en-US" sz="1400" spc="14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400" spc="-50" dirty="0" smtClean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468085" y="2960815"/>
            <a:ext cx="77615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/>
            <a:r>
              <a:rPr lang="en-US" sz="1600" spc="-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Creates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a </a:t>
            </a:r>
            <a:r>
              <a:rPr lang="en-US" sz="1600" spc="-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tensor of shape and type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(unless </a:t>
            </a:r>
            <a:r>
              <a:rPr lang="en-US" sz="1600" spc="-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type is specified) as the </a:t>
            </a:r>
            <a:r>
              <a:rPr lang="en-US" sz="1600" spc="-5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input_tensor</a:t>
            </a:r>
            <a:r>
              <a:rPr lang="en-US" sz="1600" spc="-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 but all elements are</a:t>
            </a:r>
            <a:r>
              <a:rPr lang="en-US" sz="1600" spc="-3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en-US" sz="1600" spc="-5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ones.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  <a:cs typeface="Georgia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9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1438460" y="743315"/>
            <a:ext cx="62807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Tensors filled with </a:t>
            </a:r>
            <a:r>
              <a:rPr dirty="0"/>
              <a:t>a </a:t>
            </a:r>
            <a:r>
              <a:rPr spc="-5" dirty="0"/>
              <a:t>specific</a:t>
            </a:r>
            <a:r>
              <a:rPr spc="-100" dirty="0"/>
              <a:t> </a:t>
            </a:r>
            <a:r>
              <a:rPr spc="-5" dirty="0"/>
              <a:t>value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8085" y="1518557"/>
            <a:ext cx="8294915" cy="597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600" spc="275" dirty="0" err="1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tf.fill</a:t>
            </a:r>
            <a:r>
              <a:rPr lang="en-US" sz="1600" spc="27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(dims, </a:t>
            </a:r>
            <a:r>
              <a:rPr lang="en-US" sz="1600" spc="13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value,</a:t>
            </a:r>
            <a:r>
              <a:rPr lang="en-US" sz="1600" spc="4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lang="en-US" sz="1600" spc="-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name=None)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600" spc="-5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68086" y="2582634"/>
            <a:ext cx="7251159" cy="536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14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(In </a:t>
            </a:r>
            <a:r>
              <a:rPr lang="en-US" sz="1400" spc="14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numpy</a:t>
            </a:r>
            <a:r>
              <a:rPr lang="en-US" sz="1400" spc="14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: Create an array ‘a’ and then use </a:t>
            </a:r>
            <a:r>
              <a:rPr lang="en-US" sz="1400" spc="14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a.fill</a:t>
            </a:r>
            <a:r>
              <a:rPr lang="en-US" sz="1400" spc="14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(value))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400" spc="-50" dirty="0" smtClean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468085" y="2960815"/>
            <a:ext cx="77615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/>
            <a:r>
              <a:rPr lang="en-US" sz="1600" spc="-5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Creates a tensor filled with a scalar value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  <a:cs typeface="Georgia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6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/>
          <p:nvPr/>
        </p:nvSpPr>
        <p:spPr>
          <a:xfrm>
            <a:off x="576939" y="750752"/>
            <a:ext cx="80009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b="1" spc="-10" dirty="0" smtClean="0">
                <a:solidFill>
                  <a:schemeClr val="bg1"/>
                </a:solidFill>
                <a:latin typeface="Georgia" panose="02040502050405020303" pitchFamily="18" charset="0"/>
              </a:rPr>
              <a:t>Constants as sequences</a:t>
            </a:r>
            <a:endParaRPr sz="2800" b="1" dirty="0">
              <a:solidFill>
                <a:schemeClr val="bg1"/>
              </a:solidFill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468079" y="1515836"/>
            <a:ext cx="8599721" cy="2127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15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tf.linspace(start, </a:t>
            </a:r>
            <a:r>
              <a:rPr sz="1600" spc="9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stop,  </a:t>
            </a:r>
            <a:r>
              <a:rPr sz="1600" spc="-7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num,   </a:t>
            </a:r>
            <a:r>
              <a:rPr sz="1600" spc="-8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name=None)   </a:t>
            </a:r>
            <a:r>
              <a:rPr sz="1400" spc="-1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#  </a:t>
            </a:r>
            <a:r>
              <a:rPr sz="1400" spc="15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slightly  </a:t>
            </a:r>
            <a:r>
              <a:rPr sz="1400" spc="13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different</a:t>
            </a:r>
            <a:r>
              <a:rPr sz="1400" spc="-12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400" spc="-1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from  </a:t>
            </a:r>
            <a:r>
              <a:rPr sz="1400" spc="5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np.linspace</a:t>
            </a:r>
            <a:endParaRPr sz="1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175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tf.linspace</a:t>
            </a:r>
            <a:r>
              <a:rPr sz="1400" spc="175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(10.0, </a:t>
            </a:r>
            <a:r>
              <a:rPr sz="1400" spc="135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13.0, 4) </a:t>
            </a:r>
            <a:r>
              <a:rPr sz="1400" spc="-55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==&gt;  </a:t>
            </a:r>
            <a:r>
              <a:rPr sz="1400" spc="135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[10.0 </a:t>
            </a:r>
            <a:r>
              <a:rPr sz="1400" spc="305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sz="1400" spc="75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11.0  12.0  </a:t>
            </a:r>
            <a:r>
              <a:rPr sz="1400" spc="135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13.0]</a:t>
            </a:r>
            <a:endParaRPr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600" spc="15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tf.range(start, </a:t>
            </a:r>
            <a:r>
              <a:rPr sz="1600" spc="7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limit=None,  </a:t>
            </a:r>
            <a:r>
              <a:rPr sz="1600" spc="1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delta=1, 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dtype=None,</a:t>
            </a:r>
            <a:r>
              <a:rPr sz="1600" spc="21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600" spc="3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name='range')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 marL="12700" marR="2637790">
              <a:lnSpc>
                <a:spcPct val="209800"/>
              </a:lnSpc>
            </a:pPr>
            <a:r>
              <a:rPr sz="1400" spc="204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tf.range</a:t>
            </a:r>
            <a:r>
              <a:rPr sz="1400" spc="204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(</a:t>
            </a:r>
            <a:r>
              <a:rPr lang="ca-ES" sz="1400" spc="204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3</a:t>
            </a:r>
            <a:r>
              <a:rPr sz="1400" spc="204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, </a:t>
            </a:r>
            <a:r>
              <a:rPr lang="ca-ES" sz="1400" spc="28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18</a:t>
            </a:r>
            <a:r>
              <a:rPr sz="1400" spc="28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, </a:t>
            </a:r>
            <a:r>
              <a:rPr lang="ca-ES" sz="1400" spc="175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3</a:t>
            </a:r>
            <a:r>
              <a:rPr sz="1400" spc="175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) </a:t>
            </a:r>
            <a:r>
              <a:rPr sz="1400" spc="-55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==&gt;  </a:t>
            </a:r>
            <a:r>
              <a:rPr sz="1400" spc="24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[3, </a:t>
            </a:r>
            <a:r>
              <a:rPr sz="1400" spc="175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6, 9, </a:t>
            </a:r>
            <a:r>
              <a:rPr sz="1400" spc="38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sz="1400" spc="11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12,  15]</a:t>
            </a:r>
            <a:endParaRPr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Arial"/>
            </a:endParaRPr>
          </a:p>
          <a:p>
            <a:r>
              <a:rPr lang="da-DK" sz="1400" spc="204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tf.range(limit=5</a:t>
            </a:r>
            <a:r>
              <a:rPr lang="da-DK" sz="1400" spc="175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) </a:t>
            </a:r>
            <a:r>
              <a:rPr lang="da-DK" sz="1400" spc="-55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==&gt;  </a:t>
            </a:r>
            <a:r>
              <a:rPr lang="da-DK" sz="1400" spc="24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[0, 1, 2, 3, 4</a:t>
            </a:r>
            <a:r>
              <a:rPr lang="da-DK" sz="1400" spc="11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]</a:t>
            </a:r>
            <a:endParaRPr lang="da-DK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Arial"/>
            </a:endParaRPr>
          </a:p>
          <a:p>
            <a:pPr>
              <a:lnSpc>
                <a:spcPct val="100000"/>
              </a:lnSpc>
            </a:pP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469639" y="3643085"/>
            <a:ext cx="5528389" cy="7463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ca-ES" sz="1600" spc="21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Tensor </a:t>
            </a:r>
            <a:r>
              <a:rPr lang="ca-ES" sz="1600" spc="215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objects</a:t>
            </a:r>
            <a:r>
              <a:rPr lang="ca-ES" sz="1600" spc="21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lang="ca-ES" sz="1600" spc="215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are</a:t>
            </a:r>
            <a:r>
              <a:rPr lang="ca-ES" sz="1600" spc="21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lang="ca-ES" sz="1600" spc="215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not</a:t>
            </a:r>
            <a:r>
              <a:rPr lang="ca-ES" sz="1600" spc="21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iterable: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ca-ES" sz="1600" spc="215" dirty="0" smtClean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15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for </a:t>
            </a:r>
            <a:r>
              <a:rPr sz="1400" spc="-1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_  </a:t>
            </a:r>
            <a:r>
              <a:rPr sz="1400" spc="215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in </a:t>
            </a:r>
            <a:r>
              <a:rPr sz="1400" spc="185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tf.range(4):  </a:t>
            </a:r>
            <a:r>
              <a:rPr sz="1400" spc="-1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#</a:t>
            </a:r>
            <a:r>
              <a:rPr sz="1400" spc="28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sz="1400" spc="65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TypeError</a:t>
            </a:r>
            <a:endParaRPr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Arial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3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/>
          <p:nvPr/>
        </p:nvSpPr>
        <p:spPr>
          <a:xfrm>
            <a:off x="576939" y="750752"/>
            <a:ext cx="80009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b="1" spc="-10" dirty="0" smtClean="0">
                <a:solidFill>
                  <a:schemeClr val="bg1"/>
                </a:solidFill>
                <a:latin typeface="Georgia" panose="02040502050405020303" pitchFamily="18" charset="0"/>
              </a:rPr>
              <a:t>Randomly generated constants</a:t>
            </a:r>
            <a:endParaRPr sz="2800" b="1" dirty="0">
              <a:solidFill>
                <a:schemeClr val="bg1"/>
              </a:solidFill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468086" y="1512870"/>
            <a:ext cx="8599714" cy="28820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400" spc="2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tf.random_normal(shape,  </a:t>
            </a:r>
            <a:r>
              <a:rPr sz="1400" spc="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mean=0.0,  </a:t>
            </a:r>
            <a:r>
              <a:rPr sz="1400" spc="6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stddev=1.0,  </a:t>
            </a:r>
            <a:r>
              <a:rPr sz="1400" spc="12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dtype=tf.float32,  </a:t>
            </a:r>
            <a:r>
              <a:rPr sz="1400" spc="-2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seed=None,</a:t>
            </a:r>
            <a:r>
              <a:rPr sz="1400" spc="-4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name=None</a:t>
            </a:r>
            <a:r>
              <a:rPr sz="1400" spc="-80" dirty="0" smtClean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)</a:t>
            </a:r>
            <a:endParaRPr sz="1400" dirty="0">
              <a:latin typeface="Georgia" panose="02040502050405020303" pitchFamily="18" charset="0"/>
              <a:cs typeface="Times New Roman"/>
            </a:endParaRPr>
          </a:p>
          <a:p>
            <a:pPr marL="298450" marR="78613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400" spc="6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tf.truncated_normal(shape, </a:t>
            </a:r>
            <a:r>
              <a:rPr sz="1400" spc="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mean=0.0, </a:t>
            </a:r>
            <a:r>
              <a:rPr sz="1400" spc="6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stddev=1.0, </a:t>
            </a:r>
            <a:r>
              <a:rPr sz="1400" spc="12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dtype=tf.float32, </a:t>
            </a:r>
            <a:r>
              <a:rPr sz="1400" spc="-3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seed=None,  </a:t>
            </a:r>
            <a:r>
              <a:rPr sz="1400" spc="-8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name=None</a:t>
            </a:r>
            <a:r>
              <a:rPr sz="1400" spc="-80" dirty="0" smtClean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)</a:t>
            </a:r>
            <a:endParaRPr sz="1400" dirty="0">
              <a:latin typeface="Georgia" panose="02040502050405020303" pitchFamily="18" charset="0"/>
              <a:cs typeface="Times New Roman"/>
            </a:endParaRPr>
          </a:p>
          <a:p>
            <a:pPr marL="298450" marR="883285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400" spc="3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tf.random_uniform(shape, </a:t>
            </a:r>
            <a:r>
              <a:rPr sz="1400" spc="5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minval=0, </a:t>
            </a:r>
            <a:r>
              <a:rPr sz="1400" spc="-2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maxval=None, </a:t>
            </a:r>
            <a:r>
              <a:rPr sz="1400" spc="12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dtype=tf.float32, </a:t>
            </a:r>
            <a:r>
              <a:rPr sz="1400" spc="-3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seed=None,  </a:t>
            </a:r>
            <a:r>
              <a:rPr sz="1400" spc="-8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name=None)</a:t>
            </a:r>
            <a:endParaRPr sz="1400" dirty="0">
              <a:latin typeface="Georgia" panose="02040502050405020303" pitchFamily="18" charset="0"/>
              <a:cs typeface="Arial"/>
            </a:endParaRPr>
          </a:p>
          <a:p>
            <a:pPr marL="298450" marR="273431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400" spc="8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tf.random_shuffle(value, </a:t>
            </a:r>
            <a:r>
              <a:rPr sz="1400" spc="-2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seed=None, </a:t>
            </a:r>
            <a:r>
              <a:rPr sz="1400" spc="-80" dirty="0" smtClean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name=None)</a:t>
            </a:r>
            <a:endParaRPr lang="ca-ES" sz="1400" spc="-80" dirty="0" smtClean="0">
              <a:solidFill>
                <a:srgbClr val="FFFFFF"/>
              </a:solidFill>
              <a:latin typeface="Georgia" panose="02040502050405020303" pitchFamily="18" charset="0"/>
              <a:cs typeface="Arial"/>
            </a:endParaRPr>
          </a:p>
          <a:p>
            <a:pPr marL="298450" marR="273431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400" spc="55" dirty="0" err="1" smtClean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tf.random_crop</a:t>
            </a:r>
            <a:r>
              <a:rPr sz="1400" spc="55" dirty="0" smtClean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(value</a:t>
            </a:r>
            <a:r>
              <a:rPr sz="1400" spc="5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, </a:t>
            </a:r>
            <a:r>
              <a:rPr sz="1400" spc="15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size, </a:t>
            </a:r>
            <a:r>
              <a:rPr sz="1400" spc="-2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seed=None, </a:t>
            </a:r>
            <a:r>
              <a:rPr sz="1400" spc="-80" dirty="0" smtClean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name=None)</a:t>
            </a:r>
            <a:endParaRPr lang="ca-ES" sz="1400" spc="-80" dirty="0" smtClean="0">
              <a:solidFill>
                <a:srgbClr val="FFFFFF"/>
              </a:solidFill>
              <a:latin typeface="Georgia" panose="02040502050405020303" pitchFamily="18" charset="0"/>
              <a:cs typeface="Arial"/>
            </a:endParaRPr>
          </a:p>
          <a:p>
            <a:pPr marL="298450" marR="273431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400" spc="130" dirty="0" err="1" smtClean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tf.multinomial</a:t>
            </a:r>
            <a:r>
              <a:rPr sz="1400" spc="130" dirty="0" smtClean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(</a:t>
            </a:r>
            <a:r>
              <a:rPr sz="1400" spc="130" dirty="0" err="1" smtClean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logits</a:t>
            </a:r>
            <a:r>
              <a:rPr sz="1400" spc="13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,  </a:t>
            </a:r>
            <a:r>
              <a:rPr sz="1400" spc="-5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num_samples,   </a:t>
            </a:r>
            <a:r>
              <a:rPr sz="1400" spc="-2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seed=None,</a:t>
            </a:r>
            <a:r>
              <a:rPr sz="1400" spc="-10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name=None</a:t>
            </a:r>
            <a:r>
              <a:rPr sz="1400" spc="-80" dirty="0" smtClean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)</a:t>
            </a:r>
            <a:endParaRPr sz="1400" dirty="0">
              <a:latin typeface="Georgia" panose="02040502050405020303" pitchFamily="18" charset="0"/>
              <a:cs typeface="Times New Roman"/>
            </a:endParaRPr>
          </a:p>
          <a:p>
            <a:pPr marL="298450" indent="-285750">
              <a:lnSpc>
                <a:spcPct val="15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1400" spc="-1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tf.random_gamma(shape,  </a:t>
            </a:r>
            <a:r>
              <a:rPr sz="1400" spc="8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alpha,  </a:t>
            </a:r>
            <a:r>
              <a:rPr sz="1400" spc="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beta=None,  </a:t>
            </a:r>
            <a:r>
              <a:rPr sz="1400" spc="12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dtype=tf.float32,  </a:t>
            </a:r>
            <a:r>
              <a:rPr sz="1400" spc="-2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seed=None,</a:t>
            </a:r>
            <a:r>
              <a:rPr sz="1400" spc="-15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name=None)</a:t>
            </a:r>
            <a:endParaRPr sz="1400" dirty="0"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6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/>
          <p:nvPr/>
        </p:nvSpPr>
        <p:spPr>
          <a:xfrm>
            <a:off x="576939" y="750752"/>
            <a:ext cx="80009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b="1" spc="-10" dirty="0" smtClean="0">
                <a:solidFill>
                  <a:schemeClr val="bg1"/>
                </a:solidFill>
                <a:latin typeface="Georgia" panose="02040502050405020303" pitchFamily="18" charset="0"/>
              </a:rPr>
              <a:t>Randomly generated constants</a:t>
            </a:r>
            <a:endParaRPr sz="2800" b="1" dirty="0">
              <a:solidFill>
                <a:schemeClr val="bg1"/>
              </a:solidFill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3058518" y="2125436"/>
            <a:ext cx="3037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tf.set_random_seed(seed)</a:t>
            </a:r>
            <a:endParaRPr sz="1800" dirty="0"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7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/>
          <p:nvPr/>
        </p:nvSpPr>
        <p:spPr>
          <a:xfrm>
            <a:off x="576939" y="750752"/>
            <a:ext cx="80009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b="1" spc="-10" dirty="0" smtClean="0">
                <a:solidFill>
                  <a:schemeClr val="bg1"/>
                </a:solidFill>
                <a:latin typeface="Georgia" panose="02040502050405020303" pitchFamily="18" charset="0"/>
              </a:rPr>
              <a:t>Operations</a:t>
            </a:r>
            <a:endParaRPr sz="2800" b="1" dirty="0">
              <a:solidFill>
                <a:schemeClr val="bg1"/>
              </a:solidFill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277584" y="1581150"/>
            <a:ext cx="8588832" cy="2362200"/>
          </a:xfrm>
          <a:prstGeom prst="rect">
            <a:avLst/>
          </a:prstGeom>
          <a:blipFill>
            <a:blip r:embed="rId2" cstate="print"/>
            <a:srcRect/>
            <a:stretch>
              <a:fillRect t="-3111" b="-6146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 txBox="1"/>
          <p:nvPr/>
        </p:nvSpPr>
        <p:spPr>
          <a:xfrm>
            <a:off x="468087" y="4669246"/>
            <a:ext cx="26244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Table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from “Fundamental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Deep</a:t>
            </a:r>
            <a:r>
              <a:rPr sz="11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Learning”</a:t>
            </a:r>
            <a:endParaRPr sz="1100" dirty="0">
              <a:latin typeface="Times New Roman"/>
              <a:cs typeface="Times New Roman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6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/>
          <p:nvPr/>
        </p:nvSpPr>
        <p:spPr>
          <a:xfrm>
            <a:off x="576939" y="750752"/>
            <a:ext cx="80009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b="1" spc="-10" dirty="0" smtClean="0">
                <a:solidFill>
                  <a:schemeClr val="bg1"/>
                </a:solidFill>
                <a:latin typeface="Georgia" panose="02040502050405020303" pitchFamily="18" charset="0"/>
              </a:rPr>
              <a:t>Operations</a:t>
            </a:r>
            <a:endParaRPr sz="2800" b="1" dirty="0">
              <a:solidFill>
                <a:schemeClr val="bg1"/>
              </a:solidFill>
              <a:latin typeface="Georgia" panose="02040502050405020303" pitchFamily="18" charset="0"/>
              <a:cs typeface="Georgia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1515836"/>
            <a:ext cx="7498202" cy="2808514"/>
          </a:xfrm>
          <a:prstGeom prst="rect">
            <a:avLst/>
          </a:prstGeom>
        </p:spPr>
      </p:pic>
      <p:sp>
        <p:nvSpPr>
          <p:cNvPr id="8" name="object 6"/>
          <p:cNvSpPr txBox="1"/>
          <p:nvPr/>
        </p:nvSpPr>
        <p:spPr>
          <a:xfrm>
            <a:off x="5802086" y="4401277"/>
            <a:ext cx="2843530" cy="44024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200" spc="-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Times New Roman"/>
              </a:rPr>
              <a:t>Pretty standard, </a:t>
            </a:r>
            <a:r>
              <a:rPr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Times New Roman"/>
              </a:rPr>
              <a:t>quite </a:t>
            </a:r>
            <a:r>
              <a:rPr sz="1200" spc="-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Times New Roman"/>
              </a:rPr>
              <a:t>similar to </a:t>
            </a:r>
            <a:r>
              <a:rPr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Times New Roman"/>
              </a:rPr>
              <a:t>numpy.  </a:t>
            </a:r>
            <a:r>
              <a:rPr sz="1200" spc="-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Times New Roman"/>
              </a:rPr>
              <a:t>See TensorFlow</a:t>
            </a:r>
            <a:r>
              <a:rPr sz="1200" spc="-9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Times New Roman"/>
              </a:rPr>
              <a:t>documentation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3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/>
          <p:nvPr/>
        </p:nvSpPr>
        <p:spPr>
          <a:xfrm>
            <a:off x="576939" y="750752"/>
            <a:ext cx="80009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b="1" spc="-10" dirty="0" smtClean="0">
                <a:solidFill>
                  <a:schemeClr val="bg1"/>
                </a:solidFill>
                <a:latin typeface="Georgia" panose="02040502050405020303" pitchFamily="18" charset="0"/>
              </a:rPr>
              <a:t>Exercise</a:t>
            </a:r>
            <a:endParaRPr lang="en-US" sz="2800" b="1" dirty="0">
              <a:solidFill>
                <a:schemeClr val="bg1"/>
              </a:solidFill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058518" y="2421890"/>
            <a:ext cx="3037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ca-ES" sz="1800" spc="50" dirty="0" smtClean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01_intro</a:t>
            </a:r>
            <a:endParaRPr sz="1800" dirty="0"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0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5404" y="1891030"/>
            <a:ext cx="1396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4" y="2582636"/>
            <a:ext cx="5856516" cy="2244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5" dirty="0" smtClean="0">
                <a:solidFill>
                  <a:srgbClr val="ADADAD"/>
                </a:solidFill>
                <a:latin typeface="Georgia"/>
                <a:cs typeface="Georgia"/>
              </a:rPr>
              <a:t>Constants, variables and basic operations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spc="-5" dirty="0">
              <a:solidFill>
                <a:srgbClr val="ADADAD"/>
              </a:solidFill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5" dirty="0">
                <a:solidFill>
                  <a:srgbClr val="ADADAD"/>
                </a:solidFill>
                <a:latin typeface="Georgia"/>
                <a:cs typeface="Georgia"/>
              </a:rPr>
              <a:t>Tensor </a:t>
            </a:r>
            <a:r>
              <a:rPr lang="en-US" sz="2000" spc="-5" dirty="0" smtClean="0">
                <a:solidFill>
                  <a:srgbClr val="ADADAD"/>
                </a:solidFill>
                <a:latin typeface="Georgia"/>
                <a:cs typeface="Georgia"/>
              </a:rPr>
              <a:t>types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spc="-5" dirty="0" smtClean="0">
              <a:solidFill>
                <a:srgbClr val="ADADAD"/>
              </a:solidFill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5" dirty="0" smtClean="0">
                <a:solidFill>
                  <a:srgbClr val="ADADAD"/>
                </a:solidFill>
                <a:latin typeface="Georgia"/>
                <a:cs typeface="Georgia"/>
              </a:rPr>
              <a:t>Placeholders </a:t>
            </a:r>
            <a:r>
              <a:rPr lang="en-US" sz="2000" spc="-5" dirty="0">
                <a:solidFill>
                  <a:srgbClr val="ADADAD"/>
                </a:solidFill>
                <a:latin typeface="Georgia"/>
                <a:cs typeface="Georgia"/>
              </a:rPr>
              <a:t>and feeding </a:t>
            </a:r>
            <a:r>
              <a:rPr lang="en-US" sz="2000" spc="-5" dirty="0" smtClean="0">
                <a:solidFill>
                  <a:srgbClr val="ADADAD"/>
                </a:solidFill>
                <a:latin typeface="Georgia"/>
                <a:cs typeface="Georgia"/>
              </a:rPr>
              <a:t>inputs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spc="-5" dirty="0">
              <a:solidFill>
                <a:srgbClr val="ADADAD"/>
              </a:solidFill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5" dirty="0" smtClean="0">
                <a:solidFill>
                  <a:srgbClr val="ADADAD"/>
                </a:solidFill>
                <a:latin typeface="Georgia"/>
                <a:cs typeface="Georgia"/>
              </a:rPr>
              <a:t>Lazy </a:t>
            </a:r>
            <a:r>
              <a:rPr lang="en-US" sz="2000" spc="-5" dirty="0">
                <a:solidFill>
                  <a:srgbClr val="ADADAD"/>
                </a:solidFill>
                <a:latin typeface="Georgia"/>
                <a:cs typeface="Georgia"/>
              </a:rPr>
              <a:t>loading</a:t>
            </a:r>
            <a:endParaRPr sz="2000" dirty="0">
              <a:latin typeface="Georgia"/>
              <a:cs typeface="Georgia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2166000" y="530550"/>
            <a:ext cx="1339199" cy="1339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832784"/>
            <a:ext cx="2709596" cy="734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3503" y="1512927"/>
            <a:ext cx="7689897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TensorFlow takes Python natives types: boolean, numeric </a:t>
            </a:r>
            <a:r>
              <a:rPr sz="16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(int,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float),</a:t>
            </a:r>
            <a:r>
              <a:rPr sz="1600" spc="-7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strings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indent="87313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Georgia"/>
                <a:cs typeface="Georgia"/>
              </a:rPr>
              <a:t>0-d tensor, </a:t>
            </a:r>
            <a:r>
              <a:rPr sz="1400" spc="-5" dirty="0" smtClean="0">
                <a:solidFill>
                  <a:srgbClr val="FFFFFF"/>
                </a:solidFill>
                <a:latin typeface="Georgia"/>
                <a:cs typeface="Georgia"/>
              </a:rPr>
              <a:t>or</a:t>
            </a:r>
            <a:r>
              <a:rPr sz="1400" spc="-90" dirty="0" smtClean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-5" dirty="0" smtClean="0">
                <a:solidFill>
                  <a:srgbClr val="FFFFFF"/>
                </a:solidFill>
                <a:latin typeface="Georgia"/>
                <a:cs typeface="Georgia"/>
              </a:rPr>
              <a:t>"scalar"</a:t>
            </a:r>
            <a:r>
              <a:rPr lang="ca-ES" sz="1400" spc="-5" dirty="0" smtClean="0">
                <a:solidFill>
                  <a:srgbClr val="FFFFFF"/>
                </a:solidFill>
                <a:latin typeface="Georgia"/>
                <a:cs typeface="Georgia"/>
              </a:rPr>
              <a:t>:</a:t>
            </a:r>
          </a:p>
          <a:p>
            <a:pPr marL="12700">
              <a:lnSpc>
                <a:spcPct val="100000"/>
              </a:lnSpc>
            </a:pPr>
            <a:endParaRPr sz="1400" dirty="0" smtClean="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9918" y="748030"/>
            <a:ext cx="43059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TensorFlow </a:t>
            </a:r>
            <a:r>
              <a:rPr spc="-10" dirty="0"/>
              <a:t>Data</a:t>
            </a:r>
            <a:r>
              <a:rPr spc="-95" dirty="0"/>
              <a:t> </a:t>
            </a:r>
            <a:r>
              <a:rPr spc="-5" dirty="0"/>
              <a:t>Types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5227" t="63542" r="67204" b="29166"/>
          <a:stretch/>
        </p:blipFill>
        <p:spPr>
          <a:xfrm>
            <a:off x="457200" y="2320986"/>
            <a:ext cx="3592286" cy="8382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3503" y="1512927"/>
            <a:ext cx="7689897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TensorFlow takes Python natives types: boolean, numeric </a:t>
            </a:r>
            <a:r>
              <a:rPr sz="16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(int,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float),</a:t>
            </a:r>
            <a:r>
              <a:rPr sz="1600" spc="-7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strings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87313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Georgia"/>
                <a:cs typeface="Georgia"/>
              </a:rPr>
              <a:t>0-d tensor, </a:t>
            </a:r>
            <a:r>
              <a:rPr sz="1400" spc="-5" dirty="0" smtClean="0">
                <a:solidFill>
                  <a:srgbClr val="FFFFFF"/>
                </a:solidFill>
                <a:latin typeface="Georgia"/>
                <a:cs typeface="Georgia"/>
              </a:rPr>
              <a:t>or</a:t>
            </a:r>
            <a:r>
              <a:rPr sz="1400" spc="-90" dirty="0" smtClean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-5" dirty="0" smtClean="0">
                <a:solidFill>
                  <a:srgbClr val="FFFFFF"/>
                </a:solidFill>
                <a:latin typeface="Georgia"/>
                <a:cs typeface="Georgia"/>
              </a:rPr>
              <a:t>"scalar"</a:t>
            </a:r>
            <a:r>
              <a:rPr lang="ca-ES" sz="1400" spc="-5" dirty="0" smtClean="0">
                <a:solidFill>
                  <a:srgbClr val="FFFFFF"/>
                </a:solidFill>
                <a:latin typeface="Georgia"/>
                <a:cs typeface="Georgia"/>
              </a:rPr>
              <a:t>:</a:t>
            </a:r>
          </a:p>
          <a:p>
            <a:pPr marL="12700">
              <a:lnSpc>
                <a:spcPct val="100000"/>
              </a:lnSpc>
            </a:pPr>
            <a:endParaRPr sz="1400" dirty="0" smtClean="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9918" y="748030"/>
            <a:ext cx="43059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TensorFlow </a:t>
            </a:r>
            <a:r>
              <a:rPr spc="-10" dirty="0"/>
              <a:t>Data</a:t>
            </a:r>
            <a:r>
              <a:rPr spc="-95" dirty="0"/>
              <a:t> </a:t>
            </a:r>
            <a:r>
              <a:rPr spc="-5" dirty="0"/>
              <a:t>Types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5227" t="63542" r="65766" b="29166"/>
          <a:stretch/>
        </p:blipFill>
        <p:spPr>
          <a:xfrm>
            <a:off x="457200" y="2316346"/>
            <a:ext cx="3886200" cy="8382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6" y="3548390"/>
            <a:ext cx="3869708" cy="54736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68086" y="3230728"/>
            <a:ext cx="1961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400" spc="-5" dirty="0">
                <a:solidFill>
                  <a:schemeClr val="bg1">
                    <a:lumMod val="85000"/>
                  </a:schemeClr>
                </a:solidFill>
                <a:latin typeface="Georgia"/>
                <a:cs typeface="Georgia"/>
              </a:rPr>
              <a:t>1-d tensor, or</a:t>
            </a:r>
            <a:r>
              <a:rPr lang="en-US" sz="1400" spc="-90" dirty="0">
                <a:solidFill>
                  <a:schemeClr val="bg1">
                    <a:lumMod val="85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1400" spc="-5" dirty="0">
                <a:solidFill>
                  <a:schemeClr val="bg1">
                    <a:lumMod val="85000"/>
                  </a:schemeClr>
                </a:solidFill>
                <a:latin typeface="Georgia"/>
                <a:cs typeface="Georgia"/>
              </a:rPr>
              <a:t>"</a:t>
            </a:r>
            <a:r>
              <a:rPr lang="en-US" sz="1400" spc="-5" dirty="0" smtClean="0">
                <a:solidFill>
                  <a:schemeClr val="bg1">
                    <a:lumMod val="85000"/>
                  </a:schemeClr>
                </a:solidFill>
                <a:latin typeface="Georgia"/>
                <a:cs typeface="Georgia"/>
              </a:rPr>
              <a:t>vector“: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Georgia"/>
              <a:cs typeface="Georgia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5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3503" y="1512927"/>
            <a:ext cx="7689897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TensorFlow takes Python natives types: boolean, numeric </a:t>
            </a:r>
            <a:r>
              <a:rPr sz="16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(int,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float),</a:t>
            </a:r>
            <a:r>
              <a:rPr sz="1600" spc="-7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strings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87313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Georgia"/>
                <a:cs typeface="Georgia"/>
              </a:rPr>
              <a:t>0-d tensor, </a:t>
            </a:r>
            <a:r>
              <a:rPr sz="1400" spc="-5" dirty="0" smtClean="0">
                <a:solidFill>
                  <a:srgbClr val="FFFFFF"/>
                </a:solidFill>
                <a:latin typeface="Georgia"/>
                <a:cs typeface="Georgia"/>
              </a:rPr>
              <a:t>or</a:t>
            </a:r>
            <a:r>
              <a:rPr sz="1400" spc="-90" dirty="0" smtClean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-5" dirty="0" smtClean="0">
                <a:solidFill>
                  <a:srgbClr val="FFFFFF"/>
                </a:solidFill>
                <a:latin typeface="Georgia"/>
                <a:cs typeface="Georgia"/>
              </a:rPr>
              <a:t>"scalar"</a:t>
            </a:r>
            <a:r>
              <a:rPr lang="ca-ES" sz="1400" spc="-5" dirty="0" smtClean="0">
                <a:solidFill>
                  <a:srgbClr val="FFFFFF"/>
                </a:solidFill>
                <a:latin typeface="Georgia"/>
                <a:cs typeface="Georgia"/>
              </a:rPr>
              <a:t>:</a:t>
            </a:r>
          </a:p>
          <a:p>
            <a:pPr marL="12700">
              <a:lnSpc>
                <a:spcPct val="100000"/>
              </a:lnSpc>
            </a:pPr>
            <a:endParaRPr sz="1400" dirty="0" smtClean="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9918" y="748030"/>
            <a:ext cx="43059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TensorFlow </a:t>
            </a:r>
            <a:r>
              <a:rPr spc="-10" dirty="0"/>
              <a:t>Data</a:t>
            </a:r>
            <a:r>
              <a:rPr spc="-95" dirty="0"/>
              <a:t> </a:t>
            </a:r>
            <a:r>
              <a:rPr spc="-5" dirty="0"/>
              <a:t>Types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5227" t="63542" r="65766" b="29166"/>
          <a:stretch/>
        </p:blipFill>
        <p:spPr>
          <a:xfrm>
            <a:off x="457200" y="2316346"/>
            <a:ext cx="3886200" cy="8382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68086" y="3230728"/>
            <a:ext cx="1961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400" spc="-5" dirty="0">
                <a:solidFill>
                  <a:schemeClr val="bg1">
                    <a:lumMod val="85000"/>
                  </a:schemeClr>
                </a:solidFill>
                <a:latin typeface="Georgia"/>
                <a:cs typeface="Georgia"/>
              </a:rPr>
              <a:t>1-d tensor, or</a:t>
            </a:r>
            <a:r>
              <a:rPr lang="en-US" sz="1400" spc="-90" dirty="0">
                <a:solidFill>
                  <a:schemeClr val="bg1">
                    <a:lumMod val="85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1400" spc="-5" dirty="0">
                <a:solidFill>
                  <a:schemeClr val="bg1">
                    <a:lumMod val="85000"/>
                  </a:schemeClr>
                </a:solidFill>
                <a:latin typeface="Georgia"/>
                <a:cs typeface="Georgia"/>
              </a:rPr>
              <a:t>"</a:t>
            </a:r>
            <a:r>
              <a:rPr lang="en-US" sz="1400" spc="-5" dirty="0" smtClean="0">
                <a:solidFill>
                  <a:schemeClr val="bg1">
                    <a:lumMod val="85000"/>
                  </a:schemeClr>
                </a:solidFill>
                <a:latin typeface="Georgia"/>
                <a:cs typeface="Georgia"/>
              </a:rPr>
              <a:t>vector“: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Georgia"/>
              <a:cs typeface="Georgia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6" y="3554179"/>
            <a:ext cx="4045371" cy="75928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3503" y="1512927"/>
            <a:ext cx="7689897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TensorFlow takes Python natives types: boolean, numeric </a:t>
            </a:r>
            <a:r>
              <a:rPr sz="16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(int,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float),</a:t>
            </a:r>
            <a:r>
              <a:rPr sz="1600" spc="-7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strings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87313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Georgia"/>
                <a:cs typeface="Georgia"/>
              </a:rPr>
              <a:t>0-d tensor, </a:t>
            </a:r>
            <a:r>
              <a:rPr sz="1400" spc="-5" dirty="0" smtClean="0">
                <a:solidFill>
                  <a:srgbClr val="FFFFFF"/>
                </a:solidFill>
                <a:latin typeface="Georgia"/>
                <a:cs typeface="Georgia"/>
              </a:rPr>
              <a:t>or</a:t>
            </a:r>
            <a:r>
              <a:rPr sz="1400" spc="-90" dirty="0" smtClean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-5" dirty="0" smtClean="0">
                <a:solidFill>
                  <a:srgbClr val="FFFFFF"/>
                </a:solidFill>
                <a:latin typeface="Georgia"/>
                <a:cs typeface="Georgia"/>
              </a:rPr>
              <a:t>"scalar"</a:t>
            </a:r>
            <a:r>
              <a:rPr lang="ca-ES" sz="1400" spc="-5" dirty="0" smtClean="0">
                <a:solidFill>
                  <a:srgbClr val="FFFFFF"/>
                </a:solidFill>
                <a:latin typeface="Georgia"/>
                <a:cs typeface="Georgia"/>
              </a:rPr>
              <a:t>:</a:t>
            </a:r>
          </a:p>
          <a:p>
            <a:pPr marL="12700">
              <a:lnSpc>
                <a:spcPct val="100000"/>
              </a:lnSpc>
            </a:pPr>
            <a:endParaRPr sz="1400" dirty="0" smtClean="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9918" y="748030"/>
            <a:ext cx="43059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TensorFlow </a:t>
            </a:r>
            <a:r>
              <a:rPr spc="-10" dirty="0"/>
              <a:t>Data</a:t>
            </a:r>
            <a:r>
              <a:rPr spc="-95" dirty="0"/>
              <a:t> </a:t>
            </a:r>
            <a:r>
              <a:rPr spc="-5" dirty="0"/>
              <a:t>Types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5227" t="63542" r="65766" b="29166"/>
          <a:stretch/>
        </p:blipFill>
        <p:spPr>
          <a:xfrm>
            <a:off x="457200" y="2316346"/>
            <a:ext cx="3886200" cy="8382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68086" y="3230728"/>
            <a:ext cx="1961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400" spc="-5" dirty="0">
                <a:solidFill>
                  <a:schemeClr val="bg1">
                    <a:lumMod val="85000"/>
                  </a:schemeClr>
                </a:solidFill>
                <a:latin typeface="Georgia"/>
                <a:cs typeface="Georgia"/>
              </a:rPr>
              <a:t>1-d tensor, or</a:t>
            </a:r>
            <a:r>
              <a:rPr lang="en-US" sz="1400" spc="-90" dirty="0">
                <a:solidFill>
                  <a:schemeClr val="bg1">
                    <a:lumMod val="85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1400" spc="-5" dirty="0">
                <a:solidFill>
                  <a:schemeClr val="bg1">
                    <a:lumMod val="85000"/>
                  </a:schemeClr>
                </a:solidFill>
                <a:latin typeface="Georgia"/>
                <a:cs typeface="Georgia"/>
              </a:rPr>
              <a:t>"</a:t>
            </a:r>
            <a:r>
              <a:rPr lang="en-US" sz="1400" spc="-5" dirty="0" smtClean="0">
                <a:solidFill>
                  <a:schemeClr val="bg1">
                    <a:lumMod val="85000"/>
                  </a:schemeClr>
                </a:solidFill>
                <a:latin typeface="Georgia"/>
                <a:cs typeface="Georgia"/>
              </a:rPr>
              <a:t>vector“: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Georgia"/>
              <a:cs typeface="Georgia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5" y="3552112"/>
            <a:ext cx="8493143" cy="78497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4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3503" y="1512927"/>
            <a:ext cx="7689897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TensorFlow takes Python natives types: boolean, numeric </a:t>
            </a:r>
            <a:r>
              <a:rPr sz="16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(int,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float),</a:t>
            </a:r>
            <a:r>
              <a:rPr sz="1600" spc="-7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strings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87313">
              <a:lnSpc>
                <a:spcPct val="100000"/>
              </a:lnSpc>
            </a:pPr>
            <a:r>
              <a:rPr lang="ca-ES" sz="1400" spc="-5" dirty="0" smtClean="0">
                <a:solidFill>
                  <a:srgbClr val="FFFFFF"/>
                </a:solidFill>
                <a:latin typeface="Georgia"/>
                <a:cs typeface="Georgia"/>
              </a:rPr>
              <a:t>2-d t</a:t>
            </a:r>
            <a:r>
              <a:rPr sz="1400" spc="-5" dirty="0" err="1" smtClean="0">
                <a:solidFill>
                  <a:srgbClr val="FFFFFF"/>
                </a:solidFill>
                <a:latin typeface="Georgia"/>
                <a:cs typeface="Georgia"/>
              </a:rPr>
              <a:t>ensor</a:t>
            </a:r>
            <a:r>
              <a:rPr sz="1400" spc="-5" dirty="0">
                <a:solidFill>
                  <a:srgbClr val="FFFFFF"/>
                </a:solidFill>
                <a:latin typeface="Georgia"/>
                <a:cs typeface="Georgia"/>
              </a:rPr>
              <a:t>, </a:t>
            </a:r>
            <a:r>
              <a:rPr sz="1400" spc="-5" dirty="0" smtClean="0">
                <a:solidFill>
                  <a:srgbClr val="FFFFFF"/>
                </a:solidFill>
                <a:latin typeface="Georgia"/>
                <a:cs typeface="Georgia"/>
              </a:rPr>
              <a:t>or</a:t>
            </a:r>
            <a:r>
              <a:rPr sz="1400" spc="-90" dirty="0" smtClean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-5" dirty="0" smtClean="0">
                <a:solidFill>
                  <a:srgbClr val="FFFFFF"/>
                </a:solidFill>
                <a:latin typeface="Georgia"/>
                <a:cs typeface="Georgia"/>
              </a:rPr>
              <a:t>"</a:t>
            </a:r>
            <a:r>
              <a:rPr lang="ca-ES" sz="1400" spc="-5" dirty="0" err="1" smtClean="0">
                <a:solidFill>
                  <a:srgbClr val="FFFFFF"/>
                </a:solidFill>
                <a:latin typeface="Georgia"/>
                <a:cs typeface="Georgia"/>
              </a:rPr>
              <a:t>matrix</a:t>
            </a:r>
            <a:r>
              <a:rPr sz="1400" spc="-5" dirty="0" smtClean="0">
                <a:solidFill>
                  <a:srgbClr val="FFFFFF"/>
                </a:solidFill>
                <a:latin typeface="Georgia"/>
                <a:cs typeface="Georgia"/>
              </a:rPr>
              <a:t>"</a:t>
            </a:r>
            <a:r>
              <a:rPr lang="ca-ES" sz="1400" spc="-5" dirty="0" smtClean="0">
                <a:solidFill>
                  <a:srgbClr val="FFFFFF"/>
                </a:solidFill>
                <a:latin typeface="Georgia"/>
                <a:cs typeface="Georgia"/>
              </a:rPr>
              <a:t>:</a:t>
            </a:r>
          </a:p>
          <a:p>
            <a:pPr marL="12700">
              <a:lnSpc>
                <a:spcPct val="100000"/>
              </a:lnSpc>
            </a:pPr>
            <a:endParaRPr sz="1400" dirty="0" smtClean="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9918" y="748030"/>
            <a:ext cx="43059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TensorFlow </a:t>
            </a:r>
            <a:r>
              <a:rPr spc="-10" dirty="0"/>
              <a:t>Data</a:t>
            </a:r>
            <a:r>
              <a:rPr spc="-95" dirty="0"/>
              <a:t> </a:t>
            </a:r>
            <a:r>
              <a:rPr spc="-5" dirty="0"/>
              <a:t>Types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03" y="2343150"/>
            <a:ext cx="6900863" cy="13716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1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9918" y="748030"/>
            <a:ext cx="43059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TensorFlow </a:t>
            </a:r>
            <a:r>
              <a:rPr spc="-10" dirty="0"/>
              <a:t>Data</a:t>
            </a:r>
            <a:r>
              <a:rPr spc="-95" dirty="0"/>
              <a:t> </a:t>
            </a:r>
            <a:r>
              <a:rPr spc="-5" dirty="0"/>
              <a:t>Types</a:t>
            </a:r>
          </a:p>
        </p:txBody>
      </p:sp>
      <p:sp>
        <p:nvSpPr>
          <p:cNvPr id="3" name="object 3"/>
          <p:cNvSpPr/>
          <p:nvPr/>
        </p:nvSpPr>
        <p:spPr>
          <a:xfrm>
            <a:off x="2481944" y="1267482"/>
            <a:ext cx="4199129" cy="3591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2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086" y="1515836"/>
            <a:ext cx="8066314" cy="2721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TensorFlow integrates seamlessly with</a:t>
            </a:r>
            <a:r>
              <a:rPr sz="1600" spc="-8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1600" spc="-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NumPy</a:t>
            </a:r>
            <a:endParaRPr sz="16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 dirty="0">
              <a:latin typeface="Georgia" panose="02040502050405020303" pitchFamily="18" charset="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tf.int32 </a:t>
            </a:r>
            <a:r>
              <a:rPr sz="1400" spc="-45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==  </a:t>
            </a:r>
            <a:r>
              <a:rPr sz="1400" spc="114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np.int32  </a:t>
            </a:r>
            <a:r>
              <a:rPr sz="1400" spc="-1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#</a:t>
            </a:r>
            <a:r>
              <a:rPr sz="1400" spc="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sz="1400" spc="3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True</a:t>
            </a:r>
            <a:endParaRPr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dirty="0">
              <a:latin typeface="Georgia" panose="02040502050405020303" pitchFamily="18" charset="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Can pass numpy types to TensorFlow</a:t>
            </a:r>
            <a:r>
              <a:rPr sz="1600" spc="-7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1600" spc="-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ops</a:t>
            </a:r>
            <a:endParaRPr sz="16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 dirty="0">
              <a:latin typeface="Georgia" panose="02040502050405020303" pitchFamily="18" charset="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165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tf.ones([2,  </a:t>
            </a:r>
            <a:r>
              <a:rPr sz="1400" spc="204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2], </a:t>
            </a:r>
            <a:r>
              <a:rPr sz="1400" spc="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np.float32)  </a:t>
            </a:r>
            <a:r>
              <a:rPr sz="1400" spc="-1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#  </a:t>
            </a:r>
            <a:r>
              <a:rPr sz="1400" spc="335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 Unicode MS"/>
              </a:rPr>
              <a:t>⇒ </a:t>
            </a:r>
            <a:r>
              <a:rPr sz="1400" spc="18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[[1.0 1.0], </a:t>
            </a:r>
            <a:r>
              <a:rPr sz="1400" spc="15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[1.0</a:t>
            </a:r>
            <a:r>
              <a:rPr sz="1400" spc="19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sz="1400" spc="18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/>
              </a:rPr>
              <a:t>1.0]]</a:t>
            </a:r>
            <a:endParaRPr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dirty="0">
              <a:latin typeface="Georgia" panose="02040502050405020303" pitchFamily="18" charset="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For</a:t>
            </a:r>
            <a:r>
              <a:rPr sz="1600" spc="26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1600" spc="1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tf.Session.run(fetches)</a:t>
            </a:r>
            <a:r>
              <a:rPr sz="1600" spc="1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: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Georgia"/>
            </a:endParaRPr>
          </a:p>
          <a:p>
            <a:pPr>
              <a:lnSpc>
                <a:spcPct val="100000"/>
              </a:lnSpc>
            </a:pP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If the requested fetch is </a:t>
            </a:r>
            <a:r>
              <a:rPr sz="16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a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Tensor </a:t>
            </a:r>
            <a:r>
              <a:rPr sz="16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,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then the output of will be </a:t>
            </a:r>
            <a:r>
              <a:rPr sz="16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a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NumPy</a:t>
            </a:r>
            <a:r>
              <a:rPr sz="1600" spc="-5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ndarray.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12720" y="748030"/>
            <a:ext cx="37185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TF vs NP </a:t>
            </a:r>
            <a:r>
              <a:rPr spc="-10" dirty="0"/>
              <a:t>Data</a:t>
            </a:r>
            <a:r>
              <a:rPr spc="-90" dirty="0"/>
              <a:t> </a:t>
            </a:r>
            <a:r>
              <a:rPr spc="-5" dirty="0"/>
              <a:t>Types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133" y="2205050"/>
            <a:ext cx="8349615" cy="6236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6210" marR="5080" indent="-3954145">
              <a:lnSpc>
                <a:spcPct val="114599"/>
              </a:lnSpc>
              <a:spcBef>
                <a:spcPts val="100"/>
              </a:spcBef>
            </a:pP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Do not use Python native types for tensors because TensorFlow has to infer Python  type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29918" y="748030"/>
            <a:ext cx="43059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TensorFlow </a:t>
            </a:r>
            <a:r>
              <a:rPr sz="2800" b="1" spc="-10" dirty="0">
                <a:solidFill>
                  <a:srgbClr val="FFFFFF"/>
                </a:solidFill>
                <a:latin typeface="Georgia"/>
                <a:cs typeface="Georgia"/>
              </a:rPr>
              <a:t>Data</a:t>
            </a:r>
            <a:r>
              <a:rPr sz="2800" b="1" spc="-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Types</a:t>
            </a:r>
            <a:endParaRPr sz="2800" dirty="0">
              <a:latin typeface="Georgia"/>
              <a:cs typeface="Georgia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5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569" y="2205050"/>
            <a:ext cx="8307705" cy="6236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70480" marR="5080" indent="-2558415">
              <a:lnSpc>
                <a:spcPct val="114599"/>
              </a:lnSpc>
              <a:spcBef>
                <a:spcPts val="100"/>
              </a:spcBef>
            </a:pP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Beware when using NumPy arrays because NumPy and TensorFlow might become  not so compatible in the</a:t>
            </a:r>
            <a:r>
              <a:rPr sz="1800" spc="-8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future!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29918" y="739866"/>
            <a:ext cx="43059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TensorFlow </a:t>
            </a:r>
            <a:r>
              <a:rPr sz="2800" b="1" spc="-10" dirty="0">
                <a:solidFill>
                  <a:srgbClr val="FFFFFF"/>
                </a:solidFill>
                <a:latin typeface="Georgia"/>
                <a:cs typeface="Georgia"/>
              </a:rPr>
              <a:t>Data</a:t>
            </a:r>
            <a:r>
              <a:rPr sz="2800" b="1" spc="-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Types</a:t>
            </a:r>
            <a:endParaRPr sz="2800" dirty="0">
              <a:latin typeface="Georgia"/>
              <a:cs typeface="Georgia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4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8005" y="2334804"/>
            <a:ext cx="550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What’s wrong with</a:t>
            </a:r>
            <a:r>
              <a:rPr spc="-95" dirty="0"/>
              <a:t> </a:t>
            </a:r>
            <a:r>
              <a:rPr spc="-5" dirty="0"/>
              <a:t>constants?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6939" y="750752"/>
            <a:ext cx="80009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b="1" spc="-10" dirty="0">
                <a:solidFill>
                  <a:schemeClr val="bg1"/>
                </a:solidFill>
                <a:latin typeface="Georgia" panose="02040502050405020303" pitchFamily="18" charset="0"/>
              </a:rPr>
              <a:t>Your </a:t>
            </a:r>
            <a:r>
              <a:rPr lang="en-US" sz="2800" b="1" spc="-5" dirty="0">
                <a:solidFill>
                  <a:schemeClr val="bg1"/>
                </a:solidFill>
                <a:latin typeface="Georgia" panose="02040502050405020303" pitchFamily="18" charset="0"/>
              </a:rPr>
              <a:t>first </a:t>
            </a:r>
            <a:r>
              <a:rPr lang="en-US" sz="2800" b="1" spc="-5" dirty="0" err="1">
                <a:solidFill>
                  <a:schemeClr val="bg1"/>
                </a:solidFill>
                <a:latin typeface="Georgia" panose="02040502050405020303" pitchFamily="18" charset="0"/>
              </a:rPr>
              <a:t>TensorFlow</a:t>
            </a:r>
            <a:r>
              <a:rPr lang="en-US" sz="2800" b="1" spc="-85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2800" b="1" spc="-5" dirty="0">
                <a:solidFill>
                  <a:schemeClr val="bg1"/>
                </a:solidFill>
                <a:latin typeface="Georgia" panose="02040502050405020303" pitchFamily="18" charset="0"/>
              </a:rPr>
              <a:t>program</a:t>
            </a:r>
            <a:endParaRPr sz="2800" b="1" dirty="0">
              <a:solidFill>
                <a:schemeClr val="bg1"/>
              </a:solidFill>
              <a:latin typeface="Georgia" panose="02040502050405020303" pitchFamily="18" charset="0"/>
              <a:cs typeface="Georgia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1515836"/>
            <a:ext cx="5170714" cy="284323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0880" y="2345690"/>
            <a:ext cx="52222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Other than being constant</a:t>
            </a:r>
            <a:r>
              <a:rPr spc="-100" dirty="0"/>
              <a:t> </a:t>
            </a:r>
            <a:r>
              <a:rPr spc="-5" dirty="0"/>
              <a:t>...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3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1565" y="2421890"/>
            <a:ext cx="4420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Constants are stored in the graph</a:t>
            </a:r>
            <a:r>
              <a:rPr sz="1800" spc="-7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definition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26630" y="748030"/>
            <a:ext cx="550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What’s wrong with</a:t>
            </a:r>
            <a:r>
              <a:rPr sz="2800" b="1" spc="-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constants?</a:t>
            </a:r>
            <a:endParaRPr sz="2800" dirty="0">
              <a:latin typeface="Georgia"/>
              <a:cs typeface="Georgia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70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94371" y="748030"/>
            <a:ext cx="417702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Print out the graph</a:t>
            </a:r>
            <a:r>
              <a:rPr spc="-100" dirty="0"/>
              <a:t> </a:t>
            </a:r>
            <a:r>
              <a:rPr spc="-5" dirty="0"/>
              <a:t>def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5" y="1515836"/>
            <a:ext cx="7612515" cy="181791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7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6544" y="2137322"/>
            <a:ext cx="6790055" cy="8807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304290" marR="5080" indent="-1292225">
              <a:lnSpc>
                <a:spcPct val="100400"/>
              </a:lnSpc>
              <a:spcBef>
                <a:spcPts val="85"/>
              </a:spcBef>
            </a:pPr>
            <a:r>
              <a:rPr spc="-5" dirty="0"/>
              <a:t>This makes loading graphs</a:t>
            </a:r>
            <a:r>
              <a:rPr spc="-95" dirty="0"/>
              <a:t> </a:t>
            </a:r>
            <a:r>
              <a:rPr spc="-5" dirty="0"/>
              <a:t>expensive  when constants are</a:t>
            </a:r>
            <a:r>
              <a:rPr spc="-95" dirty="0"/>
              <a:t> </a:t>
            </a:r>
            <a:r>
              <a:rPr spc="-5" dirty="0"/>
              <a:t>big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1825" y="1917065"/>
            <a:ext cx="7880350" cy="130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Only use constants for primitive</a:t>
            </a:r>
            <a:r>
              <a:rPr sz="2800" b="1" spc="-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types.</a:t>
            </a:r>
            <a:endParaRPr sz="2800" dirty="0">
              <a:latin typeface="Georgia"/>
              <a:cs typeface="Georgia"/>
            </a:endParaRPr>
          </a:p>
          <a:p>
            <a:pPr marL="12700" marR="5080" algn="ctr">
              <a:lnSpc>
                <a:spcPct val="100400"/>
              </a:lnSpc>
            </a:pP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Use variables </a:t>
            </a:r>
            <a:r>
              <a:rPr sz="2800" b="1" spc="-5" dirty="0" smtClean="0">
                <a:solidFill>
                  <a:srgbClr val="FFFFFF"/>
                </a:solidFill>
                <a:latin typeface="Georgia"/>
                <a:cs typeface="Georgia"/>
              </a:rPr>
              <a:t>for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more data</a:t>
            </a:r>
            <a:r>
              <a:rPr sz="2800" b="1" spc="-9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that  requires more</a:t>
            </a:r>
            <a:r>
              <a:rPr sz="2800" b="1" spc="-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memory</a:t>
            </a:r>
            <a:endParaRPr sz="2800" dirty="0">
              <a:latin typeface="Georgia"/>
              <a:cs typeface="Georgia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6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1493" y="740613"/>
            <a:ext cx="19627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 smtClean="0"/>
              <a:t>Variables</a:t>
            </a:r>
            <a:endParaRPr spc="-5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1515836"/>
            <a:ext cx="6618514" cy="284056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1493" y="740613"/>
            <a:ext cx="19627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 smtClean="0"/>
              <a:t>Variables</a:t>
            </a:r>
            <a:endParaRPr spc="-5" dirty="0"/>
          </a:p>
        </p:txBody>
      </p:sp>
      <p:sp>
        <p:nvSpPr>
          <p:cNvPr id="7" name="object 5"/>
          <p:cNvSpPr txBox="1"/>
          <p:nvPr/>
        </p:nvSpPr>
        <p:spPr>
          <a:xfrm>
            <a:off x="2144486" y="2342200"/>
            <a:ext cx="4876799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180"/>
              </a:spcBef>
            </a:pPr>
            <a:r>
              <a:rPr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Why tf.constant 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but </a:t>
            </a:r>
            <a:r>
              <a:rPr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tf.Variable and</a:t>
            </a:r>
            <a:r>
              <a:rPr spc="-8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not  </a:t>
            </a:r>
            <a:r>
              <a:rPr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tf.variable?</a:t>
            </a:r>
            <a:endParaRPr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3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1493" y="740613"/>
            <a:ext cx="19627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 smtClean="0"/>
              <a:t>Variables</a:t>
            </a:r>
            <a:endParaRPr spc="-5" dirty="0"/>
          </a:p>
        </p:txBody>
      </p:sp>
      <p:sp>
        <p:nvSpPr>
          <p:cNvPr id="7" name="object 5"/>
          <p:cNvSpPr txBox="1"/>
          <p:nvPr/>
        </p:nvSpPr>
        <p:spPr>
          <a:xfrm>
            <a:off x="2144486" y="2342200"/>
            <a:ext cx="4876799" cy="330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000" spc="-5" dirty="0" err="1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tf.Variable</a:t>
            </a:r>
            <a:r>
              <a:rPr lang="en-US" sz="20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 is </a:t>
            </a:r>
            <a:r>
              <a:rPr lang="en-US" sz="20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a </a:t>
            </a:r>
            <a:r>
              <a:rPr lang="en-US" sz="20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class, </a:t>
            </a:r>
            <a:r>
              <a:rPr lang="en-US" sz="20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but </a:t>
            </a:r>
            <a:r>
              <a:rPr lang="en-US" sz="2000" spc="-5" dirty="0" err="1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tf.constant</a:t>
            </a:r>
            <a:r>
              <a:rPr lang="en-US" sz="20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 is an</a:t>
            </a:r>
            <a:r>
              <a:rPr lang="en-US" sz="2000" spc="-8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lang="en-US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op</a:t>
            </a:r>
            <a:endParaRPr lang="en-US" sz="2000" dirty="0">
              <a:latin typeface="Georgia" panose="02040502050405020303" pitchFamily="18" charset="0"/>
              <a:cs typeface="Times New Roman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1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748030"/>
            <a:ext cx="39757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about</a:t>
            </a:r>
            <a:r>
              <a:rPr spc="-100" dirty="0"/>
              <a:t> </a:t>
            </a:r>
            <a:r>
              <a:rPr spc="-5" dirty="0"/>
              <a:t>variables?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8086" y="1515836"/>
            <a:ext cx="6477000" cy="25288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tf.Variable </a:t>
            </a:r>
            <a:r>
              <a:rPr sz="16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holds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several</a:t>
            </a:r>
            <a:r>
              <a:rPr sz="1600" spc="-9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6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ops</a:t>
            </a:r>
            <a:r>
              <a:rPr sz="160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:</a:t>
            </a:r>
            <a:endParaRPr lang="ca-ES" sz="1600" dirty="0" smtClean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  <a:p>
            <a:pPr marL="12700">
              <a:spcBef>
                <a:spcPts val="100"/>
              </a:spcBef>
            </a:pPr>
            <a:endParaRPr lang="en-US" sz="1600" spc="50" dirty="0" smtClean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 marL="12700">
              <a:spcBef>
                <a:spcPts val="100"/>
              </a:spcBef>
            </a:pPr>
            <a:r>
              <a:rPr lang="en-US" sz="1600" spc="5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x  </a:t>
            </a:r>
            <a:r>
              <a:rPr lang="en-US" sz="1600" spc="-4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=</a:t>
            </a:r>
            <a:r>
              <a:rPr lang="en-US" sz="1600" spc="18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lang="en-US" sz="1600" spc="200" dirty="0" err="1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tf.Variable</a:t>
            </a:r>
            <a:r>
              <a:rPr lang="en-US" sz="1600" spc="20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(...)</a:t>
            </a:r>
          </a:p>
          <a:p>
            <a:pPr marL="12700">
              <a:spcBef>
                <a:spcPts val="100"/>
              </a:spcBef>
            </a:pPr>
            <a:endParaRPr lang="en-US" sz="1600" spc="2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 marL="12700">
              <a:spcBef>
                <a:spcPts val="100"/>
              </a:spcBef>
            </a:pPr>
            <a:r>
              <a:rPr lang="en-US" sz="1600" spc="215" dirty="0" err="1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x.initializer</a:t>
            </a:r>
            <a:r>
              <a:rPr lang="en-US" sz="1600" spc="21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lang="en-US" sz="1600" spc="21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 </a:t>
            </a:r>
            <a:r>
              <a:rPr lang="en-US" sz="1400" spc="21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   </a:t>
            </a:r>
            <a:r>
              <a:rPr lang="en-US" sz="1600" spc="21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lang="en-US" sz="1600" spc="-1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# </a:t>
            </a:r>
            <a:r>
              <a:rPr lang="en-US" sz="1600" spc="265" dirty="0" err="1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init</a:t>
            </a:r>
            <a:r>
              <a:rPr lang="en-US" sz="1600" spc="26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lang="en-US" sz="1600" spc="-1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op  </a:t>
            </a:r>
            <a:endParaRPr lang="en-US" sz="1600" spc="-15" dirty="0" smtClean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 marL="12700">
              <a:spcBef>
                <a:spcPts val="100"/>
              </a:spcBef>
            </a:pPr>
            <a:r>
              <a:rPr lang="en-US" sz="1600" spc="135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x.value</a:t>
            </a:r>
            <a:r>
              <a:rPr lang="en-US" sz="1600" spc="13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() </a:t>
            </a:r>
            <a:r>
              <a:rPr lang="en-US" sz="1600" spc="13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      </a:t>
            </a:r>
            <a:r>
              <a:rPr lang="en-US" sz="1400" spc="13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       </a:t>
            </a:r>
            <a:r>
              <a:rPr lang="en-US" sz="1600" spc="-1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# </a:t>
            </a:r>
            <a:r>
              <a:rPr lang="en-US" sz="1600" spc="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read </a:t>
            </a:r>
            <a:r>
              <a:rPr lang="en-US" sz="1600" spc="-1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op  </a:t>
            </a:r>
            <a:endParaRPr lang="en-US" sz="1600" spc="-15" dirty="0" smtClean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 marL="12700">
              <a:spcBef>
                <a:spcPts val="100"/>
              </a:spcBef>
            </a:pPr>
            <a:r>
              <a:rPr lang="en-US" sz="1600" spc="175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x.assign</a:t>
            </a:r>
            <a:r>
              <a:rPr lang="en-US" sz="1600" spc="17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(...) </a:t>
            </a:r>
            <a:r>
              <a:rPr lang="en-US" sz="1600" spc="17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       </a:t>
            </a:r>
            <a:r>
              <a:rPr lang="en-US" sz="1600" spc="-1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# </a:t>
            </a:r>
            <a:r>
              <a:rPr lang="en-US" sz="1600" spc="14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write </a:t>
            </a:r>
            <a:r>
              <a:rPr lang="en-US" sz="1600" spc="-1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op  </a:t>
            </a:r>
            <a:endParaRPr lang="en-US" sz="1600" spc="-15" dirty="0" smtClean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 marL="12700">
              <a:spcBef>
                <a:spcPts val="100"/>
              </a:spcBef>
            </a:pPr>
            <a:r>
              <a:rPr lang="en-US" sz="1600" spc="125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x.assign_add</a:t>
            </a:r>
            <a:r>
              <a:rPr lang="en-US" sz="1600" spc="12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(...)  </a:t>
            </a:r>
            <a:r>
              <a:rPr lang="en-US" sz="1600" spc="12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lang="en-US" sz="1600" spc="-1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#  </a:t>
            </a:r>
            <a:r>
              <a:rPr lang="en-US" sz="1600" spc="-1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and</a:t>
            </a:r>
            <a:r>
              <a:rPr lang="en-US" sz="1600" spc="3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lang="en-US" sz="1600" spc="-3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more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 marL="12700">
              <a:spcBef>
                <a:spcPts val="100"/>
              </a:spcBef>
            </a:pPr>
            <a:endParaRPr lang="en-US"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1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9685" y="748030"/>
            <a:ext cx="65646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You </a:t>
            </a:r>
            <a:r>
              <a:rPr spc="-5" dirty="0"/>
              <a:t>have to </a:t>
            </a:r>
            <a:r>
              <a:rPr u="heavy" spc="-5" dirty="0"/>
              <a:t>initialize</a:t>
            </a:r>
            <a:r>
              <a:rPr spc="-5" dirty="0"/>
              <a:t> your</a:t>
            </a:r>
            <a:r>
              <a:rPr spc="-25" dirty="0"/>
              <a:t> </a:t>
            </a:r>
            <a:r>
              <a:rPr spc="-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515836"/>
            <a:ext cx="5787475" cy="466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The easiest way is initializing all variables at</a:t>
            </a:r>
            <a:r>
              <a:rPr sz="1600" spc="-6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once: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 dirty="0">
              <a:latin typeface="Times New Roman"/>
              <a:cs typeface="Times New Roman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1866186"/>
            <a:ext cx="5083760" cy="120831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2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6939" y="750752"/>
            <a:ext cx="80009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b="1" spc="-10" dirty="0" smtClean="0">
                <a:solidFill>
                  <a:schemeClr val="bg1"/>
                </a:solidFill>
                <a:latin typeface="Georgia" panose="02040502050405020303" pitchFamily="18" charset="0"/>
              </a:rPr>
              <a:t>Visualize it with </a:t>
            </a:r>
            <a:r>
              <a:rPr lang="en-US" sz="2800" b="1" spc="-1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TensorBoard</a:t>
            </a:r>
            <a:r>
              <a:rPr lang="en-US" sz="2800" b="1" spc="-10" dirty="0" smtClean="0">
                <a:solidFill>
                  <a:schemeClr val="bg1"/>
                </a:solidFill>
                <a:latin typeface="Georgia" panose="02040502050405020303" pitchFamily="18" charset="0"/>
              </a:rPr>
              <a:t>!</a:t>
            </a:r>
            <a:endParaRPr sz="2800" b="1" dirty="0">
              <a:solidFill>
                <a:schemeClr val="bg1"/>
              </a:solidFill>
              <a:latin typeface="Georgia" panose="02040502050405020303" pitchFamily="18" charset="0"/>
              <a:cs typeface="Georgia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5" y="1515836"/>
            <a:ext cx="6193403" cy="265611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6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9685" y="748030"/>
            <a:ext cx="65646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You </a:t>
            </a:r>
            <a:r>
              <a:rPr spc="-5" dirty="0"/>
              <a:t>have to </a:t>
            </a:r>
            <a:r>
              <a:rPr u="heavy" spc="-5" dirty="0"/>
              <a:t>initialize</a:t>
            </a:r>
            <a:r>
              <a:rPr spc="-5" dirty="0"/>
              <a:t> your</a:t>
            </a:r>
            <a:r>
              <a:rPr spc="-25" dirty="0"/>
              <a:t> </a:t>
            </a:r>
            <a:r>
              <a:rPr spc="-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515836"/>
            <a:ext cx="5787475" cy="466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The easiest way is initializing all variables at</a:t>
            </a:r>
            <a:r>
              <a:rPr sz="1600" spc="-6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once: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 dirty="0">
              <a:latin typeface="Times New Roman"/>
              <a:cs typeface="Times New Roman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1866186"/>
            <a:ext cx="5083760" cy="1208314"/>
          </a:xfrm>
          <a:prstGeom prst="rect">
            <a:avLst/>
          </a:prstGeom>
        </p:spPr>
      </p:pic>
      <p:sp>
        <p:nvSpPr>
          <p:cNvPr id="6" name="object 3"/>
          <p:cNvSpPr txBox="1"/>
          <p:nvPr/>
        </p:nvSpPr>
        <p:spPr>
          <a:xfrm>
            <a:off x="468086" y="3181350"/>
            <a:ext cx="5787475" cy="466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ca-ES" sz="1600" spc="-5" dirty="0" err="1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But</a:t>
            </a:r>
            <a:r>
              <a:rPr lang="ca-ES" sz="1600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lang="ca-ES" sz="1600" spc="-5" dirty="0" err="1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you</a:t>
            </a:r>
            <a:r>
              <a:rPr lang="ca-ES" sz="1600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can </a:t>
            </a:r>
            <a:r>
              <a:rPr lang="ca-ES" sz="1600" spc="-5" dirty="0" err="1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initialize</a:t>
            </a:r>
            <a:r>
              <a:rPr lang="ca-ES" sz="1600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a set of variables: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 dirty="0">
              <a:latin typeface="Times New Roman"/>
              <a:cs typeface="Times New Roman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5" y="3530270"/>
            <a:ext cx="6187741" cy="109888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9685" y="748030"/>
            <a:ext cx="65646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You </a:t>
            </a:r>
            <a:r>
              <a:rPr spc="-5" dirty="0"/>
              <a:t>have to </a:t>
            </a:r>
            <a:r>
              <a:rPr u="heavy" spc="-5" dirty="0"/>
              <a:t>initialize</a:t>
            </a:r>
            <a:r>
              <a:rPr spc="-5" dirty="0"/>
              <a:t> your</a:t>
            </a:r>
            <a:r>
              <a:rPr spc="-25" dirty="0"/>
              <a:t> </a:t>
            </a:r>
            <a:r>
              <a:rPr spc="-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515836"/>
            <a:ext cx="5787475" cy="466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ca-ES" sz="1600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Or a single variable: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 dirty="0">
              <a:latin typeface="Times New Roman"/>
              <a:cs typeface="Times New Roman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5" y="1868261"/>
            <a:ext cx="4384825" cy="116068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9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9772" y="740613"/>
            <a:ext cx="3014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Eval() </a:t>
            </a:r>
            <a:r>
              <a:rPr dirty="0"/>
              <a:t>a</a:t>
            </a:r>
            <a:r>
              <a:rPr spc="-105" dirty="0"/>
              <a:t> </a:t>
            </a:r>
            <a:r>
              <a:rPr spc="-5" dirty="0"/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3028950"/>
            <a:ext cx="7620000" cy="470642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45" dirty="0">
                <a:solidFill>
                  <a:srgbClr val="FFFFFF"/>
                </a:solidFill>
                <a:latin typeface="Consolas" panose="020B0609020204030204" pitchFamily="49" charset="0"/>
                <a:cs typeface="Arial"/>
              </a:rPr>
              <a:t>&gt;&gt;  </a:t>
            </a:r>
            <a:r>
              <a:rPr sz="1200" spc="110" dirty="0">
                <a:solidFill>
                  <a:srgbClr val="FFFFFF"/>
                </a:solidFill>
                <a:latin typeface="Consolas" panose="020B0609020204030204" pitchFamily="49" charset="0"/>
                <a:cs typeface="Arial"/>
              </a:rPr>
              <a:t>Tensor("Variable/read:0",  </a:t>
            </a:r>
            <a:r>
              <a:rPr sz="1200" spc="40" dirty="0">
                <a:solidFill>
                  <a:srgbClr val="FFFFFF"/>
                </a:solidFill>
                <a:latin typeface="Consolas" panose="020B0609020204030204" pitchFamily="49" charset="0"/>
                <a:cs typeface="Arial"/>
              </a:rPr>
              <a:t>shape=(700,  </a:t>
            </a:r>
            <a:r>
              <a:rPr sz="1200" spc="130" dirty="0">
                <a:solidFill>
                  <a:srgbClr val="FFFFFF"/>
                </a:solidFill>
                <a:latin typeface="Consolas" panose="020B0609020204030204" pitchFamily="49" charset="0"/>
                <a:cs typeface="Arial"/>
              </a:rPr>
              <a:t>10),</a:t>
            </a:r>
            <a:r>
              <a:rPr sz="1200" spc="80" dirty="0">
                <a:solidFill>
                  <a:srgbClr val="FFFFFF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Consolas" panose="020B0609020204030204" pitchFamily="49" charset="0"/>
                <a:cs typeface="Arial"/>
              </a:rPr>
              <a:t>dtype=float32)</a:t>
            </a:r>
            <a:endParaRPr sz="1200" dirty="0">
              <a:latin typeface="Consolas" panose="020B0609020204030204" pitchFamily="49" charset="0"/>
              <a:cs typeface="Arial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5" y="1515836"/>
            <a:ext cx="4841965" cy="151311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2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9772" y="740613"/>
            <a:ext cx="3014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Eval() </a:t>
            </a:r>
            <a:r>
              <a:rPr dirty="0"/>
              <a:t>a</a:t>
            </a:r>
            <a:r>
              <a:rPr spc="-105" dirty="0"/>
              <a:t> </a:t>
            </a:r>
            <a:r>
              <a:rPr spc="-5" dirty="0"/>
              <a:t>variable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5" y="1515836"/>
            <a:ext cx="4841965" cy="151311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6" y="1515836"/>
            <a:ext cx="5017848" cy="1513114"/>
          </a:xfrm>
          <a:prstGeom prst="rect">
            <a:avLst/>
          </a:prstGeom>
        </p:spPr>
      </p:pic>
      <p:sp>
        <p:nvSpPr>
          <p:cNvPr id="7" name="object 4"/>
          <p:cNvSpPr txBox="1"/>
          <p:nvPr/>
        </p:nvSpPr>
        <p:spPr>
          <a:xfrm>
            <a:off x="2787531" y="3173782"/>
            <a:ext cx="30137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1.15333688  </a:t>
            </a:r>
            <a:r>
              <a:rPr sz="1100" spc="290" dirty="0">
                <a:solidFill>
                  <a:srgbClr val="FFFFFF"/>
                </a:solidFill>
                <a:latin typeface="Arial"/>
                <a:cs typeface="Arial"/>
              </a:rPr>
              <a:t>..., 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-0.98434633</a:t>
            </a:r>
            <a:r>
              <a:rPr sz="1100" spc="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-1.25692499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3838406" y="3561640"/>
            <a:ext cx="17119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0.19320194</a:t>
            </a:r>
            <a:r>
              <a:rPr sz="1100" spc="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-0.38379928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468085" y="3131433"/>
            <a:ext cx="3242945" cy="1006686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&gt;&gt;  </a:t>
            </a:r>
            <a:r>
              <a:rPr sz="1100" spc="75" dirty="0">
                <a:solidFill>
                  <a:srgbClr val="FFFFFF"/>
                </a:solidFill>
                <a:latin typeface="Arial"/>
                <a:cs typeface="Arial"/>
              </a:rPr>
              <a:t>[[-0.76781619</a:t>
            </a:r>
            <a:r>
              <a:rPr sz="1100" spc="3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-0.67020458</a:t>
            </a:r>
            <a:endParaRPr sz="1100" dirty="0">
              <a:latin typeface="Arial"/>
              <a:cs typeface="Arial"/>
            </a:endParaRPr>
          </a:p>
          <a:p>
            <a:pPr marR="1981835" algn="ctr">
              <a:lnSpc>
                <a:spcPct val="100000"/>
              </a:lnSpc>
              <a:spcBef>
                <a:spcPts val="210"/>
              </a:spcBef>
            </a:pP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-0.90904623]</a:t>
            </a:r>
            <a:endParaRPr sz="110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180"/>
              </a:spcBef>
            </a:pP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[-0.36763489  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-0.65037876  -1.52936983</a:t>
            </a:r>
            <a:r>
              <a:rPr sz="110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85" dirty="0">
                <a:solidFill>
                  <a:srgbClr val="FFFFFF"/>
                </a:solidFill>
                <a:latin typeface="Arial"/>
                <a:cs typeface="Arial"/>
              </a:rPr>
              <a:t>...,</a:t>
            </a:r>
            <a:endParaRPr sz="1100" dirty="0">
              <a:latin typeface="Arial"/>
              <a:cs typeface="Arial"/>
            </a:endParaRPr>
          </a:p>
          <a:p>
            <a:pPr marR="1905000" algn="ctr">
              <a:lnSpc>
                <a:spcPct val="100000"/>
              </a:lnSpc>
              <a:spcBef>
                <a:spcPts val="180"/>
              </a:spcBef>
            </a:pP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0.44387451</a:t>
            </a:r>
            <a:r>
              <a:rPr sz="1100" spc="35" dirty="0" smtClean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endParaRPr lang="ca-ES" sz="1100" dirty="0">
              <a:latin typeface="Arial"/>
              <a:cs typeface="Arial"/>
            </a:endParaRPr>
          </a:p>
          <a:p>
            <a:pPr marR="1905000" algn="ctr">
              <a:lnSpc>
                <a:spcPct val="100000"/>
              </a:lnSpc>
              <a:spcBef>
                <a:spcPts val="180"/>
              </a:spcBef>
            </a:pPr>
            <a:r>
              <a:rPr lang="ca-ES" sz="1100" spc="35" dirty="0" smtClean="0">
                <a:solidFill>
                  <a:srgbClr val="FFFFFF"/>
                </a:solidFill>
                <a:latin typeface="Arial"/>
                <a:cs typeface="Arial"/>
              </a:rPr>
              <a:t>...,</a:t>
            </a:r>
          </a:p>
        </p:txBody>
      </p:sp>
      <p:sp>
        <p:nvSpPr>
          <p:cNvPr id="14" name="object 11"/>
          <p:cNvSpPr txBox="1"/>
          <p:nvPr/>
        </p:nvSpPr>
        <p:spPr>
          <a:xfrm>
            <a:off x="2536386" y="4138119"/>
            <a:ext cx="30143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4450" algn="l"/>
              </a:tabLst>
            </a:pP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1.03265858</a:t>
            </a:r>
            <a:r>
              <a:rPr sz="1100" spc="3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90" dirty="0">
                <a:solidFill>
                  <a:srgbClr val="FFFFFF"/>
                </a:solidFill>
                <a:latin typeface="Arial"/>
                <a:cs typeface="Arial"/>
              </a:rPr>
              <a:t>...,	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0.59978199</a:t>
            </a:r>
            <a:r>
              <a:rPr sz="1100" spc="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-0.91293705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2"/>
          <p:cNvSpPr txBox="1"/>
          <p:nvPr/>
        </p:nvSpPr>
        <p:spPr>
          <a:xfrm>
            <a:off x="533248" y="4119009"/>
            <a:ext cx="1864360" cy="40011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1084580" algn="l"/>
              </a:tabLst>
            </a:pPr>
            <a:r>
              <a:rPr sz="1100" spc="50" dirty="0" smtClean="0">
                <a:solidFill>
                  <a:srgbClr val="FFFFFF"/>
                </a:solidFill>
                <a:latin typeface="Arial"/>
                <a:cs typeface="Arial"/>
              </a:rPr>
              <a:t>[-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0.12753558	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0.52571583</a:t>
            </a:r>
            <a:endParaRPr sz="1100" dirty="0">
              <a:latin typeface="Arial"/>
              <a:cs typeface="Arial"/>
            </a:endParaRPr>
          </a:p>
          <a:p>
            <a:pPr marR="756920" algn="ctr">
              <a:lnSpc>
                <a:spcPct val="100000"/>
              </a:lnSpc>
              <a:spcBef>
                <a:spcPts val="180"/>
              </a:spcBef>
            </a:pP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-0.02646019]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6" name="object 13"/>
          <p:cNvSpPr txBox="1"/>
          <p:nvPr/>
        </p:nvSpPr>
        <p:spPr>
          <a:xfrm>
            <a:off x="4746741" y="4519119"/>
            <a:ext cx="7924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0.68170643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4"/>
          <p:cNvSpPr txBox="1"/>
          <p:nvPr/>
        </p:nvSpPr>
        <p:spPr>
          <a:xfrm>
            <a:off x="533895" y="4496260"/>
            <a:ext cx="4084954" cy="4064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spc="290" dirty="0">
                <a:solidFill>
                  <a:srgbClr val="FFFFFF"/>
                </a:solidFill>
                <a:latin typeface="Arial"/>
                <a:cs typeface="Arial"/>
              </a:rPr>
              <a:t>[ 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0.19076447  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-0.62968266  -1.97970271  </a:t>
            </a:r>
            <a:r>
              <a:rPr sz="1100" spc="290" dirty="0">
                <a:solidFill>
                  <a:srgbClr val="FFFFFF"/>
                </a:solidFill>
                <a:latin typeface="Arial"/>
                <a:cs typeface="Arial"/>
              </a:rPr>
              <a:t>...,</a:t>
            </a:r>
            <a:r>
              <a:rPr sz="110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-1.48389161</a:t>
            </a:r>
            <a:endParaRPr sz="1100" dirty="0">
              <a:latin typeface="Arial"/>
              <a:cs typeface="Arial"/>
            </a:endParaRPr>
          </a:p>
          <a:p>
            <a:pPr marL="165735">
              <a:lnSpc>
                <a:spcPct val="100000"/>
              </a:lnSpc>
              <a:spcBef>
                <a:spcPts val="180"/>
              </a:spcBef>
            </a:pP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1.46369624]]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9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8853" y="748030"/>
            <a:ext cx="35680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tf.Variable.assign()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00600" y="2963636"/>
            <a:ext cx="25203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What </a:t>
            </a:r>
            <a:r>
              <a:rPr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do you </a:t>
            </a:r>
            <a:r>
              <a:rPr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think this will</a:t>
            </a:r>
            <a:r>
              <a:rPr sz="1400" spc="-8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return?</a:t>
            </a:r>
            <a:endParaRPr sz="1400" dirty="0">
              <a:latin typeface="Georgia" panose="02040502050405020303" pitchFamily="18" charset="0"/>
              <a:cs typeface="Times New Roman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1515836"/>
            <a:ext cx="4156235" cy="143691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0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8853" y="748030"/>
            <a:ext cx="35680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tf.Variable.assign()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00600" y="2963636"/>
            <a:ext cx="25203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Uh,</a:t>
            </a:r>
            <a:r>
              <a:rPr lang="en-US" sz="1400" spc="-1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lang="en-US"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why?</a:t>
            </a:r>
            <a:endParaRPr lang="en-US" sz="1400" dirty="0">
              <a:latin typeface="Georgia" panose="02040502050405020303" pitchFamily="18" charset="0"/>
              <a:cs typeface="Times New Roman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1515836"/>
            <a:ext cx="4156235" cy="143691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6" y="1515836"/>
            <a:ext cx="3912140" cy="14478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5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8853" y="748030"/>
            <a:ext cx="35680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tf.Variable.assign()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00600" y="2963636"/>
            <a:ext cx="2520315" cy="872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lang="en-US" sz="1400" spc="-5" dirty="0" err="1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W.assign</a:t>
            </a:r>
            <a:r>
              <a:rPr lang="en-US"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(100) </a:t>
            </a:r>
            <a:r>
              <a:rPr lang="en-US"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doesn’t </a:t>
            </a:r>
            <a:r>
              <a:rPr lang="en-US"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assign the </a:t>
            </a:r>
            <a:r>
              <a:rPr lang="en-US"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value</a:t>
            </a:r>
            <a:r>
              <a:rPr lang="en-US" sz="1400" spc="-8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lang="en-US"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100  </a:t>
            </a:r>
            <a:r>
              <a:rPr lang="en-US"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to W. It creates an assign </a:t>
            </a:r>
            <a:r>
              <a:rPr lang="en-US"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op, </a:t>
            </a:r>
            <a:r>
              <a:rPr lang="en-US"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and that </a:t>
            </a:r>
            <a:r>
              <a:rPr lang="en-US"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op  needs </a:t>
            </a:r>
            <a:r>
              <a:rPr lang="en-US"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to </a:t>
            </a:r>
            <a:r>
              <a:rPr lang="en-US"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be </a:t>
            </a:r>
            <a:r>
              <a:rPr lang="en-US"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run to take</a:t>
            </a:r>
            <a:r>
              <a:rPr lang="en-US" sz="1400" spc="-8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lang="en-US"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effect.</a:t>
            </a:r>
            <a:endParaRPr lang="en-US" sz="1400" dirty="0">
              <a:latin typeface="Georgia" panose="02040502050405020303" pitchFamily="18" charset="0"/>
              <a:cs typeface="Times New Roman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1515836"/>
            <a:ext cx="4156235" cy="143691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6" y="1515836"/>
            <a:ext cx="3912140" cy="14478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0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8853" y="748030"/>
            <a:ext cx="35680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tf.Variable.assign()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1515836"/>
            <a:ext cx="4156235" cy="143691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6" y="1515836"/>
            <a:ext cx="3912140" cy="14478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86" y="3105149"/>
            <a:ext cx="3799114" cy="169842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3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8853" y="748030"/>
            <a:ext cx="35680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tf.Variable.assign()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1515836"/>
            <a:ext cx="4156235" cy="143691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6" y="1515836"/>
            <a:ext cx="3912140" cy="14478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85" y="3106637"/>
            <a:ext cx="3896277" cy="1293913"/>
          </a:xfrm>
          <a:prstGeom prst="rect">
            <a:avLst/>
          </a:prstGeom>
        </p:spPr>
      </p:pic>
      <p:sp>
        <p:nvSpPr>
          <p:cNvPr id="8" name="object 9"/>
          <p:cNvSpPr txBox="1"/>
          <p:nvPr/>
        </p:nvSpPr>
        <p:spPr>
          <a:xfrm>
            <a:off x="5181600" y="2963636"/>
            <a:ext cx="2966975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You </a:t>
            </a:r>
            <a:r>
              <a:rPr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don’t need </a:t>
            </a:r>
            <a:r>
              <a:rPr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to initialize</a:t>
            </a:r>
            <a:r>
              <a:rPr sz="1400" spc="-9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variable  because </a:t>
            </a:r>
            <a:r>
              <a:rPr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assign_op </a:t>
            </a:r>
            <a:r>
              <a:rPr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does </a:t>
            </a:r>
            <a:r>
              <a:rPr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it for</a:t>
            </a:r>
            <a:r>
              <a:rPr sz="1400" spc="-8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you</a:t>
            </a:r>
            <a:endParaRPr sz="1400" dirty="0">
              <a:latin typeface="Georgia" panose="02040502050405020303" pitchFamily="18" charset="0"/>
              <a:cs typeface="Times New Roman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6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8853" y="748030"/>
            <a:ext cx="35680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tf.Variable.assign()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1515836"/>
            <a:ext cx="4156235" cy="143691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6" y="1515836"/>
            <a:ext cx="3912140" cy="14478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85" y="3106637"/>
            <a:ext cx="3896277" cy="1293913"/>
          </a:xfrm>
          <a:prstGeom prst="rect">
            <a:avLst/>
          </a:prstGeom>
        </p:spPr>
      </p:pic>
      <p:sp>
        <p:nvSpPr>
          <p:cNvPr id="8" name="object 9"/>
          <p:cNvSpPr txBox="1"/>
          <p:nvPr/>
        </p:nvSpPr>
        <p:spPr>
          <a:xfrm>
            <a:off x="5181600" y="2963636"/>
            <a:ext cx="2966975" cy="66473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just">
              <a:lnSpc>
                <a:spcPts val="1650"/>
              </a:lnSpc>
              <a:spcBef>
                <a:spcPts val="180"/>
              </a:spcBef>
            </a:pPr>
            <a:r>
              <a:rPr lang="en-US"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In fact, initializer </a:t>
            </a:r>
            <a:r>
              <a:rPr lang="en-US"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op </a:t>
            </a:r>
            <a:r>
              <a:rPr lang="en-US"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is the assign </a:t>
            </a:r>
            <a:r>
              <a:rPr lang="en-US"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op </a:t>
            </a:r>
            <a:r>
              <a:rPr lang="en-US"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that  assigns the </a:t>
            </a:r>
            <a:r>
              <a:rPr lang="en-US"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variable’s </a:t>
            </a:r>
            <a:r>
              <a:rPr lang="en-US"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initial </a:t>
            </a:r>
            <a:r>
              <a:rPr lang="en-US"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value </a:t>
            </a:r>
            <a:r>
              <a:rPr lang="en-US"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to the  </a:t>
            </a:r>
            <a:r>
              <a:rPr lang="en-US"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variable</a:t>
            </a:r>
            <a:r>
              <a:rPr lang="en-US" sz="1400" spc="-1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lang="en-US"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itself.</a:t>
            </a:r>
            <a:endParaRPr lang="en-US" sz="1400" dirty="0">
              <a:latin typeface="Georgia" panose="02040502050405020303" pitchFamily="18" charset="0"/>
              <a:cs typeface="Times New Roman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9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body" idx="1"/>
          </p:nvPr>
        </p:nvSpPr>
        <p:spPr>
          <a:xfrm>
            <a:off x="468087" y="1518557"/>
            <a:ext cx="8938839" cy="17491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Go to terminal,</a:t>
            </a:r>
            <a:r>
              <a:rPr sz="1600" spc="-9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run</a:t>
            </a:r>
            <a:r>
              <a:rPr sz="1600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:</a:t>
            </a:r>
            <a:endParaRPr lang="ca-ES" sz="1600" spc="-5" dirty="0" smtClean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6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10" dirty="0" smtClean="0">
                <a:solidFill>
                  <a:schemeClr val="bg1"/>
                </a:solidFill>
                <a:latin typeface="Arial"/>
                <a:cs typeface="Arial"/>
              </a:rPr>
              <a:t>$  </a:t>
            </a:r>
            <a:r>
              <a:rPr sz="1600" spc="80" dirty="0">
                <a:solidFill>
                  <a:schemeClr val="bg1"/>
                </a:solidFill>
                <a:latin typeface="Arial"/>
                <a:cs typeface="Arial"/>
              </a:rPr>
              <a:t>tensorboard  </a:t>
            </a:r>
            <a:r>
              <a:rPr sz="1600" spc="165" dirty="0">
                <a:solidFill>
                  <a:schemeClr val="bg1"/>
                </a:solidFill>
                <a:latin typeface="Arial"/>
                <a:cs typeface="Arial"/>
              </a:rPr>
              <a:t>--logdir="./graphs"  </a:t>
            </a:r>
            <a:r>
              <a:rPr sz="1600" spc="200" dirty="0">
                <a:solidFill>
                  <a:schemeClr val="bg1"/>
                </a:solidFill>
                <a:latin typeface="Arial"/>
                <a:cs typeface="Arial"/>
              </a:rPr>
              <a:t>--port</a:t>
            </a:r>
            <a:r>
              <a:rPr sz="1600" spc="-1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chemeClr val="bg1"/>
                </a:solidFill>
                <a:latin typeface="Arial"/>
                <a:cs typeface="Arial"/>
              </a:rPr>
              <a:t>6006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ca-ES" sz="1600" spc="-5" dirty="0" smtClean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1600" spc="-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Then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open your browser and go </a:t>
            </a:r>
            <a:r>
              <a:rPr sz="1600" spc="12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to</a:t>
            </a:r>
            <a:r>
              <a:rPr sz="1600" spc="12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:</a:t>
            </a:r>
            <a:r>
              <a:rPr sz="1600" spc="36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600" spc="17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http://localhost:6006/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576939" y="750752"/>
            <a:ext cx="80009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b="1" spc="-10" dirty="0" smtClean="0">
                <a:solidFill>
                  <a:schemeClr val="bg1"/>
                </a:solidFill>
                <a:latin typeface="Georgia" panose="02040502050405020303" pitchFamily="18" charset="0"/>
              </a:rPr>
              <a:t>Run your program</a:t>
            </a:r>
            <a:endParaRPr sz="2800" b="1" dirty="0">
              <a:solidFill>
                <a:schemeClr val="bg1"/>
              </a:solidFill>
              <a:latin typeface="Georgia" panose="02040502050405020303" pitchFamily="18" charset="0"/>
              <a:cs typeface="Georgia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3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8853" y="748030"/>
            <a:ext cx="35680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tf.Variable.assign()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04950"/>
            <a:ext cx="5038344" cy="22098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4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8853" y="742950"/>
            <a:ext cx="35680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tf.Variable.assign()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02086" y="2125436"/>
            <a:ext cx="25203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What </a:t>
            </a:r>
            <a:r>
              <a:rPr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do you </a:t>
            </a:r>
            <a:r>
              <a:rPr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think this will</a:t>
            </a:r>
            <a:r>
              <a:rPr sz="1400" spc="-8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return?</a:t>
            </a:r>
            <a:endParaRPr sz="1400" dirty="0">
              <a:latin typeface="Georgia" panose="02040502050405020303" pitchFamily="18" charset="0"/>
              <a:cs typeface="Times New Roman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504950"/>
            <a:ext cx="5029199" cy="23202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7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8853" y="748030"/>
            <a:ext cx="35680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tf.Variable.assign()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18557"/>
            <a:ext cx="4984981" cy="2424793"/>
          </a:xfrm>
          <a:prstGeom prst="rect">
            <a:avLst/>
          </a:prstGeom>
        </p:spPr>
      </p:pic>
      <p:sp>
        <p:nvSpPr>
          <p:cNvPr id="8" name="object 5"/>
          <p:cNvSpPr txBox="1"/>
          <p:nvPr/>
        </p:nvSpPr>
        <p:spPr>
          <a:xfrm>
            <a:off x="5802086" y="2125436"/>
            <a:ext cx="2520315" cy="6538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lang="en-US"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It assign </a:t>
            </a:r>
            <a:r>
              <a:rPr lang="en-US"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2 * </a:t>
            </a:r>
            <a:r>
              <a:rPr lang="en-US" sz="1200" spc="-5" dirty="0" err="1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my_var</a:t>
            </a:r>
            <a:r>
              <a:rPr lang="en-US" sz="1200" spc="-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lang="en-US"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to </a:t>
            </a:r>
            <a:r>
              <a:rPr lang="en-US"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a </a:t>
            </a:r>
            <a:r>
              <a:rPr lang="en-US"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every</a:t>
            </a:r>
            <a:r>
              <a:rPr lang="en-US" sz="1400" spc="-2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lang="en-US" sz="1400" spc="-5" dirty="0" smtClean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time </a:t>
            </a:r>
            <a:r>
              <a:rPr lang="en-US" sz="1200" spc="-5" dirty="0" err="1" smtClean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my_var</a:t>
            </a:r>
            <a:r>
              <a:rPr lang="en-US" sz="1400" spc="-5" dirty="0" err="1" smtClean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_times_two</a:t>
            </a:r>
            <a:r>
              <a:rPr lang="en-US" sz="1400" spc="-5" dirty="0" smtClean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lang="en-US"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is</a:t>
            </a:r>
            <a:r>
              <a:rPr lang="en-US" sz="1400" spc="-2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lang="en-US"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fetched.</a:t>
            </a:r>
            <a:endParaRPr lang="en-US" sz="1400" dirty="0">
              <a:latin typeface="Georgia" panose="02040502050405020303" pitchFamily="18" charset="0"/>
              <a:cs typeface="Times New Roman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96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0468" y="748030"/>
            <a:ext cx="56648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assign_add() and</a:t>
            </a:r>
            <a:r>
              <a:rPr spc="-105" dirty="0"/>
              <a:t> </a:t>
            </a:r>
            <a:r>
              <a:rPr spc="-5" dirty="0"/>
              <a:t>assign_sub()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8086" y="2994571"/>
            <a:ext cx="4103914" cy="677108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assign_add() and assign_sub() can’t  initialize the </a:t>
            </a:r>
            <a:r>
              <a:rPr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variable </a:t>
            </a:r>
            <a:r>
              <a:rPr sz="140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my_var </a:t>
            </a:r>
            <a:r>
              <a:rPr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for </a:t>
            </a:r>
            <a:r>
              <a:rPr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you  because </a:t>
            </a:r>
            <a:r>
              <a:rPr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these </a:t>
            </a:r>
            <a:r>
              <a:rPr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ops need </a:t>
            </a:r>
            <a:r>
              <a:rPr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the </a:t>
            </a:r>
            <a:r>
              <a:rPr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original</a:t>
            </a:r>
            <a:r>
              <a:rPr sz="1400" spc="-9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value  of</a:t>
            </a:r>
            <a:r>
              <a:rPr sz="1400" spc="-8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my_var</a:t>
            </a:r>
            <a:endParaRPr sz="1400" dirty="0"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1507672"/>
            <a:ext cx="4925402" cy="136887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756439"/>
            <a:ext cx="914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Each session maintains its own copy</a:t>
            </a:r>
            <a:r>
              <a:rPr spc="-95" dirty="0"/>
              <a:t> </a:t>
            </a:r>
            <a:r>
              <a:rPr spc="-5" dirty="0" smtClean="0"/>
              <a:t>of</a:t>
            </a:r>
            <a:r>
              <a:rPr lang="en-US" spc="-5" dirty="0">
                <a:solidFill>
                  <a:srgbClr val="FFFFFF"/>
                </a:solidFill>
              </a:rPr>
              <a:t> variable</a:t>
            </a:r>
            <a:endParaRPr spc="-5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5" y="1515836"/>
            <a:ext cx="5119326" cy="250371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7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553" y="744496"/>
            <a:ext cx="78606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 </a:t>
            </a:r>
            <a:r>
              <a:rPr dirty="0"/>
              <a:t>a </a:t>
            </a:r>
            <a:r>
              <a:rPr spc="-5" dirty="0"/>
              <a:t>variable to initialize another</a:t>
            </a:r>
            <a:r>
              <a:rPr spc="-114" dirty="0"/>
              <a:t> </a:t>
            </a:r>
            <a:r>
              <a:rPr spc="-5" dirty="0"/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515836"/>
            <a:ext cx="6929755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Want to declare </a:t>
            </a:r>
            <a:r>
              <a:rPr sz="14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U = 2 *</a:t>
            </a:r>
            <a:r>
              <a:rPr sz="1400" spc="-10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14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W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 dirty="0">
              <a:latin typeface="Georgia" panose="02040502050405020303" pitchFamily="18" charset="0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ca-ES" sz="1200" spc="-10" dirty="0" smtClean="0">
              <a:solidFill>
                <a:srgbClr val="FFFFFF"/>
              </a:solidFill>
              <a:latin typeface="Georgia" panose="020405020504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ca-ES" sz="1200" spc="-10" dirty="0">
              <a:solidFill>
                <a:srgbClr val="FFFFFF"/>
              </a:solidFill>
              <a:latin typeface="Georgia" panose="020405020504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ca-ES" sz="1200" spc="-10" dirty="0" smtClean="0">
              <a:solidFill>
                <a:srgbClr val="FFFFFF"/>
              </a:solidFill>
              <a:latin typeface="Georgia" panose="020405020504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 dirty="0">
              <a:latin typeface="Georgia" panose="02040502050405020303" pitchFamily="18" charset="0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400" spc="-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Times New Roman"/>
              </a:rPr>
              <a:t>Not so safe (but </a:t>
            </a:r>
            <a:r>
              <a:rPr sz="1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Times New Roman"/>
              </a:rPr>
              <a:t>quite</a:t>
            </a:r>
            <a:r>
              <a:rPr sz="1400" spc="-7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400" spc="-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Times New Roman"/>
              </a:rPr>
              <a:t>common)</a:t>
            </a:r>
            <a:endParaRPr sz="1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  <a:cs typeface="Times New Roman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19275"/>
            <a:ext cx="4876800" cy="76936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553" y="744496"/>
            <a:ext cx="78606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 </a:t>
            </a:r>
            <a:r>
              <a:rPr dirty="0"/>
              <a:t>a </a:t>
            </a:r>
            <a:r>
              <a:rPr spc="-5" dirty="0"/>
              <a:t>variable to initialize another</a:t>
            </a:r>
            <a:r>
              <a:rPr spc="-114" dirty="0"/>
              <a:t> </a:t>
            </a:r>
            <a:r>
              <a:rPr spc="-5" dirty="0"/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515836"/>
            <a:ext cx="6929755" cy="13696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Want to declare </a:t>
            </a:r>
            <a:r>
              <a:rPr sz="14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U = 2 *</a:t>
            </a:r>
            <a:r>
              <a:rPr sz="1400" spc="-10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140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W</a:t>
            </a:r>
            <a:endParaRPr lang="ca-ES" sz="1400" dirty="0" smtClean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ca-ES" sz="14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ca-ES" sz="1400" dirty="0" smtClean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ca-ES" sz="14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ca-ES" sz="14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Georgia"/>
            </a:endParaRP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(It is safer if W is initialized before  its value  is used  to initialize U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Georgia"/>
              </a:rPr>
              <a:t>)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  <a:cs typeface="Georgia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19275"/>
            <a:ext cx="4876800" cy="76936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b="9075"/>
          <a:stretch/>
        </p:blipFill>
        <p:spPr>
          <a:xfrm>
            <a:off x="457200" y="1808389"/>
            <a:ext cx="4876800" cy="76336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0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408" y="748030"/>
            <a:ext cx="53765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Session </a:t>
            </a:r>
            <a:r>
              <a:rPr spc="-5" dirty="0"/>
              <a:t>vs</a:t>
            </a:r>
            <a:r>
              <a:rPr spc="-95" dirty="0"/>
              <a:t> </a:t>
            </a:r>
            <a:r>
              <a:rPr spc="-5" dirty="0"/>
              <a:t>InteractiveSession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515836"/>
            <a:ext cx="7844875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You sometimes see InteractiveSession instead of</a:t>
            </a:r>
            <a:r>
              <a:rPr sz="1600" spc="-7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Session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The only difference </a:t>
            </a:r>
            <a:r>
              <a:rPr sz="1600" spc="-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is</a:t>
            </a:r>
            <a:r>
              <a:rPr lang="ca-ES" sz="16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ca-ES" sz="1600" spc="-5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that</a:t>
            </a:r>
            <a:r>
              <a:rPr sz="1600" spc="-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an InteractiveSession makes itself the</a:t>
            </a:r>
            <a:r>
              <a:rPr sz="1600" spc="-6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default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Georgia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2584948"/>
            <a:ext cx="4789714" cy="191341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9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1482" y="748030"/>
            <a:ext cx="40773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Control</a:t>
            </a:r>
            <a:r>
              <a:rPr spc="-100" dirty="0"/>
              <a:t> </a:t>
            </a:r>
            <a:r>
              <a:rPr spc="-5" dirty="0"/>
              <a:t>Dependencies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511659"/>
            <a:ext cx="5673090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5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tf.Graph.control_dependencies(control_inputs)</a:t>
            </a:r>
            <a:endParaRPr sz="1600" dirty="0">
              <a:latin typeface="Georgia" panose="020405020504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Georgia" panose="02040502050405020303" pitchFamily="18" charset="0"/>
              <a:cs typeface="Times New Roman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5" y="2125436"/>
            <a:ext cx="7298375" cy="136071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/>
          <p:nvPr/>
        </p:nvSpPr>
        <p:spPr>
          <a:xfrm>
            <a:off x="576939" y="750752"/>
            <a:ext cx="80009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b="1" spc="-10" dirty="0" smtClean="0">
                <a:solidFill>
                  <a:schemeClr val="bg1"/>
                </a:solidFill>
                <a:latin typeface="Georgia" panose="02040502050405020303" pitchFamily="18" charset="0"/>
              </a:rPr>
              <a:t>Exercise </a:t>
            </a:r>
            <a:endParaRPr lang="en-US" sz="2800" b="1" dirty="0">
              <a:solidFill>
                <a:schemeClr val="bg1"/>
              </a:solidFill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058518" y="2421890"/>
            <a:ext cx="3037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ca-ES" sz="1800" spc="50" dirty="0" smtClean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02_variables</a:t>
            </a:r>
            <a:endParaRPr sz="1800" dirty="0"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4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/>
          <p:nvPr/>
        </p:nvSpPr>
        <p:spPr>
          <a:xfrm>
            <a:off x="576939" y="750752"/>
            <a:ext cx="80009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b="1" spc="-10" dirty="0" smtClean="0">
                <a:solidFill>
                  <a:schemeClr val="bg1"/>
                </a:solidFill>
                <a:latin typeface="Georgia" panose="02040502050405020303" pitchFamily="18" charset="0"/>
              </a:rPr>
              <a:t>Explicitly name them</a:t>
            </a:r>
            <a:endParaRPr sz="2800" b="1" dirty="0">
              <a:solidFill>
                <a:schemeClr val="bg1"/>
              </a:solidFill>
              <a:latin typeface="Georgia" panose="02040502050405020303" pitchFamily="18" charset="0"/>
              <a:cs typeface="Georgia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5" y="2125436"/>
            <a:ext cx="6603092" cy="2446564"/>
          </a:xfrm>
          <a:prstGeom prst="rect">
            <a:avLst/>
          </a:prstGeom>
        </p:spPr>
      </p:pic>
      <p:sp>
        <p:nvSpPr>
          <p:cNvPr id="7" name="object 4"/>
          <p:cNvSpPr/>
          <p:nvPr/>
        </p:nvSpPr>
        <p:spPr>
          <a:xfrm>
            <a:off x="4588324" y="1515836"/>
            <a:ext cx="3823262" cy="17417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3547" y="2255300"/>
            <a:ext cx="392876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000" spc="-5" dirty="0" smtClean="0"/>
              <a:t>Placeholder</a:t>
            </a:r>
            <a:r>
              <a:rPr lang="ca-ES" sz="4000" spc="-5" dirty="0" smtClean="0"/>
              <a:t>s</a:t>
            </a:r>
            <a:endParaRPr sz="4000" spc="-5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9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086" y="1515462"/>
            <a:ext cx="536321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 </a:t>
            </a:r>
            <a:r>
              <a:rPr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TF program often has 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2</a:t>
            </a:r>
            <a:r>
              <a:rPr spc="-9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phases:</a:t>
            </a:r>
            <a:endParaRPr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469900" indent="-38862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Assemble </a:t>
            </a:r>
            <a:r>
              <a:rPr sz="16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</a:t>
            </a:r>
            <a:r>
              <a:rPr sz="1600" spc="-1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graph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469900" indent="-41846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Use </a:t>
            </a:r>
            <a:r>
              <a:rPr sz="16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session to execute operations in the</a:t>
            </a:r>
            <a:r>
              <a:rPr sz="1600" spc="-7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graph.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7778" y="748030"/>
            <a:ext cx="32283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spc="-5" dirty="0"/>
              <a:t>quick</a:t>
            </a:r>
            <a:r>
              <a:rPr spc="-105" dirty="0"/>
              <a:t> </a:t>
            </a:r>
            <a:r>
              <a:rPr spc="-5" dirty="0"/>
              <a:t>reminder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086" y="1515462"/>
            <a:ext cx="8294914" cy="1520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 </a:t>
            </a:r>
            <a:r>
              <a:rPr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TF program often has 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2</a:t>
            </a:r>
            <a:r>
              <a:rPr spc="-9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phases:</a:t>
            </a:r>
            <a:endParaRPr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469900" indent="-38862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Assemble </a:t>
            </a:r>
            <a:r>
              <a:rPr sz="16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</a:t>
            </a:r>
            <a:r>
              <a:rPr sz="1600" spc="-1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graph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469900" indent="-41846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Use </a:t>
            </a:r>
            <a:r>
              <a:rPr sz="16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session to execute operations in the</a:t>
            </a:r>
            <a:r>
              <a:rPr sz="1600" spc="-7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graph</a:t>
            </a:r>
            <a:r>
              <a:rPr sz="1600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.</a:t>
            </a:r>
            <a:endParaRPr lang="ca-ES" sz="1600" spc="-5" dirty="0" smtClean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469900" indent="-41846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69265" algn="l"/>
                <a:tab pos="469900" algn="l"/>
              </a:tabLst>
            </a:pPr>
            <a:endParaRPr lang="ca-ES" sz="1600" spc="-5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469900" indent="-41846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69265" algn="l"/>
                <a:tab pos="469900" algn="l"/>
              </a:tabLst>
            </a:pPr>
            <a:endParaRPr lang="ca-ES" sz="1600" spc="-5" dirty="0" smtClean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  <a:tabLst>
                <a:tab pos="469265" algn="l"/>
                <a:tab pos="469900" algn="l"/>
              </a:tabLst>
            </a:pPr>
            <a:r>
              <a:rPr lang="en-US"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Can assemble the graph first without knowing the values needed for  </a:t>
            </a:r>
            <a:r>
              <a:rPr lang="en-US" sz="1600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computation?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3384178" y="748030"/>
            <a:ext cx="2397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Placeholders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9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086" y="1515462"/>
            <a:ext cx="7913914" cy="27569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 </a:t>
            </a:r>
            <a:r>
              <a:rPr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TF program often has 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2</a:t>
            </a:r>
            <a:r>
              <a:rPr spc="-9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phases:</a:t>
            </a:r>
            <a:endParaRPr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469900" indent="-38862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Assemble </a:t>
            </a:r>
            <a:r>
              <a:rPr sz="16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</a:t>
            </a:r>
            <a:r>
              <a:rPr sz="1600" spc="-1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graph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469900" indent="-41846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Use </a:t>
            </a:r>
            <a:r>
              <a:rPr sz="16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session to execute operations in the</a:t>
            </a:r>
            <a:r>
              <a:rPr sz="1600" spc="-7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graph</a:t>
            </a:r>
            <a:r>
              <a:rPr sz="1600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.</a:t>
            </a:r>
            <a:endParaRPr lang="ca-ES" sz="1600" spc="-5" dirty="0" smtClean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469900" indent="-41846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69265" algn="l"/>
                <a:tab pos="469900" algn="l"/>
              </a:tabLst>
            </a:pPr>
            <a:endParaRPr lang="ca-ES" sz="1600" spc="-5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469900" indent="-41846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69265" algn="l"/>
                <a:tab pos="469900" algn="l"/>
              </a:tabLst>
            </a:pPr>
            <a:endParaRPr lang="ca-ES" sz="1600" spc="-5" dirty="0" smtClean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  <a:tabLst>
                <a:tab pos="469265" algn="l"/>
                <a:tab pos="469900" algn="l"/>
              </a:tabLst>
            </a:pPr>
            <a:r>
              <a:rPr lang="en-US"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Can assemble the graph first without knowing the values needed for  </a:t>
            </a:r>
            <a:r>
              <a:rPr lang="en-US" sz="1600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computation?</a:t>
            </a:r>
          </a:p>
          <a:p>
            <a:pPr marL="51435">
              <a:lnSpc>
                <a:spcPct val="100000"/>
              </a:lnSpc>
              <a:spcBef>
                <a:spcPts val="15"/>
              </a:spcBef>
              <a:tabLst>
                <a:tab pos="469265" algn="l"/>
                <a:tab pos="469900" algn="l"/>
              </a:tabLst>
            </a:pPr>
            <a:endParaRPr lang="en-US" sz="1600" spc="-5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lang="en-US" sz="1600" u="heavy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Analogy</a:t>
            </a:r>
            <a:r>
              <a:rPr lang="en-US"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: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12700" marR="5080">
              <a:lnSpc>
                <a:spcPct val="100699"/>
              </a:lnSpc>
            </a:pPr>
            <a:r>
              <a:rPr lang="en-US" sz="1600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We can </a:t>
            </a:r>
            <a:r>
              <a:rPr lang="en-US"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define the function f(x, y)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= </a:t>
            </a:r>
            <a:r>
              <a:rPr lang="en-US"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x*2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+ y </a:t>
            </a:r>
            <a:r>
              <a:rPr lang="en-US"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without </a:t>
            </a:r>
            <a:r>
              <a:rPr lang="en-US" sz="1600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knowing the values </a:t>
            </a:r>
            <a:r>
              <a:rPr lang="en-US"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of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x </a:t>
            </a:r>
            <a:r>
              <a:rPr lang="en-US" sz="1600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and </a:t>
            </a:r>
            <a:r>
              <a:rPr lang="en-US"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y</a:t>
            </a:r>
            <a:r>
              <a:rPr lang="en-US" sz="1600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. Variables x and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y </a:t>
            </a:r>
            <a:r>
              <a:rPr lang="en-US"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are  placeholders for the actual</a:t>
            </a:r>
            <a:r>
              <a:rPr lang="en-US" sz="1600" spc="-8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16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values.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  <a:tabLst>
                <a:tab pos="469265" algn="l"/>
                <a:tab pos="469900" algn="l"/>
              </a:tabLst>
            </a:pPr>
            <a:endParaRPr sz="16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3384178" y="748030"/>
            <a:ext cx="2397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Placeholders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2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8284" y="748030"/>
            <a:ext cx="3505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Why</a:t>
            </a:r>
            <a:r>
              <a:rPr sz="2800" b="1" spc="-10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placeholders?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858" y="2158094"/>
            <a:ext cx="8163559" cy="8273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835" marR="5080" indent="-1842770">
              <a:lnSpc>
                <a:spcPct val="114599"/>
              </a:lnSpc>
              <a:spcBef>
                <a:spcPts val="100"/>
              </a:spcBef>
            </a:pPr>
            <a:r>
              <a:rPr sz="24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We, or our clients, can later supply their own data when they  need to execute the</a:t>
            </a:r>
            <a:r>
              <a:rPr sz="2400" spc="-8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computation.</a:t>
            </a:r>
            <a:endParaRPr sz="24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9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4178" y="748030"/>
            <a:ext cx="2397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Placeholders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508776"/>
            <a:ext cx="554164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13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tf.placeholder(dtype,  </a:t>
            </a:r>
            <a:r>
              <a:rPr sz="1600" b="1" spc="-4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shape=None,</a:t>
            </a:r>
            <a:r>
              <a:rPr sz="1600" b="1" spc="19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600" b="1" spc="-10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name=None)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2114550"/>
            <a:ext cx="7132320" cy="2286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0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453" y="2137322"/>
            <a:ext cx="7115175" cy="8807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622550" marR="5080" indent="-2610485">
              <a:lnSpc>
                <a:spcPct val="100400"/>
              </a:lnSpc>
              <a:spcBef>
                <a:spcPts val="85"/>
              </a:spcBef>
            </a:pPr>
            <a:r>
              <a:rPr spc="-5" dirty="0"/>
              <a:t>Feed the values to placeholders using</a:t>
            </a:r>
            <a:r>
              <a:rPr spc="-100" dirty="0"/>
              <a:t> </a:t>
            </a:r>
            <a:r>
              <a:rPr dirty="0"/>
              <a:t>a  </a:t>
            </a:r>
            <a:r>
              <a:rPr spc="-5" dirty="0"/>
              <a:t>dictionary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4178" y="748030"/>
            <a:ext cx="2397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Placeholders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508776"/>
            <a:ext cx="554164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13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tf.placeholder(dtype,  </a:t>
            </a:r>
            <a:r>
              <a:rPr sz="1600" b="1" spc="-4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shape=None,</a:t>
            </a:r>
            <a:r>
              <a:rPr sz="1600" b="1" spc="19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600" b="1" spc="-10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name=None)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2128156"/>
            <a:ext cx="7879427" cy="265339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81000" y="4725633"/>
            <a:ext cx="1979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400" spc="-1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Arial"/>
              </a:rPr>
              <a:t>#  </a:t>
            </a:r>
            <a:r>
              <a:rPr lang="en-US" sz="1400" spc="-45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Arial"/>
              </a:rPr>
              <a:t>&gt;&gt;  </a:t>
            </a:r>
            <a:r>
              <a:rPr lang="en-US" sz="1400" spc="185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Arial"/>
              </a:rPr>
              <a:t>[6, </a:t>
            </a:r>
            <a:r>
              <a:rPr lang="en-US" sz="1400" spc="135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Arial"/>
              </a:rPr>
              <a:t>7,</a:t>
            </a:r>
            <a:r>
              <a:rPr lang="en-US" sz="1400" spc="425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lang="en-US" sz="1400" spc="135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Arial"/>
              </a:rPr>
              <a:t>8]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Arial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0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4178" y="748030"/>
            <a:ext cx="2397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Placeholders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508776"/>
            <a:ext cx="554164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13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tf.placeholder(dtype,  </a:t>
            </a:r>
            <a:r>
              <a:rPr sz="1600" b="1" spc="-4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shape=None,</a:t>
            </a:r>
            <a:r>
              <a:rPr sz="1600" b="1" spc="19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600" b="1" spc="-10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name=None)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458" y="2128157"/>
            <a:ext cx="5783942" cy="13721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65"/>
              </a:spcBef>
            </a:pPr>
            <a:r>
              <a:rPr sz="1400" spc="-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shape=None </a:t>
            </a:r>
            <a:r>
              <a:rPr sz="14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means that tensor </a:t>
            </a:r>
            <a:r>
              <a:rPr sz="14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of </a:t>
            </a:r>
            <a:r>
              <a:rPr sz="14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any  shape will </a:t>
            </a:r>
            <a:r>
              <a:rPr sz="14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be </a:t>
            </a:r>
            <a:r>
              <a:rPr sz="14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accepted as </a:t>
            </a:r>
            <a:r>
              <a:rPr sz="14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value </a:t>
            </a:r>
            <a:r>
              <a:rPr sz="14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for  </a:t>
            </a:r>
            <a:r>
              <a:rPr sz="14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placeholder</a:t>
            </a:r>
            <a:r>
              <a:rPr sz="140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.</a:t>
            </a:r>
            <a:endParaRPr lang="ca-ES" sz="1400" dirty="0" smtClean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endParaRPr lang="ca-ES" sz="14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r>
              <a:rPr lang="en-US"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shape=None is easy to</a:t>
            </a:r>
            <a:r>
              <a:rPr lang="en-US" sz="1400" spc="-8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lang="en-US" sz="1400" spc="-5" dirty="0" smtClean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construct </a:t>
            </a:r>
            <a:r>
              <a:rPr lang="en-US" sz="1400" dirty="0" smtClean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graphs</a:t>
            </a:r>
            <a:r>
              <a:rPr lang="en-US"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, but nightmarish </a:t>
            </a:r>
            <a:r>
              <a:rPr lang="en-US"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for</a:t>
            </a:r>
            <a:r>
              <a:rPr lang="en-US" sz="1400" spc="-9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lang="en-US"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debugging</a:t>
            </a:r>
            <a:endParaRPr lang="en-US" sz="1400" dirty="0">
              <a:latin typeface="Georgia" panose="02040502050405020303" pitchFamily="18" charset="0"/>
              <a:cs typeface="Times New Roman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endParaRPr lang="en-US" sz="1400" dirty="0">
              <a:latin typeface="Times New Roman"/>
              <a:cs typeface="Times New Roman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endParaRPr sz="14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5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4178" y="748030"/>
            <a:ext cx="2397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Placeholders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508776"/>
            <a:ext cx="554164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13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tf.placeholder(dtype,  </a:t>
            </a:r>
            <a:r>
              <a:rPr sz="1600" b="1" spc="-4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shape=None,</a:t>
            </a:r>
            <a:r>
              <a:rPr sz="1600" b="1" spc="19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600" b="1" spc="-10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name=None)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458" y="2128157"/>
            <a:ext cx="5783942" cy="9105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65"/>
              </a:spcBef>
            </a:pPr>
            <a:r>
              <a:rPr lang="en-US" sz="14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shape=None also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breaks </a:t>
            </a:r>
            <a:r>
              <a:rPr lang="en-US" sz="14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all following  shape inference, which makes many 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ops not </a:t>
            </a:r>
            <a:r>
              <a:rPr lang="en-US" sz="14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work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because </a:t>
            </a:r>
            <a:r>
              <a:rPr lang="en-US" sz="14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they expect  certain</a:t>
            </a:r>
            <a:r>
              <a:rPr lang="en-US" sz="1400" spc="-1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lang="en-US" sz="14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/>
              </a:rPr>
              <a:t>rank.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endParaRPr lang="en-US" sz="1400" dirty="0">
              <a:latin typeface="Times New Roman"/>
              <a:cs typeface="Times New Roman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endParaRPr sz="14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0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/>
          <p:nvPr/>
        </p:nvSpPr>
        <p:spPr>
          <a:xfrm>
            <a:off x="1709056" y="1710482"/>
            <a:ext cx="5747385" cy="17379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94030" marR="483234" algn="ctr">
              <a:lnSpc>
                <a:spcPct val="100400"/>
              </a:lnSpc>
              <a:spcBef>
                <a:spcPts val="85"/>
              </a:spcBef>
            </a:pP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Learn to use</a:t>
            </a:r>
            <a:r>
              <a:rPr sz="2800" b="1" spc="-10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TensorBoard  well and</a:t>
            </a:r>
            <a:r>
              <a:rPr sz="2800" b="1" spc="-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often.</a:t>
            </a:r>
            <a:endParaRPr sz="2800" dirty="0">
              <a:latin typeface="Georgia"/>
              <a:cs typeface="Georgia"/>
            </a:endParaRPr>
          </a:p>
          <a:p>
            <a:pPr marL="12700" marR="5080" algn="ctr">
              <a:lnSpc>
                <a:spcPct val="100400"/>
              </a:lnSpc>
            </a:pP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It will help </a:t>
            </a:r>
            <a:r>
              <a:rPr sz="2800" b="1" dirty="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lot when you</a:t>
            </a:r>
            <a:r>
              <a:rPr sz="2800" b="1" spc="-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build  complicated</a:t>
            </a:r>
            <a:r>
              <a:rPr sz="2800" b="1" spc="-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models.</a:t>
            </a:r>
            <a:endParaRPr sz="2800" dirty="0">
              <a:latin typeface="Georgia"/>
              <a:cs typeface="Georgia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4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382" y="748030"/>
            <a:ext cx="81229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if want to feed multiple data points</a:t>
            </a:r>
            <a:r>
              <a:rPr spc="-90" dirty="0"/>
              <a:t> </a:t>
            </a:r>
            <a:r>
              <a:rPr spc="-5" dirty="0"/>
              <a:t>in?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5" y="1515836"/>
            <a:ext cx="3877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We feed all the values in, one at </a:t>
            </a:r>
            <a:r>
              <a:rPr sz="18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</a:t>
            </a:r>
            <a:r>
              <a:rPr sz="1800" spc="-6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time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39" y="2120356"/>
            <a:ext cx="4187194" cy="83239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915" y="1918606"/>
            <a:ext cx="7344409" cy="130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FFFF"/>
                </a:solidFill>
                <a:latin typeface="Georgia"/>
                <a:cs typeface="Georgia"/>
              </a:rPr>
              <a:t>You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can feed_dict any feedable</a:t>
            </a:r>
            <a:r>
              <a:rPr sz="2800" b="1" spc="-8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tensor.</a:t>
            </a:r>
            <a:endParaRPr sz="2800" dirty="0">
              <a:latin typeface="Georgia"/>
              <a:cs typeface="Georgia"/>
            </a:endParaRPr>
          </a:p>
          <a:p>
            <a:pPr marL="12700" marR="5080" algn="ctr">
              <a:lnSpc>
                <a:spcPct val="100400"/>
              </a:lnSpc>
            </a:pP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Placeholder is just </a:t>
            </a:r>
            <a:r>
              <a:rPr sz="2800" b="1" dirty="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way to indicate</a:t>
            </a:r>
            <a:r>
              <a:rPr sz="2800" b="1" spc="-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that  something must be</a:t>
            </a:r>
            <a:r>
              <a:rPr sz="2800" b="1" spc="-10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fed</a:t>
            </a:r>
            <a:endParaRPr sz="2800" dirty="0">
              <a:latin typeface="Georgia"/>
              <a:cs typeface="Georgia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7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884" y="2171702"/>
            <a:ext cx="8382000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200" dirty="0">
                <a:latin typeface="Georgia" panose="02040502050405020303" pitchFamily="18" charset="0"/>
                <a:cs typeface="Arial"/>
              </a:rPr>
              <a:t>tf.Graph.is_feedable(tensor)</a:t>
            </a: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2400" b="0" dirty="0">
                <a:latin typeface="Georgia" panose="02040502050405020303" pitchFamily="18" charset="0"/>
              </a:rPr>
              <a:t># </a:t>
            </a:r>
            <a:r>
              <a:rPr sz="2400" b="0" spc="-5" dirty="0">
                <a:latin typeface="Georgia" panose="02040502050405020303" pitchFamily="18" charset="0"/>
              </a:rPr>
              <a:t>True if and only if tensor is</a:t>
            </a:r>
            <a:r>
              <a:rPr sz="2400" b="0" spc="-90" dirty="0">
                <a:latin typeface="Georgia" panose="02040502050405020303" pitchFamily="18" charset="0"/>
              </a:rPr>
              <a:t> </a:t>
            </a:r>
            <a:r>
              <a:rPr sz="2400" b="0" spc="-5" dirty="0">
                <a:latin typeface="Georgia" panose="02040502050405020303" pitchFamily="18" charset="0"/>
              </a:rPr>
              <a:t>feedable.</a:t>
            </a:r>
            <a:endParaRPr sz="2400" dirty="0">
              <a:latin typeface="Georgia" panose="02040502050405020303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8478" y="748030"/>
            <a:ext cx="44888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Feeding values to TF</a:t>
            </a:r>
            <a:r>
              <a:rPr spc="-95" dirty="0"/>
              <a:t> </a:t>
            </a:r>
            <a:r>
              <a:rPr spc="-5" dirty="0"/>
              <a:t>ops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1518557"/>
            <a:ext cx="7686400" cy="227239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0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/>
          <p:nvPr/>
        </p:nvSpPr>
        <p:spPr>
          <a:xfrm>
            <a:off x="576939" y="750752"/>
            <a:ext cx="80009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b="1" spc="-10" dirty="0" smtClean="0">
                <a:solidFill>
                  <a:schemeClr val="bg1"/>
                </a:solidFill>
                <a:latin typeface="Georgia" panose="02040502050405020303" pitchFamily="18" charset="0"/>
              </a:rPr>
              <a:t>Exercises </a:t>
            </a:r>
            <a:endParaRPr lang="en-US" sz="2800" b="1" dirty="0">
              <a:solidFill>
                <a:schemeClr val="bg1"/>
              </a:solidFill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058518" y="2421890"/>
            <a:ext cx="3037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ca-ES" sz="1800" spc="50" dirty="0" smtClean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02_feed_dict</a:t>
            </a:r>
            <a:endParaRPr sz="1800" dirty="0"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8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1063" y="2348230"/>
            <a:ext cx="37636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What’s lazy</a:t>
            </a:r>
            <a:r>
              <a:rPr spc="-100" dirty="0"/>
              <a:t> </a:t>
            </a:r>
            <a:r>
              <a:rPr spc="-5" dirty="0"/>
              <a:t>loading?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0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/>
          <p:nvPr/>
        </p:nvSpPr>
        <p:spPr>
          <a:xfrm>
            <a:off x="576939" y="750752"/>
            <a:ext cx="80009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b="1" spc="-10" dirty="0" smtClean="0">
                <a:solidFill>
                  <a:schemeClr val="bg1"/>
                </a:solidFill>
                <a:latin typeface="Georgia" panose="02040502050405020303" pitchFamily="18" charset="0"/>
              </a:rPr>
              <a:t>Exercise </a:t>
            </a:r>
            <a:endParaRPr lang="en-US" sz="2800" b="1" dirty="0">
              <a:solidFill>
                <a:schemeClr val="bg1"/>
              </a:solidFill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058518" y="2421890"/>
            <a:ext cx="3037840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ca-ES" sz="1800" spc="50" dirty="0" smtClean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02_normal_loading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ca-ES" spc="50" dirty="0" smtClean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02_lazy_loading</a:t>
            </a:r>
            <a:endParaRPr sz="1800" dirty="0"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8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0752" y="739866"/>
            <a:ext cx="40151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Lazy loading</a:t>
            </a:r>
            <a:r>
              <a:rPr spc="-10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515836"/>
            <a:ext cx="1679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Normal</a:t>
            </a:r>
            <a:r>
              <a:rPr sz="1800" spc="-1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loading: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2128156"/>
            <a:ext cx="7586717" cy="211999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6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68084" y="1507672"/>
            <a:ext cx="137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Lazy</a:t>
            </a:r>
            <a:r>
              <a:rPr sz="1800" spc="-1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loading: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4" y="2125436"/>
            <a:ext cx="8305866" cy="1894114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2570752" y="739866"/>
            <a:ext cx="40151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Lazy loading</a:t>
            </a:r>
            <a:r>
              <a:rPr spc="-100" dirty="0"/>
              <a:t> </a:t>
            </a:r>
            <a:r>
              <a:rPr spc="-5" dirty="0"/>
              <a:t>Example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1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" y="2134503"/>
            <a:ext cx="8001000" cy="8726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R="5080" algn="ctr">
              <a:lnSpc>
                <a:spcPct val="100400"/>
              </a:lnSpc>
              <a:spcBef>
                <a:spcPts val="85"/>
              </a:spcBef>
            </a:pPr>
            <a:r>
              <a:rPr spc="-5" dirty="0"/>
              <a:t>Both give the same value of</a:t>
            </a:r>
            <a:r>
              <a:rPr spc="-100" dirty="0"/>
              <a:t> </a:t>
            </a:r>
            <a:r>
              <a:rPr dirty="0" smtClean="0"/>
              <a:t>z</a:t>
            </a:r>
            <a:r>
              <a:rPr lang="ca-ES" dirty="0" smtClean="0"/>
              <a:t>.</a:t>
            </a:r>
            <a:r>
              <a:rPr dirty="0" smtClean="0"/>
              <a:t> </a:t>
            </a:r>
            <a:r>
              <a:rPr spc="-5" dirty="0"/>
              <a:t>What’s </a:t>
            </a:r>
            <a:r>
              <a:rPr spc="-5" dirty="0" smtClean="0"/>
              <a:t>the</a:t>
            </a:r>
            <a:r>
              <a:rPr lang="ca-ES" spc="-105" dirty="0"/>
              <a:t> </a:t>
            </a:r>
            <a:r>
              <a:rPr spc="-5" dirty="0" smtClean="0"/>
              <a:t>problem</a:t>
            </a:r>
            <a:r>
              <a:rPr spc="-5" dirty="0"/>
              <a:t>?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2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/>
          <p:nvPr/>
        </p:nvSpPr>
        <p:spPr>
          <a:xfrm>
            <a:off x="576939" y="750752"/>
            <a:ext cx="80009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b="1" spc="-10" dirty="0" smtClean="0">
                <a:solidFill>
                  <a:schemeClr val="bg1"/>
                </a:solidFill>
                <a:latin typeface="Georgia" panose="02040502050405020303" pitchFamily="18" charset="0"/>
              </a:rPr>
              <a:t>Constants</a:t>
            </a:r>
            <a:endParaRPr sz="2800" b="1" dirty="0">
              <a:solidFill>
                <a:schemeClr val="bg1"/>
              </a:solidFill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8992" y="1515836"/>
            <a:ext cx="7379608" cy="57041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R="5080" indent="12700">
              <a:lnSpc>
                <a:spcPct val="100699"/>
              </a:lnSpc>
              <a:spcBef>
                <a:spcPts val="85"/>
              </a:spcBef>
            </a:pPr>
            <a:r>
              <a:rPr sz="1800" b="1" spc="1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tf.constant(value, </a:t>
            </a:r>
            <a:r>
              <a:rPr sz="1800" b="1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dtype=None, </a:t>
            </a:r>
            <a:r>
              <a:rPr sz="1800" b="1" spc="-4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shape=None,</a:t>
            </a:r>
            <a:r>
              <a:rPr lang="ca-ES" sz="1800" b="1" spc="-4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800" b="1" spc="4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name</a:t>
            </a:r>
            <a:r>
              <a:rPr sz="1800" b="1" spc="4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='Const',</a:t>
            </a:r>
            <a:r>
              <a:rPr sz="1800" b="1" spc="41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800" b="1" spc="7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verify_shape=False)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5" y="2125436"/>
            <a:ext cx="4088611" cy="227511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81000" y="4475116"/>
            <a:ext cx="23128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45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  </a:t>
            </a:r>
            <a:r>
              <a:rPr lang="en-US" sz="1600" spc="15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[5 8] [6 </a:t>
            </a:r>
            <a:r>
              <a:rPr lang="en-US" sz="1600" spc="18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1600" spc="9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12]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8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514645" y="748031"/>
            <a:ext cx="2136480" cy="452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bg1"/>
                </a:solidFill>
              </a:rPr>
              <a:t>TensorBoard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207951"/>
            <a:ext cx="1607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Normal</a:t>
            </a:r>
            <a:r>
              <a:rPr sz="1800" spc="-1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loading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9202" y="1808501"/>
            <a:ext cx="6705598" cy="2288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3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514645" y="748031"/>
            <a:ext cx="2136480" cy="452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bg1"/>
                </a:solidFill>
              </a:rPr>
              <a:t>TensorBoard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207951"/>
            <a:ext cx="85997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Lazy loading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(just </a:t>
            </a:r>
            <a:r>
              <a:rPr lang="en-US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missing the node Add, bad for reading graph, but not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</a:t>
            </a:r>
            <a:r>
              <a:rPr lang="en-US" spc="-5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bug)</a:t>
            </a:r>
            <a:endParaRPr lang="en-US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9202" y="1808501"/>
            <a:ext cx="6705598" cy="2288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1822108"/>
            <a:ext cx="7489632" cy="22884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6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9300" y="743313"/>
            <a:ext cx="71424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tf.get_default_graph().as_graph_def()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507903"/>
            <a:ext cx="1679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Normal</a:t>
            </a:r>
            <a:r>
              <a:rPr sz="1800" spc="-1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loading: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086" y="2125436"/>
            <a:ext cx="1698625" cy="25400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r>
              <a:rPr sz="1200" spc="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200" dirty="0">
              <a:latin typeface="Arial"/>
              <a:cs typeface="Arial"/>
            </a:endParaRPr>
          </a:p>
          <a:p>
            <a:pPr marL="179705" marR="590550">
              <a:lnSpc>
                <a:spcPct val="114599"/>
              </a:lnSpc>
            </a:pP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name: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"Add"  </a:t>
            </a:r>
            <a:r>
              <a:rPr sz="1200" spc="100" dirty="0">
                <a:solidFill>
                  <a:srgbClr val="FFFFFF"/>
                </a:solidFill>
                <a:latin typeface="Arial"/>
                <a:cs typeface="Arial"/>
              </a:rPr>
              <a:t>op:</a:t>
            </a:r>
            <a:r>
              <a:rPr sz="1200" spc="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"Add"</a:t>
            </a:r>
            <a:endParaRPr sz="1200" dirty="0">
              <a:latin typeface="Arial"/>
              <a:cs typeface="Arial"/>
            </a:endParaRPr>
          </a:p>
          <a:p>
            <a:pPr marL="179705" marR="255904" algn="just">
              <a:lnSpc>
                <a:spcPct val="114599"/>
              </a:lnSpc>
            </a:pPr>
            <a:r>
              <a:rPr sz="1200" spc="160" dirty="0">
                <a:solidFill>
                  <a:srgbClr val="FFFFFF"/>
                </a:solidFill>
                <a:latin typeface="Arial"/>
                <a:cs typeface="Arial"/>
              </a:rPr>
              <a:t>input: </a:t>
            </a:r>
            <a:r>
              <a:rPr sz="1200" spc="125" dirty="0">
                <a:solidFill>
                  <a:srgbClr val="FFFFFF"/>
                </a:solidFill>
                <a:latin typeface="Arial"/>
                <a:cs typeface="Arial"/>
              </a:rPr>
              <a:t>"x/read"  </a:t>
            </a:r>
            <a:r>
              <a:rPr sz="1200" spc="160" dirty="0">
                <a:solidFill>
                  <a:srgbClr val="FFFFFF"/>
                </a:solidFill>
                <a:latin typeface="Arial"/>
                <a:cs typeface="Arial"/>
              </a:rPr>
              <a:t>input: </a:t>
            </a:r>
            <a:r>
              <a:rPr sz="1200" spc="125" dirty="0">
                <a:solidFill>
                  <a:srgbClr val="FFFFFF"/>
                </a:solidFill>
                <a:latin typeface="Arial"/>
                <a:cs typeface="Arial"/>
              </a:rPr>
              <a:t>"y/read"  </a:t>
            </a:r>
            <a:r>
              <a:rPr sz="1200" spc="215" dirty="0">
                <a:solidFill>
                  <a:srgbClr val="FFFFFF"/>
                </a:solidFill>
                <a:latin typeface="Arial"/>
                <a:cs typeface="Arial"/>
              </a:rPr>
              <a:t>attr</a:t>
            </a:r>
            <a:r>
              <a:rPr sz="1200" spc="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200" dirty="0">
              <a:latin typeface="Arial"/>
              <a:cs typeface="Arial"/>
            </a:endParaRPr>
          </a:p>
          <a:p>
            <a:pPr marL="347345" marR="673735">
              <a:lnSpc>
                <a:spcPct val="114599"/>
              </a:lnSpc>
            </a:pPr>
            <a:r>
              <a:rPr sz="1200" spc="100" dirty="0">
                <a:solidFill>
                  <a:srgbClr val="FFFFFF"/>
                </a:solidFill>
                <a:latin typeface="Arial"/>
                <a:cs typeface="Arial"/>
              </a:rPr>
              <a:t>key: </a:t>
            </a:r>
            <a:r>
              <a:rPr sz="1200" spc="125" dirty="0">
                <a:solidFill>
                  <a:srgbClr val="FFFFFF"/>
                </a:solidFill>
                <a:latin typeface="Arial"/>
                <a:cs typeface="Arial"/>
              </a:rPr>
              <a:t>"T"  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1200" spc="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200" dirty="0">
              <a:latin typeface="Arial"/>
              <a:cs typeface="Arial"/>
            </a:endParaRPr>
          </a:p>
          <a:p>
            <a:pPr marL="514350">
              <a:lnSpc>
                <a:spcPct val="100000"/>
              </a:lnSpc>
              <a:spcBef>
                <a:spcPts val="210"/>
              </a:spcBef>
            </a:pPr>
            <a:r>
              <a:rPr sz="1200" spc="130" dirty="0">
                <a:solidFill>
                  <a:srgbClr val="FFFFFF"/>
                </a:solidFill>
                <a:latin typeface="Arial"/>
                <a:cs typeface="Arial"/>
              </a:rPr>
              <a:t>type:</a:t>
            </a:r>
            <a:r>
              <a:rPr sz="1200" spc="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DT_INT32</a:t>
            </a:r>
            <a:endParaRPr sz="1200" dirty="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  <a:spcBef>
                <a:spcPts val="209"/>
              </a:spcBef>
            </a:pPr>
            <a:r>
              <a:rPr sz="1200" spc="25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200" dirty="0">
              <a:latin typeface="Arial"/>
              <a:cs typeface="Arial"/>
            </a:endParaRPr>
          </a:p>
          <a:p>
            <a:pPr marL="179705" algn="just">
              <a:lnSpc>
                <a:spcPct val="100000"/>
              </a:lnSpc>
              <a:spcBef>
                <a:spcPts val="210"/>
              </a:spcBef>
            </a:pPr>
            <a:r>
              <a:rPr sz="1200" spc="25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1200" spc="25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16087" y="2349894"/>
            <a:ext cx="339280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Node “Add” added </a:t>
            </a:r>
            <a:r>
              <a:rPr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once </a:t>
            </a:r>
            <a:r>
              <a:rPr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to the </a:t>
            </a:r>
            <a:r>
              <a:rPr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graph</a:t>
            </a:r>
            <a:r>
              <a:rPr sz="1400" spc="-7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definition</a:t>
            </a:r>
            <a:endParaRPr sz="1400" dirty="0">
              <a:latin typeface="Georgia" panose="02040502050405020303" pitchFamily="18" charset="0"/>
              <a:cs typeface="Times New Roman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6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9300" y="743313"/>
            <a:ext cx="71424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tf.get_default_graph().as_graph_def()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507903"/>
            <a:ext cx="1679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ca-ES" sz="1800" spc="-5" dirty="0" err="1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Lazy</a:t>
            </a:r>
            <a:r>
              <a:rPr lang="ca-ES" sz="1800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800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loading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: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086" y="2125436"/>
            <a:ext cx="1698625" cy="242015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R="870585" algn="ctr">
              <a:lnSpc>
                <a:spcPct val="100000"/>
              </a:lnSpc>
              <a:spcBef>
                <a:spcPts val="370"/>
              </a:spcBef>
            </a:pPr>
            <a:r>
              <a:rPr lang="nl-NL" sz="1200" spc="-15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r>
              <a:rPr lang="nl-NL" sz="1200" spc="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nl-NL" sz="1200" spc="30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lang="nl-NL" sz="1200" dirty="0">
              <a:latin typeface="Arial"/>
              <a:cs typeface="Arial"/>
            </a:endParaRPr>
          </a:p>
          <a:p>
            <a:pPr marL="207645" marR="200025">
              <a:lnSpc>
                <a:spcPct val="116100"/>
              </a:lnSpc>
            </a:pPr>
            <a:r>
              <a:rPr lang="nl-NL" sz="1200" spc="-15" dirty="0">
                <a:solidFill>
                  <a:srgbClr val="FFFFFF"/>
                </a:solidFill>
                <a:latin typeface="Arial"/>
                <a:cs typeface="Arial"/>
              </a:rPr>
              <a:t>name: </a:t>
            </a:r>
            <a:r>
              <a:rPr lang="nl-NL" sz="1200" spc="60" dirty="0">
                <a:solidFill>
                  <a:srgbClr val="FFFFFF"/>
                </a:solidFill>
                <a:latin typeface="Arial"/>
                <a:cs typeface="Arial"/>
              </a:rPr>
              <a:t>"Add"  </a:t>
            </a:r>
            <a:r>
              <a:rPr lang="nl-NL" sz="1200" spc="110" dirty="0">
                <a:solidFill>
                  <a:srgbClr val="FFFFFF"/>
                </a:solidFill>
                <a:latin typeface="Arial"/>
                <a:cs typeface="Arial"/>
              </a:rPr>
              <a:t>op:</a:t>
            </a:r>
            <a:r>
              <a:rPr lang="nl-NL" sz="1200" spc="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nl-NL" sz="1200" spc="60" dirty="0">
                <a:solidFill>
                  <a:srgbClr val="FFFFFF"/>
                </a:solidFill>
                <a:latin typeface="Arial"/>
                <a:cs typeface="Arial"/>
              </a:rPr>
              <a:t>"Add"</a:t>
            </a:r>
            <a:endParaRPr lang="nl-NL" sz="1200" dirty="0">
              <a:latin typeface="Arial"/>
              <a:cs typeface="Arial"/>
            </a:endParaRPr>
          </a:p>
          <a:p>
            <a:pPr marL="207645">
              <a:lnSpc>
                <a:spcPct val="100000"/>
              </a:lnSpc>
              <a:spcBef>
                <a:spcPts val="270"/>
              </a:spcBef>
            </a:pPr>
            <a:r>
              <a:rPr lang="nl-NL" sz="1200" spc="375" dirty="0">
                <a:solidFill>
                  <a:srgbClr val="FFFFFF"/>
                </a:solidFill>
                <a:latin typeface="Arial"/>
                <a:cs typeface="Arial"/>
              </a:rPr>
              <a:t>...</a:t>
            </a:r>
            <a:endParaRPr lang="nl-NL" sz="1200" dirty="0">
              <a:latin typeface="Arial"/>
              <a:cs typeface="Arial"/>
            </a:endParaRPr>
          </a:p>
          <a:p>
            <a:pPr marL="207645">
              <a:lnSpc>
                <a:spcPct val="100000"/>
              </a:lnSpc>
              <a:spcBef>
                <a:spcPts val="270"/>
              </a:spcBef>
            </a:pPr>
            <a:r>
              <a:rPr lang="nl-NL" sz="1200" spc="30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lang="nl-NL"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lang="nl-NL" sz="1200" spc="375" dirty="0">
                <a:solidFill>
                  <a:srgbClr val="FFFFFF"/>
                </a:solidFill>
                <a:latin typeface="Arial"/>
                <a:cs typeface="Arial"/>
              </a:rPr>
              <a:t>...</a:t>
            </a:r>
            <a:endParaRPr lang="nl-NL" sz="1200" dirty="0">
              <a:latin typeface="Arial"/>
              <a:cs typeface="Arial"/>
            </a:endParaRPr>
          </a:p>
          <a:p>
            <a:pPr marR="870585" algn="ctr">
              <a:lnSpc>
                <a:spcPct val="100000"/>
              </a:lnSpc>
              <a:spcBef>
                <a:spcPts val="270"/>
              </a:spcBef>
            </a:pPr>
            <a:r>
              <a:rPr lang="nl-NL" sz="1200" spc="-15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r>
              <a:rPr lang="nl-NL" sz="1200" spc="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nl-NL" sz="1200" spc="30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lang="nl-NL" sz="1200" dirty="0">
              <a:latin typeface="Arial"/>
              <a:cs typeface="Arial"/>
            </a:endParaRPr>
          </a:p>
          <a:p>
            <a:pPr marL="207645" marR="5080">
              <a:lnSpc>
                <a:spcPct val="116100"/>
              </a:lnSpc>
            </a:pPr>
            <a:r>
              <a:rPr lang="nl-NL" sz="1200" spc="-15" dirty="0">
                <a:solidFill>
                  <a:srgbClr val="FFFFFF"/>
                </a:solidFill>
                <a:latin typeface="Arial"/>
                <a:cs typeface="Arial"/>
              </a:rPr>
              <a:t>name: </a:t>
            </a:r>
            <a:r>
              <a:rPr lang="nl-NL" sz="1200" spc="35" dirty="0">
                <a:solidFill>
                  <a:srgbClr val="FFFFFF"/>
                </a:solidFill>
                <a:latin typeface="Arial"/>
                <a:cs typeface="Arial"/>
              </a:rPr>
              <a:t>"Add_9"  </a:t>
            </a:r>
            <a:r>
              <a:rPr lang="nl-NL" sz="1200" spc="110" dirty="0">
                <a:solidFill>
                  <a:srgbClr val="FFFFFF"/>
                </a:solidFill>
                <a:latin typeface="Arial"/>
                <a:cs typeface="Arial"/>
              </a:rPr>
              <a:t>op:</a:t>
            </a:r>
            <a:r>
              <a:rPr lang="nl-NL" sz="1200" spc="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nl-NL" sz="1200" spc="60" dirty="0">
                <a:solidFill>
                  <a:srgbClr val="FFFFFF"/>
                </a:solidFill>
                <a:latin typeface="Arial"/>
                <a:cs typeface="Arial"/>
              </a:rPr>
              <a:t>"Add"</a:t>
            </a:r>
            <a:endParaRPr lang="nl-NL" sz="1200" dirty="0">
              <a:latin typeface="Arial"/>
              <a:cs typeface="Arial"/>
            </a:endParaRPr>
          </a:p>
          <a:p>
            <a:pPr marL="207645">
              <a:lnSpc>
                <a:spcPct val="100000"/>
              </a:lnSpc>
              <a:spcBef>
                <a:spcPts val="270"/>
              </a:spcBef>
            </a:pPr>
            <a:r>
              <a:rPr lang="nl-NL" sz="1200" spc="375" dirty="0">
                <a:solidFill>
                  <a:srgbClr val="FFFFFF"/>
                </a:solidFill>
                <a:latin typeface="Arial"/>
                <a:cs typeface="Arial"/>
              </a:rPr>
              <a:t>...</a:t>
            </a:r>
            <a:endParaRPr lang="nl-NL"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lang="nl-NL" sz="1200" spc="30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lang="nl-NL"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16087" y="2349894"/>
            <a:ext cx="339280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lang="en-US"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Node “Add” added </a:t>
            </a:r>
            <a:r>
              <a:rPr lang="en-US"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10 </a:t>
            </a:r>
            <a:r>
              <a:rPr lang="en-US"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times to the </a:t>
            </a:r>
            <a:r>
              <a:rPr lang="en-US"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graph  definition</a:t>
            </a:r>
            <a:endParaRPr lang="en-US" sz="1400" dirty="0">
              <a:latin typeface="Georgia" panose="02040502050405020303" pitchFamily="18" charset="0"/>
              <a:cs typeface="Times New Roman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3516086" y="2920092"/>
            <a:ext cx="357051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Or as many times as </a:t>
            </a:r>
            <a:r>
              <a:rPr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you </a:t>
            </a:r>
            <a:r>
              <a:rPr sz="1400" spc="-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want to compute</a:t>
            </a:r>
            <a:r>
              <a:rPr sz="1400" spc="-65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rPr>
              <a:t>z</a:t>
            </a:r>
            <a:endParaRPr sz="1400" dirty="0">
              <a:latin typeface="Georgia" panose="02040502050405020303" pitchFamily="18" charset="0"/>
              <a:cs typeface="Times New Roman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344" y="2135412"/>
            <a:ext cx="8458200" cy="8726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R="5080" indent="23813" algn="ctr">
              <a:lnSpc>
                <a:spcPct val="100400"/>
              </a:lnSpc>
              <a:spcBef>
                <a:spcPts val="85"/>
              </a:spcBef>
            </a:pPr>
            <a:r>
              <a:rPr spc="-5" dirty="0"/>
              <a:t>Imagine you want to compute an</a:t>
            </a:r>
            <a:r>
              <a:rPr spc="-90" dirty="0"/>
              <a:t> </a:t>
            </a:r>
            <a:r>
              <a:rPr spc="-5" dirty="0"/>
              <a:t>op  thousands of</a:t>
            </a:r>
            <a:r>
              <a:rPr spc="-105" dirty="0"/>
              <a:t> </a:t>
            </a:r>
            <a:r>
              <a:rPr spc="-5" dirty="0"/>
              <a:t>times!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1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906" y="2434327"/>
            <a:ext cx="81343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863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Separate definition of ops from computing/running</a:t>
            </a:r>
            <a:r>
              <a:rPr sz="1800" spc="-7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800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ops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80231" y="503826"/>
            <a:ext cx="15811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Solution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5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4900" y="2114550"/>
            <a:ext cx="1854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ca-ES" spc="-5" dirty="0" smtClean="0"/>
              <a:t>BREAK!!!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1438460" y="743315"/>
            <a:ext cx="62807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Tensors filled with </a:t>
            </a:r>
            <a:r>
              <a:rPr dirty="0"/>
              <a:t>a </a:t>
            </a:r>
            <a:r>
              <a:rPr spc="-5" dirty="0"/>
              <a:t>specific</a:t>
            </a:r>
            <a:r>
              <a:rPr spc="-100" dirty="0"/>
              <a:t> </a:t>
            </a:r>
            <a:r>
              <a:rPr spc="-5" dirty="0"/>
              <a:t>value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8085" y="1518557"/>
            <a:ext cx="7251159" cy="597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600" spc="140" dirty="0" err="1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tf.zeros</a:t>
            </a:r>
            <a:r>
              <a:rPr lang="en-US" sz="1600" spc="14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(shape,  </a:t>
            </a:r>
            <a:r>
              <a:rPr lang="en-US" sz="1600" spc="175" dirty="0" err="1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dtype</a:t>
            </a:r>
            <a:r>
              <a:rPr lang="en-US" sz="1600" spc="17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=tf.float32,</a:t>
            </a:r>
            <a:r>
              <a:rPr lang="en-US" sz="1600" spc="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lang="en-US" sz="1600" spc="-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name=None</a:t>
            </a:r>
            <a:r>
              <a:rPr lang="en-US" sz="1600" spc="-5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600" spc="-5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68086" y="2582634"/>
            <a:ext cx="7251159" cy="536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14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(Similar to </a:t>
            </a:r>
            <a:r>
              <a:rPr lang="en-US" sz="1400" spc="140" dirty="0" err="1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numpy.zeros</a:t>
            </a:r>
            <a:r>
              <a:rPr lang="en-US" sz="1400" spc="140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400" spc="-50" dirty="0" smtClean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468085" y="2960815"/>
            <a:ext cx="6923315" cy="4488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600" spc="-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Times New Roman"/>
              </a:rPr>
              <a:t>more compact than </a:t>
            </a:r>
            <a:r>
              <a:rPr sz="16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Times New Roman"/>
              </a:rPr>
              <a:t>other </a:t>
            </a:r>
            <a:r>
              <a:rPr sz="1600" spc="-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Times New Roman"/>
              </a:rPr>
              <a:t>constants in the </a:t>
            </a:r>
            <a:r>
              <a:rPr sz="16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Times New Roman"/>
              </a:rPr>
              <a:t>graph</a:t>
            </a:r>
            <a:r>
              <a:rPr sz="1600" spc="-7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6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Times New Roman"/>
              </a:rPr>
              <a:t>def</a:t>
            </a:r>
          </a:p>
          <a:p>
            <a:pPr marL="12700">
              <a:lnSpc>
                <a:spcPts val="1664"/>
              </a:lnSpc>
            </a:pPr>
            <a:r>
              <a:rPr sz="16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Times New Roman"/>
              </a:rPr>
              <a:t>→ </a:t>
            </a:r>
            <a:r>
              <a:rPr sz="1600" spc="-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Times New Roman"/>
              </a:rPr>
              <a:t>faster startup (esp.in</a:t>
            </a:r>
            <a:r>
              <a:rPr sz="1600" spc="-8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6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Times New Roman"/>
              </a:rPr>
              <a:t>distributed)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8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815</TotalTime>
  <Words>1656</Words>
  <Application>Microsoft Office PowerPoint</Application>
  <PresentationFormat>Presentación en pantalla (16:9)</PresentationFormat>
  <Paragraphs>290</Paragraphs>
  <Slides>86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86</vt:i4>
      </vt:variant>
    </vt:vector>
  </HeadingPairs>
  <TitlesOfParts>
    <vt:vector size="93" baseType="lpstr">
      <vt:lpstr>Arial Unicode MS</vt:lpstr>
      <vt:lpstr>Arial</vt:lpstr>
      <vt:lpstr>Calibri</vt:lpstr>
      <vt:lpstr>Consolas</vt:lpstr>
      <vt:lpstr>Georgia</vt:lpstr>
      <vt:lpstr>Times New Roman</vt:lpstr>
      <vt:lpstr>Office Theme</vt:lpstr>
      <vt:lpstr>TensorFlow Ops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Tensors filled with a specific value</vt:lpstr>
      <vt:lpstr>Tensors filled with a specific value</vt:lpstr>
      <vt:lpstr>Tensors filled with a specific value</vt:lpstr>
      <vt:lpstr>Tensors filled with a specific value</vt:lpstr>
      <vt:lpstr>Tensors filled with a specific value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TensorFlow Data Types</vt:lpstr>
      <vt:lpstr>TensorFlow Data Types</vt:lpstr>
      <vt:lpstr>TensorFlow Data Types</vt:lpstr>
      <vt:lpstr>TensorFlow Data Types</vt:lpstr>
      <vt:lpstr>TensorFlow Data Types</vt:lpstr>
      <vt:lpstr>TensorFlow Data Types</vt:lpstr>
      <vt:lpstr>TF vs NP Data Types</vt:lpstr>
      <vt:lpstr>Presentación de PowerPoint</vt:lpstr>
      <vt:lpstr>Presentación de PowerPoint</vt:lpstr>
      <vt:lpstr>What’s wrong with constants?</vt:lpstr>
      <vt:lpstr>Other than being constant ...</vt:lpstr>
      <vt:lpstr>Presentación de PowerPoint</vt:lpstr>
      <vt:lpstr>Print out the graph def</vt:lpstr>
      <vt:lpstr>This makes loading graphs expensive  when constants are big</vt:lpstr>
      <vt:lpstr>Presentación de PowerPoint</vt:lpstr>
      <vt:lpstr>Variables</vt:lpstr>
      <vt:lpstr>Variables</vt:lpstr>
      <vt:lpstr>Variables</vt:lpstr>
      <vt:lpstr>How about variables?</vt:lpstr>
      <vt:lpstr>You have to initialize your variables</vt:lpstr>
      <vt:lpstr>You have to initialize your variables</vt:lpstr>
      <vt:lpstr>You have to initialize your variables</vt:lpstr>
      <vt:lpstr>Eval() a variable</vt:lpstr>
      <vt:lpstr>Eval() a variable</vt:lpstr>
      <vt:lpstr>tf.Variable.assign()</vt:lpstr>
      <vt:lpstr>tf.Variable.assign()</vt:lpstr>
      <vt:lpstr>tf.Variable.assign()</vt:lpstr>
      <vt:lpstr>tf.Variable.assign()</vt:lpstr>
      <vt:lpstr>tf.Variable.assign()</vt:lpstr>
      <vt:lpstr>tf.Variable.assign()</vt:lpstr>
      <vt:lpstr>tf.Variable.assign()</vt:lpstr>
      <vt:lpstr>tf.Variable.assign()</vt:lpstr>
      <vt:lpstr>tf.Variable.assign()</vt:lpstr>
      <vt:lpstr>assign_add() and assign_sub()</vt:lpstr>
      <vt:lpstr>Each session maintains its own copy of variable</vt:lpstr>
      <vt:lpstr>Use a variable to initialize another variable</vt:lpstr>
      <vt:lpstr>Use a variable to initialize another variable</vt:lpstr>
      <vt:lpstr>Session vs InteractiveSession</vt:lpstr>
      <vt:lpstr>Control Dependencies</vt:lpstr>
      <vt:lpstr>Presentación de PowerPoint</vt:lpstr>
      <vt:lpstr>Placeholders</vt:lpstr>
      <vt:lpstr>A quick reminder</vt:lpstr>
      <vt:lpstr>Placeholders</vt:lpstr>
      <vt:lpstr>Placeholders</vt:lpstr>
      <vt:lpstr>Presentación de PowerPoint</vt:lpstr>
      <vt:lpstr>Placeholders</vt:lpstr>
      <vt:lpstr>Feed the values to placeholders using a  dictionary</vt:lpstr>
      <vt:lpstr>Placeholders</vt:lpstr>
      <vt:lpstr>Placeholders</vt:lpstr>
      <vt:lpstr>Placeholders</vt:lpstr>
      <vt:lpstr>What if want to feed multiple data points in?</vt:lpstr>
      <vt:lpstr>Presentación de PowerPoint</vt:lpstr>
      <vt:lpstr>tf.Graph.is_feedable(tensor) # True if and only if tensor is feedable.</vt:lpstr>
      <vt:lpstr>Feeding values to TF ops</vt:lpstr>
      <vt:lpstr>Presentación de PowerPoint</vt:lpstr>
      <vt:lpstr>What’s lazy loading?</vt:lpstr>
      <vt:lpstr>Presentación de PowerPoint</vt:lpstr>
      <vt:lpstr>Lazy loading Example</vt:lpstr>
      <vt:lpstr>Lazy loading Example</vt:lpstr>
      <vt:lpstr>Both give the same value of z. What’s the problem?</vt:lpstr>
      <vt:lpstr>TensorBoard</vt:lpstr>
      <vt:lpstr>TensorBoard</vt:lpstr>
      <vt:lpstr>tf.get_default_graph().as_graph_def()</vt:lpstr>
      <vt:lpstr>tf.get_default_graph().as_graph_def()</vt:lpstr>
      <vt:lpstr>Imagine you want to compute an op  thousands of times!</vt:lpstr>
      <vt:lpstr>Solution</vt:lpstr>
      <vt:lpstr>BREAK!!!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TensorFlow!</dc:title>
  <dc:creator>Albert Climent Bigas</dc:creator>
  <cp:lastModifiedBy>Albert Climent Bigas</cp:lastModifiedBy>
  <cp:revision>55</cp:revision>
  <dcterms:created xsi:type="dcterms:W3CDTF">2017-05-12T14:37:48Z</dcterms:created>
  <dcterms:modified xsi:type="dcterms:W3CDTF">2017-05-31T13:28:49Z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