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14" r:id="rId4"/>
    <p:sldId id="315" r:id="rId5"/>
    <p:sldId id="371" r:id="rId6"/>
    <p:sldId id="317" r:id="rId7"/>
    <p:sldId id="318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40" r:id="rId27"/>
    <p:sldId id="341" r:id="rId28"/>
    <p:sldId id="372" r:id="rId29"/>
    <p:sldId id="37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79" r:id="rId38"/>
    <p:sldId id="352" r:id="rId39"/>
    <p:sldId id="353" r:id="rId40"/>
    <p:sldId id="354" r:id="rId41"/>
    <p:sldId id="355" r:id="rId42"/>
    <p:sldId id="374" r:id="rId43"/>
    <p:sldId id="357" r:id="rId44"/>
    <p:sldId id="359" r:id="rId45"/>
    <p:sldId id="375" r:id="rId46"/>
    <p:sldId id="361" r:id="rId47"/>
    <p:sldId id="358" r:id="rId48"/>
    <p:sldId id="376" r:id="rId49"/>
    <p:sldId id="364" r:id="rId50"/>
    <p:sldId id="365" r:id="rId51"/>
    <p:sldId id="377" r:id="rId52"/>
    <p:sldId id="378" r:id="rId53"/>
    <p:sldId id="368" r:id="rId54"/>
    <p:sldId id="369" r:id="rId55"/>
    <p:sldId id="380" r:id="rId56"/>
    <p:sldId id="381" r:id="rId57"/>
  </p:sldIdLst>
  <p:sldSz cx="9144000" cy="5143500" type="screen16x9"/>
  <p:notesSz cx="9144000" cy="5143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6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360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orient="horz" pos="3060" userDrawn="1">
          <p15:clr>
            <a:srgbClr val="A4A3A4"/>
          </p15:clr>
        </p15:guide>
        <p15:guide id="6" orient="horz" pos="1620" userDrawn="1">
          <p15:clr>
            <a:srgbClr val="A4A3A4"/>
          </p15:clr>
        </p15:guide>
        <p15:guide id="7" pos="2208" userDrawn="1">
          <p15:clr>
            <a:srgbClr val="A4A3A4"/>
          </p15:clr>
        </p15:guide>
        <p15:guide id="8" orient="horz" pos="1860" userDrawn="1">
          <p15:clr>
            <a:srgbClr val="A4A3A4"/>
          </p15:clr>
        </p15:guide>
        <p15:guide id="9" orient="horz" pos="1332" userDrawn="1">
          <p15:clr>
            <a:srgbClr val="A4A3A4"/>
          </p15:clr>
        </p15:guide>
        <p15:guide id="10" orient="horz" pos="9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92" y="78"/>
      </p:cViewPr>
      <p:guideLst>
        <p:guide orient="horz" pos="756"/>
        <p:guide pos="288"/>
        <p:guide pos="3600"/>
        <p:guide pos="2880"/>
        <p:guide orient="horz" pos="3060"/>
        <p:guide orient="horz" pos="1620"/>
        <p:guide pos="2208"/>
        <p:guide orient="horz" pos="1860"/>
        <p:guide orient="horz" pos="1332"/>
        <p:guide orient="horz" pos="9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03759" y="503826"/>
            <a:ext cx="213648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DADA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4725" y="1157254"/>
            <a:ext cx="4076700" cy="3075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95045" y="503826"/>
            <a:ext cx="115390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80" y="1354126"/>
            <a:ext cx="8938839" cy="3464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ADADA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8825" y="4778067"/>
            <a:ext cx="19240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DADAD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572" y="1881696"/>
            <a:ext cx="8501742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200" b="0" spc="-10" dirty="0" smtClean="0"/>
              <a:t>Basic Models in </a:t>
            </a:r>
            <a:r>
              <a:rPr lang="en-US" sz="5200" b="0" spc="-10" dirty="0" err="1" smtClean="0"/>
              <a:t>TensorFlow</a:t>
            </a:r>
            <a:endParaRPr sz="52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6115" y="2898006"/>
            <a:ext cx="4087495" cy="56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lang="en-US" spc="-5" dirty="0" smtClean="0">
                <a:solidFill>
                  <a:srgbClr val="ADADAD"/>
                </a:solidFill>
                <a:latin typeface="Georgia"/>
                <a:cs typeface="Georgia"/>
              </a:rPr>
              <a:t>Introduction t</a:t>
            </a:r>
            <a:r>
              <a:rPr lang="ca-ES" spc="-5" dirty="0" smtClean="0">
                <a:solidFill>
                  <a:srgbClr val="ADADAD"/>
                </a:solidFill>
                <a:latin typeface="Georgia"/>
                <a:cs typeface="Georgia"/>
              </a:rPr>
              <a:t>o </a:t>
            </a:r>
            <a:r>
              <a:rPr lang="en-US" spc="-5" dirty="0" err="1" smtClean="0">
                <a:solidFill>
                  <a:srgbClr val="ADADAD"/>
                </a:solidFill>
                <a:latin typeface="Georgia"/>
                <a:cs typeface="Georgia"/>
              </a:rPr>
              <a:t>TensorFlow</a:t>
            </a:r>
            <a:endParaRPr lang="en-US" sz="1800" dirty="0" smtClean="0">
              <a:latin typeface="Georgia"/>
              <a:cs typeface="Georgia"/>
            </a:endParaRPr>
          </a:p>
          <a:p>
            <a:pPr marL="5080" algn="ctr">
              <a:lnSpc>
                <a:spcPct val="100000"/>
              </a:lnSpc>
              <a:spcBef>
                <a:spcPts val="15"/>
              </a:spcBef>
            </a:pPr>
            <a:r>
              <a:rPr lang="ca-ES" sz="1800" spc="-5" smtClean="0">
                <a:solidFill>
                  <a:srgbClr val="ADADAD"/>
                </a:solidFill>
                <a:latin typeface="Georgia"/>
                <a:cs typeface="Georgia"/>
              </a:rPr>
              <a:t>31</a:t>
            </a:r>
            <a:r>
              <a:rPr sz="1800" spc="-5" dirty="0" smtClean="0">
                <a:solidFill>
                  <a:srgbClr val="ADADAD"/>
                </a:solidFill>
                <a:latin typeface="Georgia"/>
                <a:cs typeface="Georgia"/>
              </a:rPr>
              <a:t>/</a:t>
            </a:r>
            <a:r>
              <a:rPr lang="ca-ES" sz="1800" spc="-5" dirty="0" smtClean="0">
                <a:solidFill>
                  <a:srgbClr val="ADADAD"/>
                </a:solidFill>
                <a:latin typeface="Georgia"/>
                <a:cs typeface="Georgia"/>
              </a:rPr>
              <a:t>05</a:t>
            </a:r>
            <a:r>
              <a:rPr sz="1800" spc="-5" dirty="0" smtClean="0">
                <a:solidFill>
                  <a:srgbClr val="ADADAD"/>
                </a:solidFill>
                <a:latin typeface="Georgia"/>
                <a:cs typeface="Georgia"/>
              </a:rPr>
              <a:t>/2017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2166000" y="530550"/>
            <a:ext cx="1339199" cy="133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832784"/>
            <a:ext cx="2709596" cy="734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917065"/>
            <a:ext cx="7024370" cy="13093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3175" algn="ctr">
              <a:lnSpc>
                <a:spcPct val="100400"/>
              </a:lnSpc>
              <a:spcBef>
                <a:spcPts val="85"/>
              </a:spcBef>
            </a:pPr>
            <a:r>
              <a:rPr spc="-5" dirty="0"/>
              <a:t>Model relationship between </a:t>
            </a:r>
            <a:r>
              <a:rPr dirty="0"/>
              <a:t>a </a:t>
            </a:r>
            <a:r>
              <a:rPr spc="-5" dirty="0"/>
              <a:t>scalar  dependent variable </a:t>
            </a:r>
            <a:r>
              <a:rPr dirty="0"/>
              <a:t>y </a:t>
            </a:r>
            <a:r>
              <a:rPr spc="-5" dirty="0"/>
              <a:t>and</a:t>
            </a:r>
            <a:r>
              <a:rPr spc="-105" dirty="0"/>
              <a:t> </a:t>
            </a:r>
            <a:r>
              <a:rPr spc="-5" dirty="0"/>
              <a:t>independent  variables</a:t>
            </a:r>
            <a:r>
              <a:rPr spc="-105" dirty="0"/>
              <a:t> </a:t>
            </a:r>
            <a:r>
              <a:rPr dirty="0"/>
              <a:t>X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4715" y="2123438"/>
            <a:ext cx="481457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79375">
              <a:lnSpc>
                <a:spcPts val="2850"/>
              </a:lnSpc>
              <a:spcBef>
                <a:spcPts val="220"/>
              </a:spcBef>
            </a:pP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X: number of incidents of fire  Y: number of incidents of</a:t>
            </a:r>
            <a:r>
              <a:rPr sz="2400" b="1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theft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1145" y="748030"/>
            <a:ext cx="3521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The City of</a:t>
            </a:r>
            <a:r>
              <a:rPr sz="2800" b="1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Chicago</a:t>
            </a:r>
            <a:endParaRPr sz="2800" dirty="0">
              <a:latin typeface="Georgia"/>
              <a:cs typeface="Georgia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1271" y="2124889"/>
            <a:ext cx="4814570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065" marR="5080" indent="635" algn="ctr">
              <a:lnSpc>
                <a:spcPts val="2850"/>
              </a:lnSpc>
              <a:spcBef>
                <a:spcPts val="220"/>
              </a:spcBef>
            </a:pP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X: number of incidents of fire  Y: number of incidents of</a:t>
            </a:r>
            <a:r>
              <a:rPr sz="2400" b="1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theft  Predict </a:t>
            </a:r>
            <a:r>
              <a:rPr sz="2400" b="1" dirty="0">
                <a:solidFill>
                  <a:srgbClr val="FFFFFF"/>
                </a:solidFill>
                <a:latin typeface="Georgia"/>
                <a:cs typeface="Georgia"/>
              </a:rPr>
              <a:t>Y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from</a:t>
            </a:r>
            <a:r>
              <a:rPr sz="2400" b="1" spc="-1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Georgia"/>
                <a:cs typeface="Georgia"/>
              </a:rPr>
              <a:t>X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0259" y="748030"/>
            <a:ext cx="1024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Want</a:t>
            </a:r>
            <a:endParaRPr sz="2800">
              <a:latin typeface="Georgia"/>
              <a:cs typeface="Georgia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8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2030" y="748029"/>
            <a:ext cx="1739074" cy="45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</a:t>
            </a:r>
          </a:p>
        </p:txBody>
      </p:sp>
      <p:sp>
        <p:nvSpPr>
          <p:cNvPr id="4" name="object 3"/>
          <p:cNvSpPr txBox="1"/>
          <p:nvPr/>
        </p:nvSpPr>
        <p:spPr>
          <a:xfrm>
            <a:off x="533400" y="1518557"/>
            <a:ext cx="2245995" cy="20723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ca-ES" sz="16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Linear </a:t>
            </a:r>
            <a:r>
              <a:rPr lang="ca-ES" sz="16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model: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ca-ES"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ca-ES" sz="16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y</a:t>
            </a:r>
            <a:r>
              <a:rPr lang="ca-ES" sz="16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= </a:t>
            </a:r>
            <a:r>
              <a:rPr lang="ca-ES" sz="1600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W·x+b</a:t>
            </a:r>
            <a:endParaRPr lang="ca-ES" sz="1600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ca-ES"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ca-ES" sz="1600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ca-ES" sz="16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Error: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ca-ES"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ca-ES" sz="16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e</a:t>
            </a:r>
            <a:r>
              <a:rPr lang="ca-ES" sz="16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= (y-</a:t>
            </a:r>
            <a:r>
              <a:rPr lang="ca-ES" sz="1600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y_pred</a:t>
            </a:r>
            <a:r>
              <a:rPr lang="ca-ES" sz="16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)</a:t>
            </a:r>
            <a:r>
              <a:rPr lang="ca-ES" sz="1600" baseline="300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2</a:t>
            </a:r>
            <a:endParaRPr lang="ca-ES" sz="1600" baseline="300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086" y="1515836"/>
            <a:ext cx="3733800" cy="28003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2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4938" y="2345690"/>
            <a:ext cx="5255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Phase 1: Assemble our</a:t>
            </a:r>
            <a:r>
              <a:rPr spc="-95" dirty="0"/>
              <a:t> </a:t>
            </a:r>
            <a:r>
              <a:rPr spc="-5" dirty="0"/>
              <a:t>graph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6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1775" y="748030"/>
            <a:ext cx="3600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Step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1: Read in</a:t>
            </a:r>
            <a:r>
              <a:rPr sz="2800" b="1" spc="-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9255" y="2421890"/>
            <a:ext cx="3285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spc="480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I</a:t>
            </a:r>
            <a:r>
              <a:rPr sz="1800" spc="13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already</a:t>
            </a:r>
            <a:r>
              <a:rPr sz="1800" spc="13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800" spc="18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did </a:t>
            </a:r>
            <a:r>
              <a:rPr sz="1800" spc="229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that </a:t>
            </a:r>
            <a:r>
              <a:rPr sz="1800" spc="2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for</a:t>
            </a:r>
            <a:r>
              <a:rPr sz="1800" spc="-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800" spc="1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you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" y="750198"/>
            <a:ext cx="8991600" cy="44178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00" marR="5080" indent="-1257935" algn="ctr">
              <a:lnSpc>
                <a:spcPct val="100400"/>
              </a:lnSpc>
              <a:spcBef>
                <a:spcPts val="85"/>
              </a:spcBef>
            </a:pP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Step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2: Create placeholders</a:t>
            </a:r>
            <a:r>
              <a:rPr sz="2800" b="1" spc="-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for  inputs and</a:t>
            </a:r>
            <a:r>
              <a:rPr sz="2800" b="1" spc="-1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labels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08751" y="2421890"/>
            <a:ext cx="5541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tf.placeholder(dtype,  </a:t>
            </a:r>
            <a:r>
              <a:rPr sz="1800" spc="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shape=None,</a:t>
            </a:r>
            <a:r>
              <a:rPr sz="1800" spc="8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800" spc="-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name=None)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7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5558" y="748030"/>
            <a:ext cx="5494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Step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3: Create weight and</a:t>
            </a:r>
            <a:r>
              <a:rPr sz="2800" b="1" spc="-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bias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858" y="2259901"/>
            <a:ext cx="8171815" cy="6236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2700" algn="ctr">
              <a:lnSpc>
                <a:spcPct val="114599"/>
              </a:lnSpc>
              <a:spcBef>
                <a:spcPts val="100"/>
              </a:spcBef>
            </a:pPr>
            <a:r>
              <a:rPr sz="1800" spc="204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tf.Variable(initial_value=None, </a:t>
            </a:r>
            <a:r>
              <a:rPr sz="1800" spc="16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trainable=True, </a:t>
            </a:r>
            <a:r>
              <a:rPr sz="1800" spc="14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collections=None,  </a:t>
            </a:r>
            <a:r>
              <a:rPr sz="1800" spc="-5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name=None,  </a:t>
            </a:r>
            <a:r>
              <a:rPr sz="1800" spc="5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dtype=None,</a:t>
            </a:r>
            <a:r>
              <a:rPr sz="1800" spc="56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800" spc="45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...)</a:t>
            </a:r>
            <a:endParaRPr sz="1800" dirty="0"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4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078" y="742952"/>
            <a:ext cx="5809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Step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4: Build model to predict</a:t>
            </a:r>
            <a:r>
              <a:rPr sz="2800" b="1" spc="-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dirty="0">
                <a:solidFill>
                  <a:srgbClr val="FFFFFF"/>
                </a:solidFill>
                <a:latin typeface="Georgia"/>
                <a:cs typeface="Georgia"/>
              </a:rPr>
              <a:t>Y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8100" y="2421890"/>
            <a:ext cx="2909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ca-ES" sz="1800" spc="10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y_pred</a:t>
            </a:r>
            <a:r>
              <a:rPr sz="1800" spc="-6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  </a:t>
            </a:r>
            <a:r>
              <a:rPr sz="1800" spc="-2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X    </a:t>
            </a:r>
            <a:r>
              <a:rPr sz="1800" spc="2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* </a:t>
            </a:r>
            <a:r>
              <a:rPr sz="1800" spc="-3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w     </a:t>
            </a:r>
            <a:r>
              <a:rPr sz="1800" spc="-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+ </a:t>
            </a:r>
            <a:r>
              <a:rPr sz="1800" spc="-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800" spc="-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b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3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2632" y="739866"/>
            <a:ext cx="51187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Step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5: </a:t>
            </a: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Specify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loss</a:t>
            </a:r>
            <a:r>
              <a:rPr sz="2800" b="1" spc="-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function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6002" y="2421890"/>
            <a:ext cx="4916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spc="17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tf.square</a:t>
            </a:r>
            <a:r>
              <a:rPr sz="1800" spc="17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</a:t>
            </a:r>
            <a:r>
              <a:rPr lang="ca-ES" sz="1800" spc="17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y</a:t>
            </a:r>
            <a:r>
              <a:rPr sz="1800" spc="17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 </a:t>
            </a:r>
            <a:r>
              <a:rPr sz="1800" spc="38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- </a:t>
            </a:r>
            <a:r>
              <a:rPr lang="ca-ES" sz="1800" spc="13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y_pred</a:t>
            </a:r>
            <a:r>
              <a:rPr sz="1800" spc="13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,</a:t>
            </a:r>
            <a:r>
              <a:rPr sz="1800" spc="229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800" spc="9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name="loss")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404" y="1891030"/>
            <a:ext cx="1396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4" y="2582636"/>
            <a:ext cx="4103916" cy="235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ADADAD"/>
                </a:solidFill>
                <a:latin typeface="Georgia"/>
                <a:cs typeface="Georgia"/>
              </a:rPr>
              <a:t>Review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ADADAD"/>
                </a:solidFill>
                <a:latin typeface="Georgia"/>
                <a:cs typeface="Georgia"/>
              </a:rPr>
              <a:t>Linear regression in </a:t>
            </a:r>
            <a:r>
              <a:rPr lang="en-US" sz="2000" spc="-5" dirty="0" err="1">
                <a:solidFill>
                  <a:srgbClr val="ADADAD"/>
                </a:solidFill>
                <a:latin typeface="Georgia"/>
                <a:cs typeface="Georgia"/>
              </a:rPr>
              <a:t>TensorFlow</a:t>
            </a:r>
            <a:r>
              <a:rPr lang="en-US" sz="2000" spc="-5" dirty="0">
                <a:solidFill>
                  <a:srgbClr val="ADADAD"/>
                </a:solidFill>
                <a:latin typeface="Georgia"/>
                <a:cs typeface="Georgia"/>
              </a:rPr>
              <a:t>  </a:t>
            </a:r>
            <a:r>
              <a:rPr lang="en-US" sz="2000" spc="-5" dirty="0" smtClean="0">
                <a:solidFill>
                  <a:srgbClr val="ADADAD"/>
                </a:solidFill>
                <a:latin typeface="Georgia"/>
                <a:cs typeface="Georgia"/>
              </a:rPr>
              <a:t>Optimizers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ADADAD"/>
                </a:solidFill>
                <a:latin typeface="Georgia"/>
                <a:cs typeface="Georgia"/>
              </a:rPr>
              <a:t>Loss </a:t>
            </a:r>
            <a:r>
              <a:rPr lang="en-US" sz="2000" spc="-5" dirty="0" smtClean="0">
                <a:solidFill>
                  <a:srgbClr val="ADADAD"/>
                </a:solidFill>
                <a:latin typeface="Georgia"/>
                <a:cs typeface="Georgia"/>
              </a:rPr>
              <a:t>functions</a:t>
            </a:r>
            <a:endParaRPr lang="en-US" sz="2000" spc="-5" dirty="0">
              <a:solidFill>
                <a:srgbClr val="ADADAD"/>
              </a:solidFill>
              <a:latin typeface="Georgia"/>
              <a:cs typeface="Georgia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ADADAD"/>
                </a:solidFill>
                <a:latin typeface="Georgia"/>
                <a:cs typeface="Georgia"/>
              </a:rPr>
              <a:t>Logistic regression on MNIST  </a:t>
            </a:r>
            <a:endParaRPr lang="en-US" sz="2000" spc="-5" dirty="0" smtClean="0">
              <a:solidFill>
                <a:srgbClr val="ADADAD"/>
              </a:solidFill>
              <a:latin typeface="Georgia"/>
              <a:cs typeface="Georgia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2166000" y="530550"/>
            <a:ext cx="1339199" cy="133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832784"/>
            <a:ext cx="2709596" cy="734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8865" y="748030"/>
            <a:ext cx="44462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Step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6: Create</a:t>
            </a:r>
            <a:r>
              <a:rPr sz="2800" b="1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optimizer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288" y="2434327"/>
            <a:ext cx="88385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spc="16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tf.train.GradientDescentOptimizer(learning_rate=0.001).minimize(loss)</a:t>
            </a:r>
            <a:endParaRPr sz="1800" dirty="0"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7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5453" y="748030"/>
            <a:ext cx="4634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Phase 2: Train our</a:t>
            </a:r>
            <a:r>
              <a:rPr spc="-95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8182" y="1892895"/>
            <a:ext cx="6920865" cy="13619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00"/>
              </a:spcBef>
            </a:pPr>
            <a:r>
              <a:rPr sz="1800" spc="3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Initialize</a:t>
            </a:r>
            <a:r>
              <a:rPr sz="1800" spc="4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800" spc="1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variables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065" algn="ctr">
              <a:lnSpc>
                <a:spcPct val="100000"/>
              </a:lnSpc>
            </a:pPr>
            <a:r>
              <a:rPr sz="1800" spc="-114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Run   </a:t>
            </a:r>
            <a:r>
              <a:rPr sz="1800" spc="1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optimizer</a:t>
            </a:r>
            <a:r>
              <a:rPr sz="1800" spc="2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800" spc="-2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op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2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(with </a:t>
            </a:r>
            <a:r>
              <a:rPr sz="1800" spc="10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data </a:t>
            </a:r>
            <a:r>
              <a:rPr sz="1800" spc="15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fed </a:t>
            </a:r>
            <a:r>
              <a:rPr sz="1800" spc="254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into </a:t>
            </a:r>
            <a:r>
              <a:rPr sz="1800" spc="12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placeholders </a:t>
            </a:r>
            <a:r>
              <a:rPr sz="1800" spc="2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for </a:t>
            </a:r>
            <a:r>
              <a:rPr sz="1800" spc="17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inputs </a:t>
            </a:r>
            <a:r>
              <a:rPr sz="1800" spc="-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and </a:t>
            </a:r>
            <a:r>
              <a:rPr sz="1800" spc="2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labels)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2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9081" y="748030"/>
            <a:ext cx="5801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See </a:t>
            </a:r>
            <a:r>
              <a:rPr spc="-5" dirty="0"/>
              <a:t>your model in</a:t>
            </a:r>
            <a:r>
              <a:rPr spc="-90" dirty="0"/>
              <a:t> </a:t>
            </a:r>
            <a:r>
              <a:rPr spc="-5" dirty="0"/>
              <a:t>TensorBoard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5268" y="1517492"/>
            <a:ext cx="8646075" cy="12167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pc="5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Step </a:t>
            </a:r>
            <a:r>
              <a:rPr spc="229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1: </a:t>
            </a:r>
            <a:r>
              <a:rPr spc="2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writer </a:t>
            </a:r>
            <a:r>
              <a:rPr spc="-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 </a:t>
            </a:r>
            <a:r>
              <a:rPr spc="18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tf.summary.FileWriter('./my_graph/03/linear_reg',  </a:t>
            </a:r>
            <a:r>
              <a:rPr spc="1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sess.graph)</a:t>
            </a:r>
            <a:endParaRPr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5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Step  </a:t>
            </a:r>
            <a:r>
              <a:rPr spc="229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2:  </a:t>
            </a:r>
            <a:r>
              <a:rPr spc="-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$  </a:t>
            </a:r>
            <a:r>
              <a:rPr spc="10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tensorboard</a:t>
            </a:r>
            <a:r>
              <a:rPr spc="-1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pc="2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--logdir='./my_graph'</a:t>
            </a:r>
            <a:endParaRPr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50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2014" y="748030"/>
            <a:ext cx="56953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Plot the results with</a:t>
            </a:r>
            <a:r>
              <a:rPr spc="-90" dirty="0"/>
              <a:t> </a:t>
            </a:r>
            <a:r>
              <a:rPr spc="-5" dirty="0"/>
              <a:t>matplotlib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5836"/>
            <a:ext cx="7922259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Step  </a:t>
            </a:r>
            <a:r>
              <a:rPr spc="229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1: </a:t>
            </a:r>
            <a:r>
              <a:rPr spc="-9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Uncomment   </a:t>
            </a:r>
            <a:r>
              <a:rPr spc="1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the  </a:t>
            </a:r>
            <a:r>
              <a:rPr spc="2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plotting </a:t>
            </a:r>
            <a:r>
              <a:rPr spc="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code  </a:t>
            </a:r>
            <a:r>
              <a:rPr spc="229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at </a:t>
            </a:r>
            <a:r>
              <a:rPr spc="1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the  </a:t>
            </a:r>
            <a:r>
              <a:rPr spc="-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end  </a:t>
            </a:r>
            <a:r>
              <a:rPr spc="229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of </a:t>
            </a:r>
            <a:r>
              <a:rPr spc="10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your</a:t>
            </a:r>
            <a:r>
              <a:rPr spc="44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pc="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program</a:t>
            </a:r>
            <a:endParaRPr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5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Step  </a:t>
            </a:r>
            <a:r>
              <a:rPr spc="229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2: </a:t>
            </a:r>
            <a:r>
              <a:rPr spc="-114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Run   </a:t>
            </a:r>
            <a:r>
              <a:rPr spc="53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it</a:t>
            </a:r>
            <a:r>
              <a:rPr spc="3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pc="1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again</a:t>
            </a:r>
            <a:endParaRPr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9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1925" y="1152475"/>
            <a:ext cx="6215258" cy="3416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2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1" y="2131378"/>
            <a:ext cx="7928609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09265" marR="5080" indent="-2997200">
              <a:lnSpc>
                <a:spcPct val="100400"/>
              </a:lnSpc>
              <a:spcBef>
                <a:spcPts val="85"/>
              </a:spcBef>
            </a:pPr>
            <a:r>
              <a:rPr spc="-5" dirty="0"/>
              <a:t>How does TensorFlow know what variables  to</a:t>
            </a:r>
            <a:r>
              <a:rPr spc="-105" dirty="0"/>
              <a:t> </a:t>
            </a:r>
            <a:r>
              <a:rPr spc="-5" dirty="0"/>
              <a:t>update?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1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038" y="739866"/>
            <a:ext cx="1877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Optimizer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5836"/>
            <a:ext cx="846455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a-ES" sz="1600" spc="1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o</a:t>
            </a:r>
            <a:r>
              <a:rPr sz="1600" spc="12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ptimizer</a:t>
            </a:r>
            <a:r>
              <a:rPr lang="ca-ES" sz="1600" spc="12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600" spc="-5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</a:t>
            </a:r>
            <a:r>
              <a:rPr lang="ca-ES" sz="1600" spc="-5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ca-ES" sz="1600" spc="12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</a:t>
            </a:r>
            <a:r>
              <a:rPr sz="1600" spc="12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f.train.GradientDescentOptimizer</a:t>
            </a:r>
            <a:r>
              <a:rPr sz="1600" spc="12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</a:t>
            </a:r>
            <a:r>
              <a:rPr sz="1600" spc="12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learning_rate</a:t>
            </a:r>
            <a:r>
              <a:rPr sz="1600" spc="12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=0.001</a:t>
            </a:r>
            <a:r>
              <a:rPr sz="1600" spc="1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).minimize(loss)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1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_, </a:t>
            </a:r>
            <a:r>
              <a:rPr sz="1600" spc="4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 </a:t>
            </a:r>
            <a:r>
              <a:rPr sz="1600" spc="-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  </a:t>
            </a:r>
            <a:r>
              <a:rPr sz="1600" spc="1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sess.run([optimizer,  </a:t>
            </a:r>
            <a:r>
              <a:rPr sz="1600" spc="2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loss], </a:t>
            </a:r>
            <a:r>
              <a:rPr sz="1600" spc="1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feed_dict={X:  </a:t>
            </a:r>
            <a:r>
              <a:rPr sz="1600" spc="2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x,</a:t>
            </a:r>
            <a:r>
              <a:rPr sz="1600" spc="2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600" spc="1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Y:y})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038" y="739866"/>
            <a:ext cx="1877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Optimizer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5836"/>
            <a:ext cx="846455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a-ES" sz="1600" spc="1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o</a:t>
            </a:r>
            <a:r>
              <a:rPr sz="1600" spc="12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ptimizer</a:t>
            </a:r>
            <a:r>
              <a:rPr lang="ca-ES" sz="1600" spc="12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600" spc="-5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</a:t>
            </a:r>
            <a:r>
              <a:rPr lang="ca-ES" sz="1600" spc="-5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ca-ES" sz="1600" spc="12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</a:t>
            </a:r>
            <a:r>
              <a:rPr sz="1600" spc="12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f.train.GradientDescentOptimizer</a:t>
            </a:r>
            <a:r>
              <a:rPr sz="1600" spc="12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</a:t>
            </a:r>
            <a:r>
              <a:rPr sz="1600" spc="12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learning_rate</a:t>
            </a:r>
            <a:r>
              <a:rPr sz="1600" spc="12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=0.001</a:t>
            </a:r>
            <a:r>
              <a:rPr sz="1600" spc="1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).minimize(loss)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1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_, </a:t>
            </a:r>
            <a:r>
              <a:rPr sz="1600" spc="4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 </a:t>
            </a:r>
            <a:r>
              <a:rPr sz="1600" spc="-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  </a:t>
            </a:r>
            <a:r>
              <a:rPr sz="1600" spc="1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sess.run([optimizer,  </a:t>
            </a:r>
            <a:r>
              <a:rPr sz="1600" spc="2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loss], </a:t>
            </a:r>
            <a:r>
              <a:rPr sz="1600" spc="1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feed_dict={X:  </a:t>
            </a:r>
            <a:r>
              <a:rPr sz="1600" spc="2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x,</a:t>
            </a:r>
            <a:r>
              <a:rPr sz="1600" spc="2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600" spc="1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Y:y})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086" y="2966357"/>
            <a:ext cx="7731675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Session looks at</a:t>
            </a:r>
            <a:r>
              <a:rPr sz="1800" spc="-9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all</a:t>
            </a:r>
            <a:r>
              <a:rPr lang="ca-ES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lang="ca-ES" b="1" u="sng" spc="-5" dirty="0" err="1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trainable</a:t>
            </a:r>
            <a:r>
              <a:rPr lang="ca-ES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variables that loss depends on and update</a:t>
            </a:r>
            <a:r>
              <a:rPr lang="en-US" spc="-7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them</a:t>
            </a:r>
            <a:endParaRPr lang="en-US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9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038" y="739866"/>
            <a:ext cx="1877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Optimizer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8086" y="1518557"/>
            <a:ext cx="7731675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Session looks at</a:t>
            </a:r>
            <a:r>
              <a:rPr sz="1800" spc="-9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all</a:t>
            </a:r>
            <a:r>
              <a:rPr lang="ca-ES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lang="ca-ES" b="1" u="sng" spc="-5" dirty="0" err="1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trainable</a:t>
            </a:r>
            <a:r>
              <a:rPr lang="ca-ES" spc="-5" dirty="0" smtClean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variables that loss depends on and update</a:t>
            </a:r>
            <a:r>
              <a:rPr lang="en-US" spc="-7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them</a:t>
            </a:r>
            <a:endParaRPr lang="en-US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181950" y="2222250"/>
            <a:ext cx="8839201" cy="1669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374" y="2321380"/>
            <a:ext cx="33305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Review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5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9873" y="748030"/>
            <a:ext cx="35642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Trainable</a:t>
            </a:r>
            <a:r>
              <a:rPr spc="-100" dirty="0"/>
              <a:t> </a:t>
            </a:r>
            <a:r>
              <a:rPr spc="-5" dirty="0"/>
              <a:t>variables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9195" y="1518557"/>
            <a:ext cx="8115934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spc="15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tf.Variable(initial_value=None, </a:t>
            </a:r>
            <a:r>
              <a:rPr sz="1400" b="1" u="sng" spc="13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trainable=True</a:t>
            </a:r>
            <a:r>
              <a:rPr sz="1400" spc="13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, </a:t>
            </a:r>
            <a:r>
              <a:rPr sz="1400" spc="10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collections=None,  </a:t>
            </a:r>
            <a:r>
              <a:rPr sz="1400" spc="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validate_shape=True, </a:t>
            </a:r>
            <a:r>
              <a:rPr sz="1400" spc="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caching_device=None, </a:t>
            </a:r>
            <a:r>
              <a:rPr sz="1400" spc="-4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name=None, </a:t>
            </a:r>
            <a:r>
              <a:rPr sz="1400" spc="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variable_def=None, </a:t>
            </a:r>
            <a:r>
              <a:rPr sz="1400" spc="3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dtype=None,  </a:t>
            </a:r>
            <a:r>
              <a:rPr sz="1400" spc="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expected_shape=None,</a:t>
            </a:r>
            <a:r>
              <a:rPr sz="1400" spc="3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400" spc="3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import_scope=None)</a:t>
            </a:r>
            <a:endParaRPr sz="14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3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7368" y="748030"/>
            <a:ext cx="4260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 of optimizers in</a:t>
            </a:r>
            <a:r>
              <a:rPr spc="-105" dirty="0"/>
              <a:t> </a:t>
            </a:r>
            <a:r>
              <a:rPr spc="-5" dirty="0"/>
              <a:t>TF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2663"/>
            <a:ext cx="4027804" cy="2920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1400" spc="130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tf.train.GradientDescentOptimizer</a:t>
            </a:r>
            <a:endParaRPr lang="en-US" sz="1400" spc="13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1400" spc="130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tf.train.AdagradOptimizer</a:t>
            </a:r>
            <a:r>
              <a:rPr lang="en-US" sz="1400" spc="13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 </a:t>
            </a:r>
            <a:r>
              <a:rPr lang="en-US" sz="1400" spc="130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tf.train.MomentumOptimizer</a:t>
            </a:r>
            <a:r>
              <a:rPr lang="en-US" sz="1400" spc="13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 </a:t>
            </a:r>
            <a:r>
              <a:rPr lang="en-US" sz="1400" spc="130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tf.train.AdamOptimizer</a:t>
            </a:r>
            <a:r>
              <a:rPr lang="en-US" sz="1400" spc="13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 </a:t>
            </a:r>
            <a:r>
              <a:rPr lang="en-US" sz="1400" spc="130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tf.train.ProximalGradientDescentOptimizer</a:t>
            </a:r>
            <a:r>
              <a:rPr lang="en-US" sz="1400" spc="13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 </a:t>
            </a:r>
            <a:r>
              <a:rPr lang="en-US" sz="1400" spc="130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tf.train.ProximalAdagradOptimizer</a:t>
            </a:r>
            <a:r>
              <a:rPr lang="en-US" sz="1400" spc="13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 </a:t>
            </a:r>
            <a:r>
              <a:rPr lang="en-US" sz="1400" spc="130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tf.train.RMSPropOptimizer</a:t>
            </a:r>
            <a:endParaRPr lang="en-US" sz="1400" spc="13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endParaRPr lang="en-US" sz="1400" spc="13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1400" spc="13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And  more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7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7038" y="1611225"/>
            <a:ext cx="3698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Discussion</a:t>
            </a:r>
            <a:r>
              <a:rPr spc="-10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2580640"/>
            <a:ext cx="6722109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130" indent="-478155">
              <a:lnSpc>
                <a:spcPts val="2865"/>
              </a:lnSpc>
              <a:spcBef>
                <a:spcPts val="100"/>
              </a:spcBef>
              <a:buAutoNum type="arabicPeriod"/>
              <a:tabLst>
                <a:tab pos="532130" algn="l"/>
                <a:tab pos="532765" algn="l"/>
              </a:tabLst>
            </a:pP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How to know that our model is</a:t>
            </a:r>
            <a:r>
              <a:rPr sz="2400" b="1" spc="-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correct?</a:t>
            </a:r>
            <a:endParaRPr sz="2400" dirty="0">
              <a:latin typeface="Georgia"/>
              <a:cs typeface="Georgia"/>
            </a:endParaRPr>
          </a:p>
          <a:p>
            <a:pPr marL="532130" indent="-519430">
              <a:lnSpc>
                <a:spcPts val="2865"/>
              </a:lnSpc>
              <a:buAutoNum type="arabicPeriod"/>
              <a:tabLst>
                <a:tab pos="532130" algn="l"/>
                <a:tab pos="532765" algn="l"/>
              </a:tabLst>
            </a:pP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How to improve our</a:t>
            </a:r>
            <a:r>
              <a:rPr sz="2400" b="1" spc="-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model?</a:t>
            </a:r>
            <a:endParaRPr sz="2400" dirty="0">
              <a:latin typeface="Georgia"/>
              <a:cs typeface="Georgia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7963" y="503826"/>
            <a:ext cx="4941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to improve our</a:t>
            </a:r>
            <a:r>
              <a:rPr spc="-100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1562650" y="1222424"/>
            <a:ext cx="6215258" cy="3416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7362" y="748030"/>
            <a:ext cx="2011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Huber</a:t>
            </a:r>
            <a:r>
              <a:rPr spc="-100" dirty="0"/>
              <a:t> </a:t>
            </a:r>
            <a:r>
              <a:rPr spc="-5" dirty="0"/>
              <a:t>loss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5836"/>
            <a:ext cx="8312150" cy="15688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Robust  to outliers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 spc="25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Intuition: if the difference between the predicted value and the real value is small,  square it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 spc="25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If it’s large,  take  its absolute value</a:t>
            </a:r>
          </a:p>
        </p:txBody>
      </p:sp>
      <p:sp>
        <p:nvSpPr>
          <p:cNvPr id="4" name="object 4"/>
          <p:cNvSpPr/>
          <p:nvPr/>
        </p:nvSpPr>
        <p:spPr>
          <a:xfrm>
            <a:off x="333375" y="3290625"/>
            <a:ext cx="8477249" cy="1314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6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432" y="748030"/>
            <a:ext cx="47009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Implementing Huber</a:t>
            </a:r>
            <a:r>
              <a:rPr spc="-100" dirty="0"/>
              <a:t> </a:t>
            </a:r>
            <a:r>
              <a:rPr spc="-5" dirty="0"/>
              <a:t>loss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77274" y="1739174"/>
            <a:ext cx="34112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sz="1600" spc="10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Can’t</a:t>
            </a:r>
            <a:r>
              <a:rPr sz="1600" spc="29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600" spc="20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write:</a:t>
            </a:r>
            <a:endParaRPr sz="1600" dirty="0"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1600" spc="250" dirty="0">
              <a:solidFill>
                <a:srgbClr val="FFFFFF"/>
              </a:solidFill>
              <a:latin typeface="Georgia" panose="02040502050405020303" pitchFamily="18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lang="en-US" sz="1600" spc="25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if </a:t>
            </a:r>
            <a:r>
              <a:rPr lang="en-US" sz="1600" spc="250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y-</a:t>
            </a:r>
            <a:r>
              <a:rPr lang="en-US" sz="1600" spc="250" dirty="0" err="1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y_pred</a:t>
            </a:r>
            <a:r>
              <a:rPr lang="en-US" sz="1600" spc="250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 </a:t>
            </a:r>
            <a:r>
              <a:rPr lang="en-US" sz="1600" spc="25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&lt; </a:t>
            </a:r>
            <a:r>
              <a:rPr lang="en-US" sz="1600" spc="250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delta</a:t>
            </a:r>
            <a:endParaRPr sz="1600" dirty="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375" y="3290625"/>
            <a:ext cx="8477249" cy="1314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6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6172" y="503826"/>
            <a:ext cx="2011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Huber</a:t>
            </a:r>
            <a:r>
              <a:rPr spc="-100" dirty="0"/>
              <a:t> </a:t>
            </a:r>
            <a:r>
              <a:rPr spc="-5" dirty="0"/>
              <a:t>loss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08863"/>
            <a:ext cx="8523514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2590" indent="-390525">
              <a:spcBef>
                <a:spcPts val="100"/>
              </a:spcBef>
            </a:pPr>
            <a:r>
              <a:rPr sz="1600" spc="11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def  </a:t>
            </a:r>
            <a:r>
              <a:rPr sz="1600" spc="1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huber_loss(labels,  </a:t>
            </a:r>
            <a:r>
              <a:rPr sz="1600" spc="16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predictions,</a:t>
            </a:r>
            <a:r>
              <a:rPr sz="1600" spc="-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600" spc="1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delta=1.0):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402590" marR="1370965"/>
            <a:r>
              <a:rPr sz="1600" spc="1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residual </a:t>
            </a:r>
            <a:r>
              <a:rPr sz="1600" spc="-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 </a:t>
            </a:r>
            <a:r>
              <a:rPr sz="1600" spc="1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tf.abs(predictions </a:t>
            </a:r>
            <a:r>
              <a:rPr sz="1600" spc="3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- </a:t>
            </a:r>
            <a:r>
              <a:rPr sz="1600" spc="1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labels)  </a:t>
            </a:r>
            <a:endParaRPr lang="ca-ES" sz="1600" spc="175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402590" marR="1370965"/>
            <a:r>
              <a:rPr sz="1600" spc="13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condition </a:t>
            </a:r>
            <a:r>
              <a:rPr sz="1600" spc="-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 </a:t>
            </a:r>
            <a:r>
              <a:rPr sz="1600" spc="204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tf.less(residual, </a:t>
            </a:r>
            <a:r>
              <a:rPr sz="1600" spc="1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delta)  </a:t>
            </a:r>
            <a:endParaRPr lang="ca-ES" sz="1600" spc="175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402590" marR="1370965"/>
            <a:r>
              <a:rPr sz="1600" spc="90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small_res</a:t>
            </a:r>
            <a:r>
              <a:rPr sz="1600" spc="9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 </a:t>
            </a:r>
            <a:r>
              <a:rPr sz="1600" spc="-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  </a:t>
            </a:r>
            <a:r>
              <a:rPr sz="1600" spc="11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0.5  </a:t>
            </a:r>
            <a:r>
              <a:rPr sz="1600" spc="21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*</a:t>
            </a:r>
            <a:r>
              <a:rPr lang="ca-ES" sz="1600" spc="-2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600" spc="16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tf.square</a:t>
            </a:r>
            <a:r>
              <a:rPr sz="1600" spc="16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(residual)</a:t>
            </a:r>
            <a:endParaRPr sz="1600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402590" marR="5080"/>
            <a:r>
              <a:rPr sz="1600" spc="110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large_res</a:t>
            </a:r>
            <a:r>
              <a:rPr sz="1600" spc="11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600" spc="-5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 </a:t>
            </a:r>
            <a:r>
              <a:rPr sz="1600" spc="15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delta </a:t>
            </a:r>
            <a:r>
              <a:rPr sz="1600" spc="21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* </a:t>
            </a:r>
            <a:r>
              <a:rPr sz="1600" spc="15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residual </a:t>
            </a:r>
            <a:r>
              <a:rPr sz="1600" spc="3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- </a:t>
            </a:r>
            <a:r>
              <a:rPr sz="1600" spc="11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0.5 </a:t>
            </a:r>
            <a:r>
              <a:rPr sz="1600" spc="21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* </a:t>
            </a:r>
            <a:r>
              <a:rPr sz="1600" spc="17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tf.square</a:t>
            </a:r>
            <a:r>
              <a:rPr sz="1600" spc="17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(delta)  </a:t>
            </a:r>
            <a:endParaRPr lang="ca-ES" sz="1600" spc="175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marL="402590" marR="5080"/>
            <a:r>
              <a:rPr sz="1600" spc="15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return  </a:t>
            </a:r>
            <a:r>
              <a:rPr sz="1600" spc="200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tf.select</a:t>
            </a:r>
            <a:r>
              <a:rPr sz="1600" spc="20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(condition, </a:t>
            </a:r>
            <a:r>
              <a:rPr sz="1600" spc="12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small_res</a:t>
            </a:r>
            <a:r>
              <a:rPr sz="1600" spc="12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,</a:t>
            </a:r>
            <a:r>
              <a:rPr sz="1600" spc="204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600" spc="125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large_res</a:t>
            </a:r>
            <a:r>
              <a:rPr sz="1600" spc="12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)</a:t>
            </a: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333375" y="3290625"/>
            <a:ext cx="8477249" cy="1314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7244" y="748030"/>
            <a:ext cx="24339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ca-ES" spc="-5" dirty="0" err="1" smtClean="0"/>
              <a:t>Exercise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93464" y="2389832"/>
            <a:ext cx="7761514" cy="37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50000"/>
              </a:lnSpc>
            </a:pPr>
            <a:r>
              <a:rPr spc="16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03_logistic_regression_mnist_starter</a:t>
            </a:r>
            <a:endParaRPr lang="ca-ES" spc="165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5947" y="2345690"/>
            <a:ext cx="3592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Logistic</a:t>
            </a:r>
            <a:r>
              <a:rPr spc="-105" dirty="0"/>
              <a:t> </a:t>
            </a:r>
            <a:r>
              <a:rPr spc="-5" dirty="0"/>
              <a:t>Regression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0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95931" y="590552"/>
            <a:ext cx="4958011" cy="378373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-12700" algn="ctr">
              <a:lnSpc>
                <a:spcPts val="2850"/>
              </a:lnSpc>
              <a:spcBef>
                <a:spcPts val="220"/>
              </a:spcBef>
            </a:pPr>
            <a:r>
              <a:rPr lang="ca-ES" sz="2400" b="1" spc="-5" dirty="0" smtClean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2400" b="1" spc="-5" dirty="0" err="1" smtClean="0">
                <a:solidFill>
                  <a:srgbClr val="FFFFFF"/>
                </a:solidFill>
                <a:latin typeface="Georgia"/>
                <a:cs typeface="Georgia"/>
              </a:rPr>
              <a:t>ogistic</a:t>
            </a:r>
            <a:r>
              <a:rPr lang="ca-ES" sz="2400" b="1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ca-ES" sz="2400" b="1" spc="-5" dirty="0" smtClean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2400" b="1" spc="-5" dirty="0" smtClean="0">
                <a:solidFill>
                  <a:srgbClr val="FFFFFF"/>
                </a:solidFill>
                <a:latin typeface="Georgia"/>
                <a:cs typeface="Georgia"/>
              </a:rPr>
              <a:t>egression</a:t>
            </a:r>
            <a:r>
              <a:rPr sz="2400" b="1" spc="-100" dirty="0" smtClean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model</a:t>
            </a:r>
            <a:endParaRPr sz="2400" dirty="0">
              <a:latin typeface="Georgia"/>
              <a:cs typeface="Georgia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4" y="1009608"/>
            <a:ext cx="7505700" cy="31337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4248" y="739866"/>
            <a:ext cx="3597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Computation</a:t>
            </a:r>
            <a:r>
              <a:rPr spc="-100" dirty="0"/>
              <a:t> </a:t>
            </a:r>
            <a:r>
              <a:rPr spc="-5" dirty="0"/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8557"/>
            <a:ext cx="7079615" cy="12208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TensorFlow separates definition of computations from their</a:t>
            </a:r>
            <a:r>
              <a:rPr sz="1800" spc="-7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execution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Phase 1: assemble </a:t>
            </a:r>
            <a:r>
              <a:rPr sz="1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a</a:t>
            </a:r>
            <a:r>
              <a:rPr sz="1400" spc="-9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4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graph</a:t>
            </a:r>
            <a:endParaRPr sz="14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  <a:p>
            <a:pPr>
              <a:lnSpc>
                <a:spcPct val="100000"/>
              </a:lnSpc>
            </a:pP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Phase 2: use </a:t>
            </a:r>
            <a:r>
              <a:rPr sz="1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a </a:t>
            </a:r>
            <a:r>
              <a:rPr sz="14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session to execute operations in the</a:t>
            </a:r>
            <a:r>
              <a:rPr sz="1400" spc="-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4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graph.</a:t>
            </a:r>
            <a:endParaRPr sz="14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0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4505" y="748030"/>
            <a:ext cx="3094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MNIST</a:t>
            </a:r>
            <a:r>
              <a:rPr sz="2800" b="1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Database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086" y="1510030"/>
            <a:ext cx="7169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Each image is </a:t>
            </a:r>
            <a:r>
              <a:rPr sz="18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28x28 array, flattened out to be </a:t>
            </a:r>
            <a:r>
              <a:rPr sz="18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a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1-d tensor of size</a:t>
            </a:r>
            <a:r>
              <a:rPr sz="1800" spc="-5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784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95444" y="1853126"/>
            <a:ext cx="5361800" cy="3004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7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1573" y="2201636"/>
            <a:ext cx="487743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130935" marR="5080" indent="-1118870">
              <a:lnSpc>
                <a:spcPts val="2850"/>
              </a:lnSpc>
              <a:spcBef>
                <a:spcPts val="220"/>
              </a:spcBef>
            </a:pP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X: image of </a:t>
            </a:r>
            <a:r>
              <a:rPr sz="2400" b="1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handwritten</a:t>
            </a:r>
            <a:r>
              <a:rPr sz="2400" b="1" spc="-1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digit  Y: the digit</a:t>
            </a:r>
            <a:r>
              <a:rPr sz="2400" b="1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value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503759" y="748031"/>
            <a:ext cx="2136480" cy="45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bg1"/>
                </a:solidFill>
              </a:rPr>
              <a:t>MNIST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5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1573" y="2201636"/>
            <a:ext cx="4877435" cy="2362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130935" marR="5080" indent="-1118870">
              <a:lnSpc>
                <a:spcPts val="2850"/>
              </a:lnSpc>
              <a:spcBef>
                <a:spcPts val="220"/>
              </a:spcBef>
            </a:pP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X: image of </a:t>
            </a:r>
            <a:r>
              <a:rPr sz="2400" b="1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handwritten</a:t>
            </a:r>
            <a:r>
              <a:rPr sz="2400" b="1" spc="-1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digit  Y: the digit</a:t>
            </a:r>
            <a:r>
              <a:rPr sz="2400" b="1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spc="-5" dirty="0" smtClean="0">
                <a:solidFill>
                  <a:srgbClr val="FFFFFF"/>
                </a:solidFill>
                <a:latin typeface="Georgia"/>
                <a:cs typeface="Georgia"/>
              </a:rPr>
              <a:t>value</a:t>
            </a:r>
            <a:endParaRPr lang="ca-ES" sz="2400" b="1" spc="-5" dirty="0" smtClean="0">
              <a:solidFill>
                <a:srgbClr val="FFFFFF"/>
              </a:solidFill>
              <a:latin typeface="Georgia"/>
              <a:cs typeface="Georgia"/>
            </a:endParaRPr>
          </a:p>
          <a:p>
            <a:pPr marL="1130935" marR="5080" indent="-1118870">
              <a:lnSpc>
                <a:spcPts val="2850"/>
              </a:lnSpc>
              <a:spcBef>
                <a:spcPts val="220"/>
              </a:spcBef>
            </a:pPr>
            <a:endParaRPr lang="ca-ES" sz="2400" b="1" spc="-5" dirty="0">
              <a:solidFill>
                <a:srgbClr val="FFFFFF"/>
              </a:solidFill>
              <a:latin typeface="Georgia"/>
              <a:cs typeface="Georgia"/>
            </a:endParaRPr>
          </a:p>
          <a:p>
            <a:pPr marL="1130935" marR="5080" indent="-1118870" algn="ctr">
              <a:lnSpc>
                <a:spcPts val="2850"/>
              </a:lnSpc>
              <a:spcBef>
                <a:spcPts val="220"/>
              </a:spcBef>
            </a:pPr>
            <a:r>
              <a:rPr lang="ca-ES" sz="2400" b="1" spc="-5" dirty="0" err="1" smtClean="0">
                <a:solidFill>
                  <a:srgbClr val="FFFFFF"/>
                </a:solidFill>
                <a:latin typeface="Georgia"/>
                <a:cs typeface="Georgia"/>
              </a:rPr>
              <a:t>Want</a:t>
            </a:r>
            <a:endParaRPr lang="ca-ES" sz="2400" b="1" spc="-5" dirty="0" smtClean="0">
              <a:solidFill>
                <a:srgbClr val="FFFFFF"/>
              </a:solidFill>
              <a:latin typeface="Georgia"/>
              <a:cs typeface="Georgia"/>
            </a:endParaRPr>
          </a:p>
          <a:p>
            <a:pPr marL="1130935" marR="5080" indent="-1118870" algn="ctr">
              <a:lnSpc>
                <a:spcPts val="2850"/>
              </a:lnSpc>
              <a:spcBef>
                <a:spcPts val="220"/>
              </a:spcBef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Georgia"/>
                <a:cs typeface="Georgia"/>
              </a:rPr>
              <a:t>Recognize the digit in the image</a:t>
            </a:r>
          </a:p>
          <a:p>
            <a:pPr marL="1130935" marR="5080" indent="-1118870" algn="ctr">
              <a:lnSpc>
                <a:spcPts val="2850"/>
              </a:lnSpc>
              <a:spcBef>
                <a:spcPts val="220"/>
              </a:spcBef>
            </a:pPr>
            <a:endParaRPr sz="2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503759" y="748031"/>
            <a:ext cx="2136480" cy="45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bg1"/>
                </a:solidFill>
              </a:rPr>
              <a:t>MNIST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7961" y="748031"/>
            <a:ext cx="1338953" cy="45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2505" y="4643664"/>
            <a:ext cx="1346200" cy="1699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*Y is </a:t>
            </a:r>
            <a:r>
              <a:rPr sz="1100" dirty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a </a:t>
            </a:r>
            <a:r>
              <a:rPr sz="1100" spc="-5" dirty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one-hot</a:t>
            </a:r>
            <a:r>
              <a:rPr sz="1100" spc="-95" dirty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rPr>
              <a:t>vector</a:t>
            </a:r>
            <a:endParaRPr sz="1100">
              <a:solidFill>
                <a:schemeClr val="bg1">
                  <a:lumMod val="8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505" y="1515836"/>
            <a:ext cx="6200437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pc="280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logits</a:t>
            </a:r>
            <a:r>
              <a:rPr lang="en-US" spc="2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pc="28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 X*w +b</a:t>
            </a:r>
            <a:endParaRPr lang="en-US" spc="28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pc="280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y_predicted</a:t>
            </a:r>
            <a:r>
              <a:rPr lang="en-US" spc="28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pc="2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 </a:t>
            </a:r>
            <a:r>
              <a:rPr lang="en-US" spc="280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softmax</a:t>
            </a:r>
            <a:r>
              <a:rPr lang="en-US" spc="2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</a:t>
            </a:r>
            <a:r>
              <a:rPr lang="en-US" spc="280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logits</a:t>
            </a:r>
            <a:r>
              <a:rPr lang="en-US" spc="2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)  </a:t>
            </a:r>
            <a:endParaRPr lang="en-US" spc="280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pc="28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loss </a:t>
            </a:r>
            <a:r>
              <a:rPr lang="en-US" spc="2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 </a:t>
            </a:r>
            <a:r>
              <a:rPr lang="en-US" spc="280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cross_entropy</a:t>
            </a:r>
            <a:r>
              <a:rPr lang="en-US" spc="28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(y, </a:t>
            </a:r>
            <a:r>
              <a:rPr lang="en-US" spc="280" dirty="0" err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y_predicted</a:t>
            </a:r>
            <a:r>
              <a:rPr lang="en-US" spc="2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5505" y="739866"/>
            <a:ext cx="2332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Process</a:t>
            </a:r>
            <a:r>
              <a:rPr sz="2800" b="1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endParaRPr sz="2800" dirty="0">
              <a:latin typeface="Georgia"/>
              <a:cs typeface="Georgia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15836"/>
            <a:ext cx="8374680" cy="6429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5505" y="739866"/>
            <a:ext cx="2332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Process</a:t>
            </a:r>
            <a:r>
              <a:rPr sz="2800" b="1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endParaRPr sz="2800" dirty="0">
              <a:latin typeface="Georgia"/>
              <a:cs typeface="Georgia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15836"/>
            <a:ext cx="8374680" cy="64293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68088" y="2582636"/>
            <a:ext cx="4572000" cy="10002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105" dirty="0" err="1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MNIST.train</a:t>
            </a:r>
            <a:r>
              <a:rPr lang="en-US" spc="10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:  </a:t>
            </a:r>
            <a:r>
              <a:rPr lang="en-US" spc="5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55,000</a:t>
            </a:r>
            <a:r>
              <a:rPr lang="en-US" spc="5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pc="1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examples</a:t>
            </a:r>
            <a:endParaRPr lang="en-US" dirty="0">
              <a:latin typeface="Georgia" panose="02040502050405020303" pitchFamily="18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lang="en-US" spc="110" dirty="0" err="1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MNIST.validation</a:t>
            </a:r>
            <a:r>
              <a:rPr lang="en-US" spc="11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:  </a:t>
            </a:r>
            <a:r>
              <a:rPr lang="en-US" spc="6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5,000</a:t>
            </a:r>
            <a:r>
              <a:rPr lang="en-US" spc="3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pc="1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examples</a:t>
            </a:r>
            <a:endParaRPr lang="en-US" dirty="0">
              <a:latin typeface="Georgia" panose="02040502050405020303" pitchFamily="18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lang="en-US" spc="85" dirty="0" err="1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MNIST.test</a:t>
            </a:r>
            <a:r>
              <a:rPr lang="en-US" spc="8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:  </a:t>
            </a:r>
            <a:r>
              <a:rPr lang="en-US" spc="5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10,000</a:t>
            </a:r>
            <a:r>
              <a:rPr lang="en-US" spc="12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pc="1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example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1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4052" y="2345690"/>
            <a:ext cx="5255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Phase 1: Assemble our</a:t>
            </a:r>
            <a:r>
              <a:rPr spc="-95" dirty="0"/>
              <a:t> </a:t>
            </a:r>
            <a:r>
              <a:rPr spc="-5" dirty="0"/>
              <a:t>graph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0372" y="2150533"/>
            <a:ext cx="8646075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ca-ES" spc="-215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x</a:t>
            </a:r>
            <a:r>
              <a:rPr spc="-215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  </a:t>
            </a:r>
            <a:r>
              <a:rPr spc="-6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=  </a:t>
            </a:r>
            <a:r>
              <a:rPr spc="254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tf.placeholder(tf.float32, </a:t>
            </a:r>
            <a:r>
              <a:rPr spc="17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[batch_size,  784],</a:t>
            </a:r>
            <a:r>
              <a:rPr spc="32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pc="3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name="image")</a:t>
            </a:r>
            <a:endParaRPr dirty="0">
              <a:latin typeface="Georgia" panose="02040502050405020303" pitchFamily="18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endParaRPr dirty="0">
              <a:latin typeface="Georgia" panose="02040502050405020303" pitchFamily="18" charset="0"/>
              <a:cs typeface="Times New Roman"/>
            </a:endParaRPr>
          </a:p>
          <a:p>
            <a:pPr marL="12700" algn="ctr">
              <a:lnSpc>
                <a:spcPct val="100000"/>
              </a:lnSpc>
            </a:pPr>
            <a:r>
              <a:rPr lang="ca-ES" spc="-215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y</a:t>
            </a:r>
            <a:r>
              <a:rPr spc="-215" dirty="0" smtClean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   </a:t>
            </a:r>
            <a:r>
              <a:rPr spc="-6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=  </a:t>
            </a:r>
            <a:r>
              <a:rPr spc="254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tf.placeholder(tf.float32, </a:t>
            </a:r>
            <a:r>
              <a:rPr spc="17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[batch_size,  </a:t>
            </a:r>
            <a:r>
              <a:rPr spc="229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10],</a:t>
            </a:r>
            <a:r>
              <a:rPr spc="30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pc="114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name="label")</a:t>
            </a:r>
            <a:endParaRPr dirty="0">
              <a:latin typeface="Georgia" panose="02040502050405020303" pitchFamily="18" charset="0"/>
              <a:cs typeface="Arial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1750060" y="319406"/>
            <a:ext cx="5643880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00" marR="5080" indent="-1257935">
              <a:lnSpc>
                <a:spcPct val="100400"/>
              </a:lnSpc>
              <a:spcBef>
                <a:spcPts val="85"/>
              </a:spcBef>
            </a:pPr>
            <a:r>
              <a:rPr spc="-10" dirty="0"/>
              <a:t>Step </a:t>
            </a:r>
            <a:r>
              <a:rPr spc="-5" dirty="0"/>
              <a:t>2: Create placeholders</a:t>
            </a:r>
            <a:r>
              <a:rPr spc="-90" dirty="0"/>
              <a:t> </a:t>
            </a:r>
            <a:r>
              <a:rPr spc="-5" dirty="0"/>
              <a:t>for  inputs and</a:t>
            </a:r>
            <a:r>
              <a:rPr spc="-105" dirty="0"/>
              <a:t> </a:t>
            </a:r>
            <a:r>
              <a:rPr spc="-5" dirty="0"/>
              <a:t>labels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3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5558" y="748030"/>
            <a:ext cx="5494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Step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3: Create weight and</a:t>
            </a:r>
            <a:r>
              <a:rPr sz="2800" b="1" spc="-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bias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858" y="2259901"/>
            <a:ext cx="8171815" cy="6236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2700" algn="ctr">
              <a:lnSpc>
                <a:spcPct val="114599"/>
              </a:lnSpc>
              <a:spcBef>
                <a:spcPts val="100"/>
              </a:spcBef>
            </a:pPr>
            <a:r>
              <a:rPr sz="1800" spc="204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tf.Variable(initial_value=None, </a:t>
            </a:r>
            <a:r>
              <a:rPr sz="1800" spc="16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trainable=True, </a:t>
            </a:r>
            <a:r>
              <a:rPr sz="1800" spc="14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collections=None,  </a:t>
            </a:r>
            <a:r>
              <a:rPr sz="1800" spc="-5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name=None,  </a:t>
            </a:r>
            <a:r>
              <a:rPr sz="1800" spc="5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dtype=None,</a:t>
            </a:r>
            <a:r>
              <a:rPr sz="1800" spc="56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800" spc="450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...)</a:t>
            </a:r>
            <a:endParaRPr sz="1800" dirty="0"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3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7192" y="748030"/>
            <a:ext cx="5809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Step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4: Build model to predict</a:t>
            </a:r>
            <a:r>
              <a:rPr sz="2800" b="1" spc="-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dirty="0">
                <a:solidFill>
                  <a:srgbClr val="FFFFFF"/>
                </a:solidFill>
                <a:latin typeface="Georgia"/>
                <a:cs typeface="Georgia"/>
              </a:rPr>
              <a:t>Y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39886" y="2421890"/>
            <a:ext cx="2282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spc="2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logits </a:t>
            </a:r>
            <a:r>
              <a:rPr sz="1800" spc="-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  </a:t>
            </a:r>
            <a:r>
              <a:rPr sz="1800" spc="-2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X    </a:t>
            </a:r>
            <a:r>
              <a:rPr sz="1800" spc="2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* </a:t>
            </a:r>
            <a:r>
              <a:rPr sz="1800" spc="-3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w     </a:t>
            </a:r>
            <a:r>
              <a:rPr sz="1800" spc="-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+  </a:t>
            </a:r>
            <a:r>
              <a:rPr sz="1800" spc="-4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800" spc="-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b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2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2314" y="748030"/>
            <a:ext cx="368998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ca-ES" spc="-5" dirty="0" err="1" smtClean="0"/>
              <a:t>TensorBoard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3516086" y="1518372"/>
            <a:ext cx="5170248" cy="255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90165" y="4145093"/>
            <a:ext cx="1978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EEEEEE"/>
                </a:solidFill>
                <a:latin typeface="Times New Roman"/>
                <a:cs typeface="Times New Roman"/>
              </a:rPr>
              <a:t>Visualized </a:t>
            </a:r>
            <a:r>
              <a:rPr sz="1400" dirty="0">
                <a:solidFill>
                  <a:srgbClr val="EEEEEE"/>
                </a:solidFill>
                <a:latin typeface="Times New Roman"/>
                <a:cs typeface="Times New Roman"/>
              </a:rPr>
              <a:t>by</a:t>
            </a:r>
            <a:r>
              <a:rPr sz="1400" spc="-95" dirty="0">
                <a:solidFill>
                  <a:srgbClr val="EEEEE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EEEEEE"/>
                </a:solidFill>
                <a:latin typeface="Times New Roman"/>
                <a:cs typeface="Times New Roman"/>
              </a:rPr>
              <a:t>TensorBoard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6" y="1518371"/>
            <a:ext cx="2762291" cy="2555423"/>
          </a:xfrm>
          <a:prstGeom prst="rect">
            <a:avLst/>
          </a:prstGeom>
        </p:spPr>
      </p:pic>
      <p:sp>
        <p:nvSpPr>
          <p:cNvPr id="8" name="object 11"/>
          <p:cNvSpPr txBox="1"/>
          <p:nvPr/>
        </p:nvSpPr>
        <p:spPr>
          <a:xfrm>
            <a:off x="468086" y="4264473"/>
            <a:ext cx="392557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200" spc="6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Create </a:t>
            </a:r>
            <a:r>
              <a:rPr sz="1200" spc="-1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a </a:t>
            </a:r>
            <a:r>
              <a:rPr sz="1200" spc="16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FileWriter </a:t>
            </a:r>
            <a:r>
              <a:rPr sz="1200" spc="13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object </a:t>
            </a:r>
            <a:r>
              <a:rPr sz="1200" spc="17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to </a:t>
            </a:r>
            <a:r>
              <a:rPr sz="1200" spc="16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write </a:t>
            </a:r>
            <a:r>
              <a:rPr sz="1200" spc="75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your </a:t>
            </a:r>
            <a:r>
              <a:rPr sz="1200" spc="4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graph  </a:t>
            </a:r>
            <a:r>
              <a:rPr sz="1200" spc="175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to </a:t>
            </a:r>
            <a:r>
              <a:rPr sz="1200" spc="75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event</a:t>
            </a:r>
            <a:r>
              <a:rPr sz="1200" spc="-165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200" spc="26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  <a:cs typeface="Arial"/>
              </a:rPr>
              <a:t>files</a:t>
            </a:r>
            <a:endParaRPr sz="1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9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518" y="748030"/>
            <a:ext cx="51187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Step </a:t>
            </a:r>
            <a:r>
              <a:rPr spc="-5" dirty="0"/>
              <a:t>5: </a:t>
            </a:r>
            <a:r>
              <a:rPr spc="-10" dirty="0"/>
              <a:t>Specify </a:t>
            </a:r>
            <a:r>
              <a:rPr spc="-5" dirty="0"/>
              <a:t>loss</a:t>
            </a:r>
            <a:r>
              <a:rPr spc="-7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9178" y="2158094"/>
            <a:ext cx="7685644" cy="825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1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entropy  </a:t>
            </a:r>
            <a:r>
              <a:rPr sz="1800" spc="-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  </a:t>
            </a:r>
            <a:r>
              <a:rPr sz="1800" spc="18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tf.nn.softmax_cross_entropy_with_logits(logits,</a:t>
            </a:r>
            <a:r>
              <a:rPr sz="1800" spc="3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800" spc="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Y)</a:t>
            </a:r>
            <a:endParaRPr sz="180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endParaRPr sz="160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4604" algn="ctr">
              <a:lnSpc>
                <a:spcPct val="100000"/>
              </a:lnSpc>
            </a:pPr>
            <a:r>
              <a:rPr sz="1800" spc="1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loss  </a:t>
            </a:r>
            <a:r>
              <a:rPr sz="1800" spc="-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=</a:t>
            </a:r>
            <a:r>
              <a:rPr sz="1800" spc="6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800" spc="1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tf.reduce_mean(entropy)</a:t>
            </a:r>
            <a:endParaRPr sz="180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1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8865" y="748030"/>
            <a:ext cx="44462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Georgia"/>
                <a:cs typeface="Georgia"/>
              </a:rPr>
              <a:t>Step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6: Create</a:t>
            </a:r>
            <a:r>
              <a:rPr sz="2800" b="1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Georgia"/>
                <a:cs typeface="Georgia"/>
              </a:rPr>
              <a:t>optimizer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288" y="2434327"/>
            <a:ext cx="88385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spc="165" dirty="0">
                <a:solidFill>
                  <a:srgbClr val="FFFFFF"/>
                </a:solidFill>
                <a:latin typeface="Georgia" panose="02040502050405020303" pitchFamily="18" charset="0"/>
                <a:cs typeface="Arial"/>
              </a:rPr>
              <a:t>tf.train.GradientDescentOptimizer(learning_rate=0.001).minimize(loss)</a:t>
            </a:r>
            <a:endParaRPr sz="1800" dirty="0"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7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5453" y="748030"/>
            <a:ext cx="4634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Phase 2: Train our</a:t>
            </a:r>
            <a:r>
              <a:rPr spc="-95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8182" y="1892895"/>
            <a:ext cx="6920865" cy="13619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00"/>
              </a:spcBef>
            </a:pPr>
            <a:r>
              <a:rPr sz="1800" spc="3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Initialize</a:t>
            </a:r>
            <a:r>
              <a:rPr sz="1800" spc="4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800" spc="1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variables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065" algn="ctr">
              <a:lnSpc>
                <a:spcPct val="100000"/>
              </a:lnSpc>
            </a:pPr>
            <a:r>
              <a:rPr sz="1800" spc="-114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Run   </a:t>
            </a:r>
            <a:r>
              <a:rPr sz="1800" spc="16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optimizer</a:t>
            </a:r>
            <a:r>
              <a:rPr sz="1800" spc="25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sz="1800" spc="-2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op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2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(with </a:t>
            </a:r>
            <a:r>
              <a:rPr sz="1800" spc="10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data </a:t>
            </a:r>
            <a:r>
              <a:rPr sz="1800" spc="15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fed </a:t>
            </a:r>
            <a:r>
              <a:rPr sz="1800" spc="254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into </a:t>
            </a:r>
            <a:r>
              <a:rPr sz="1800" spc="12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placeholders </a:t>
            </a:r>
            <a:r>
              <a:rPr sz="1800" spc="28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for </a:t>
            </a:r>
            <a:r>
              <a:rPr sz="1800" spc="175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inputs </a:t>
            </a:r>
            <a:r>
              <a:rPr sz="1800" spc="-1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and </a:t>
            </a:r>
            <a:r>
              <a:rPr sz="1800" spc="22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labels)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1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2960" y="739866"/>
            <a:ext cx="2772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Run our</a:t>
            </a:r>
            <a:r>
              <a:rPr spc="-100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07672"/>
            <a:ext cx="5101675" cy="3167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spc="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Average  </a:t>
            </a:r>
            <a:r>
              <a:rPr sz="1000" spc="8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loss  </a:t>
            </a:r>
            <a:r>
              <a:rPr sz="100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epoch  </a:t>
            </a:r>
            <a:r>
              <a:rPr sz="1000" spc="11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0:</a:t>
            </a:r>
            <a:r>
              <a:rPr sz="1000" spc="-2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1.28812279526</a:t>
            </a:r>
            <a:endParaRPr sz="10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  <a:p>
            <a:endParaRPr sz="1000" dirty="0">
              <a:solidFill>
                <a:schemeClr val="bg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735"/>
              </a:spcBef>
            </a:pPr>
            <a:r>
              <a:rPr sz="1000" spc="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Average  </a:t>
            </a:r>
            <a:r>
              <a:rPr sz="1000" spc="8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loss  </a:t>
            </a:r>
            <a:r>
              <a:rPr sz="100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epoch  </a:t>
            </a:r>
            <a:r>
              <a:rPr sz="1000" spc="11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1:</a:t>
            </a:r>
            <a:r>
              <a:rPr sz="1000" spc="-4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0.732620414598</a:t>
            </a:r>
            <a:endParaRPr sz="10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  <a:p>
            <a:endParaRPr sz="1000" dirty="0">
              <a:solidFill>
                <a:schemeClr val="bg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735"/>
              </a:spcBef>
            </a:pPr>
            <a:r>
              <a:rPr sz="1000" spc="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Average  </a:t>
            </a:r>
            <a:r>
              <a:rPr sz="1000" spc="8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loss  </a:t>
            </a:r>
            <a:r>
              <a:rPr sz="100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epoch  </a:t>
            </a:r>
            <a:r>
              <a:rPr sz="1000" spc="11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2:</a:t>
            </a:r>
            <a:r>
              <a:rPr sz="1000" spc="-4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0.600486441648</a:t>
            </a:r>
            <a:endParaRPr sz="10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  <a:p>
            <a:endParaRPr sz="1000" dirty="0">
              <a:solidFill>
                <a:schemeClr val="bg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735"/>
              </a:spcBef>
            </a:pPr>
            <a:r>
              <a:rPr sz="1000" spc="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Average  </a:t>
            </a:r>
            <a:r>
              <a:rPr sz="1000" spc="8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loss  </a:t>
            </a:r>
            <a:r>
              <a:rPr sz="100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epoch  </a:t>
            </a:r>
            <a:r>
              <a:rPr sz="1000" spc="11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3:</a:t>
            </a:r>
            <a:r>
              <a:rPr sz="1000" spc="-2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0.53647331619</a:t>
            </a:r>
            <a:endParaRPr sz="10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  <a:p>
            <a:endParaRPr sz="1000" dirty="0">
              <a:solidFill>
                <a:schemeClr val="bg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735"/>
              </a:spcBef>
            </a:pPr>
            <a:r>
              <a:rPr sz="1000" spc="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Average  </a:t>
            </a:r>
            <a:r>
              <a:rPr sz="1000" spc="8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loss  </a:t>
            </a:r>
            <a:r>
              <a:rPr sz="100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epoch  </a:t>
            </a:r>
            <a:r>
              <a:rPr sz="1000" spc="11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4:</a:t>
            </a:r>
            <a:r>
              <a:rPr sz="1000" spc="-4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0.497578099683</a:t>
            </a:r>
            <a:endParaRPr sz="10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  <a:p>
            <a:endParaRPr sz="1000" dirty="0">
              <a:solidFill>
                <a:schemeClr val="bg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735"/>
              </a:spcBef>
            </a:pPr>
            <a:r>
              <a:rPr sz="1000" spc="229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...</a:t>
            </a:r>
            <a:endParaRPr sz="10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  <a:p>
            <a:pPr marL="12700" marR="67310"/>
            <a:r>
              <a:rPr sz="1000" spc="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Average </a:t>
            </a:r>
            <a:r>
              <a:rPr sz="1000" spc="8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loss </a:t>
            </a:r>
            <a:r>
              <a:rPr sz="100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epoch </a:t>
            </a:r>
            <a:r>
              <a:rPr sz="1000" spc="11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9: </a:t>
            </a:r>
            <a:r>
              <a:rPr sz="1000" spc="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0.41295143427  </a:t>
            </a:r>
            <a:endParaRPr lang="ca-ES" sz="1000" spc="0" dirty="0" smtClean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  <a:p>
            <a:pPr marL="12700" marR="67310"/>
            <a:endParaRPr lang="ca-ES" sz="10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  <a:p>
            <a:pPr marL="12700" marR="67310"/>
            <a:r>
              <a:rPr sz="1000" spc="85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Total </a:t>
            </a:r>
            <a:r>
              <a:rPr sz="1000" spc="10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time: </a:t>
            </a:r>
            <a:r>
              <a:rPr sz="1000" spc="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8.83596801758 </a:t>
            </a:r>
            <a:r>
              <a:rPr sz="1000" spc="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seconds  </a:t>
            </a:r>
            <a:endParaRPr lang="ca-ES" sz="1000" spc="5" dirty="0" smtClean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  <a:p>
            <a:pPr marL="12700" marR="67310"/>
            <a:r>
              <a:rPr sz="1000" spc="65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Optimization</a:t>
            </a:r>
            <a:r>
              <a:rPr sz="1000" spc="210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Finished!</a:t>
            </a:r>
            <a:endParaRPr sz="10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  <a:p>
            <a:endParaRPr sz="1000" dirty="0">
              <a:solidFill>
                <a:schemeClr val="bg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735"/>
              </a:spcBef>
            </a:pPr>
            <a:r>
              <a:rPr sz="1000" spc="2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Accuracy</a:t>
            </a:r>
            <a:r>
              <a:rPr sz="1000" spc="16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0.8977</a:t>
            </a:r>
            <a:endParaRPr sz="10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4250" y="503826"/>
            <a:ext cx="27946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TensorBoard</a:t>
            </a:r>
            <a:r>
              <a:rPr spc="-100" dirty="0"/>
              <a:t> </a:t>
            </a:r>
            <a:r>
              <a:rPr spc="-5" dirty="0"/>
              <a:t>it</a:t>
            </a:r>
          </a:p>
        </p:txBody>
      </p:sp>
      <p:sp>
        <p:nvSpPr>
          <p:cNvPr id="3" name="object 3"/>
          <p:cNvSpPr/>
          <p:nvPr/>
        </p:nvSpPr>
        <p:spPr>
          <a:xfrm>
            <a:off x="1190375" y="1133649"/>
            <a:ext cx="6948451" cy="4009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3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939" y="750752"/>
            <a:ext cx="8000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chemeClr val="bg1"/>
                </a:solidFill>
                <a:latin typeface="Georgia" panose="02040502050405020303" pitchFamily="18" charset="0"/>
              </a:rPr>
              <a:t>Download this course from </a:t>
            </a:r>
            <a:r>
              <a:rPr lang="en-US" sz="2800" b="1" spc="-1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Git</a:t>
            </a:r>
            <a:endParaRPr sz="2800" b="1" dirty="0">
              <a:solidFill>
                <a:schemeClr val="bg1"/>
              </a:solidFill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42247" y="2387084"/>
            <a:ext cx="7881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smtClean="0">
                <a:solidFill>
                  <a:schemeClr val="bg1"/>
                </a:solidFill>
              </a:rPr>
              <a:t>github.com/vertcli/pervasive_academy_introduction_tensorflow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4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0728" y="2349894"/>
            <a:ext cx="22225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ca-ES" spc="-5" dirty="0" smtClean="0"/>
              <a:t>THANKS!!!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46825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7663" y="739866"/>
            <a:ext cx="48304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tf.constant and</a:t>
            </a:r>
            <a:r>
              <a:rPr spc="-105" dirty="0"/>
              <a:t> </a:t>
            </a:r>
            <a:r>
              <a:rPr spc="-5" dirty="0"/>
              <a:t>tf.Variable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5836"/>
            <a:ext cx="5010785" cy="825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Constant values are stored in the graph</a:t>
            </a:r>
            <a:r>
              <a:rPr sz="1800" spc="-7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definition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Sessions allocate memory to store variable</a:t>
            </a:r>
            <a:r>
              <a:rPr sz="1800" spc="-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1800"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values</a:t>
            </a:r>
            <a:endParaRPr sz="18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5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8593" y="739866"/>
            <a:ext cx="51885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tf.placeholder and</a:t>
            </a:r>
            <a:r>
              <a:rPr spc="-105" dirty="0"/>
              <a:t> </a:t>
            </a:r>
            <a:r>
              <a:rPr spc="-5" dirty="0"/>
              <a:t>feed_dict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086" y="1518557"/>
            <a:ext cx="5553710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Feed values into placeholders by dictionary</a:t>
            </a:r>
            <a:r>
              <a:rPr spc="-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(feed_dict)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You can feed values in variables</a:t>
            </a:r>
            <a:r>
              <a:rPr spc="-7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pc="-5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Georgia"/>
              </a:rPr>
              <a:t>too</a:t>
            </a:r>
            <a:endParaRPr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7244" y="748030"/>
            <a:ext cx="24339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ca-ES" spc="-5" dirty="0" err="1" smtClean="0"/>
              <a:t>Exercise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96686" y="2382820"/>
            <a:ext cx="7761514" cy="37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50000"/>
              </a:lnSpc>
            </a:pPr>
            <a:r>
              <a:rPr spc="160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Arial"/>
              </a:rPr>
              <a:t>03_linear_regression_starter</a:t>
            </a:r>
            <a:endParaRPr lang="ca-ES" spc="165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548" y="2345690"/>
            <a:ext cx="3368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Linear</a:t>
            </a:r>
            <a:r>
              <a:rPr spc="-105" dirty="0"/>
              <a:t> </a:t>
            </a:r>
            <a:r>
              <a:rPr spc="-5" dirty="0"/>
              <a:t>Regression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9550"/>
            <a:ext cx="1261796" cy="3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8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</TotalTime>
  <Words>847</Words>
  <Application>Microsoft Office PowerPoint</Application>
  <PresentationFormat>Presentación en pantalla (16:9)</PresentationFormat>
  <Paragraphs>176</Paragraphs>
  <Slides>56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56</vt:i4>
      </vt:variant>
    </vt:vector>
  </HeadingPairs>
  <TitlesOfParts>
    <vt:vector size="61" baseType="lpstr">
      <vt:lpstr>Arial</vt:lpstr>
      <vt:lpstr>Calibri</vt:lpstr>
      <vt:lpstr>Georgia</vt:lpstr>
      <vt:lpstr>Times New Roman</vt:lpstr>
      <vt:lpstr>Office Theme</vt:lpstr>
      <vt:lpstr>Basic Models in TensorFlow</vt:lpstr>
      <vt:lpstr>Agenda</vt:lpstr>
      <vt:lpstr>Review</vt:lpstr>
      <vt:lpstr>Computation graph</vt:lpstr>
      <vt:lpstr>TensorBoard</vt:lpstr>
      <vt:lpstr>tf.constant and tf.Variable</vt:lpstr>
      <vt:lpstr>tf.placeholder and feed_dict</vt:lpstr>
      <vt:lpstr>Exercise</vt:lpstr>
      <vt:lpstr>Linear Regression</vt:lpstr>
      <vt:lpstr>Model relationship between a scalar  dependent variable y and independent  variables X</vt:lpstr>
      <vt:lpstr>Presentación de PowerPoint</vt:lpstr>
      <vt:lpstr>Presentación de PowerPoint</vt:lpstr>
      <vt:lpstr>Model</vt:lpstr>
      <vt:lpstr>Phase 1: Assemble our graph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Phase 2: Train our model</vt:lpstr>
      <vt:lpstr>See your model in TensorBoard</vt:lpstr>
      <vt:lpstr>Presentación de PowerPoint</vt:lpstr>
      <vt:lpstr>Plot the results with matplotlib</vt:lpstr>
      <vt:lpstr>Presentación de PowerPoint</vt:lpstr>
      <vt:lpstr>How does TensorFlow know what variables  to update?</vt:lpstr>
      <vt:lpstr>Optimizer</vt:lpstr>
      <vt:lpstr>Optimizer</vt:lpstr>
      <vt:lpstr>Optimizer</vt:lpstr>
      <vt:lpstr>Trainable variables</vt:lpstr>
      <vt:lpstr>List of optimizers in TF</vt:lpstr>
      <vt:lpstr>Discussion question</vt:lpstr>
      <vt:lpstr>How to improve our model</vt:lpstr>
      <vt:lpstr>Huber loss</vt:lpstr>
      <vt:lpstr>Implementing Huber loss</vt:lpstr>
      <vt:lpstr>Huber loss</vt:lpstr>
      <vt:lpstr>Exercise</vt:lpstr>
      <vt:lpstr>Logistic Regression</vt:lpstr>
      <vt:lpstr>Presentación de PowerPoint</vt:lpstr>
      <vt:lpstr>Presentación de PowerPoint</vt:lpstr>
      <vt:lpstr>MNIST</vt:lpstr>
      <vt:lpstr>MNIST</vt:lpstr>
      <vt:lpstr>Model</vt:lpstr>
      <vt:lpstr>Presentación de PowerPoint</vt:lpstr>
      <vt:lpstr>Presentación de PowerPoint</vt:lpstr>
      <vt:lpstr>Phase 1: Assemble our graph</vt:lpstr>
      <vt:lpstr>Step 2: Create placeholders for  inputs and labels</vt:lpstr>
      <vt:lpstr>Presentación de PowerPoint</vt:lpstr>
      <vt:lpstr>Presentación de PowerPoint</vt:lpstr>
      <vt:lpstr>Step 5: Specify loss function</vt:lpstr>
      <vt:lpstr>Presentación de PowerPoint</vt:lpstr>
      <vt:lpstr>Phase 2: Train our model</vt:lpstr>
      <vt:lpstr>Run our model</vt:lpstr>
      <vt:lpstr>TensorBoard it</vt:lpstr>
      <vt:lpstr>Presentación de PowerPoint</vt:lpstr>
      <vt:lpstr>THANKS!!!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TensorFlow!</dc:title>
  <dc:creator>Albert Climent Bigas</dc:creator>
  <cp:lastModifiedBy>Albert Climent Bigas</cp:lastModifiedBy>
  <cp:revision>58</cp:revision>
  <dcterms:created xsi:type="dcterms:W3CDTF">2017-05-12T14:37:48Z</dcterms:created>
  <dcterms:modified xsi:type="dcterms:W3CDTF">2017-06-01T12:35:08Z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