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Image"/>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Image"/>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Image"/>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Image"/>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Title Text"/>
          <p:cNvSpPr txBox="1"/>
          <p:nvPr>
            <p:ph type="title"/>
          </p:nvPr>
        </p:nvSpPr>
        <p:spPr>
          <a:xfrm>
            <a:off x="406400" y="1536700"/>
            <a:ext cx="6299200" cy="723900"/>
          </a:xfrm>
          <a:prstGeom prst="rect">
            <a:avLst/>
          </a:prstGeom>
        </p:spPr>
        <p:txBody>
          <a:bodyPr/>
          <a:lstStyle/>
          <a:p>
            <a:pPr/>
            <a:r>
              <a:t>Title Text</a:t>
            </a:r>
          </a:p>
        </p:txBody>
      </p:sp>
      <p:sp>
        <p:nvSpPr>
          <p:cNvPr id="94"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Enumeration"/>
          <p:cNvSpPr txBox="1"/>
          <p:nvPr>
            <p:ph type="ctrTitle"/>
          </p:nvPr>
        </p:nvSpPr>
        <p:spPr>
          <a:prstGeom prst="rect">
            <a:avLst/>
          </a:prstGeom>
        </p:spPr>
        <p:txBody>
          <a:bodyPr/>
          <a:lstStyle>
            <a:lvl1pPr>
              <a:defRPr>
                <a:solidFill>
                  <a:schemeClr val="accent4">
                    <a:hueOff val="-667846"/>
                    <a:satOff val="2144"/>
                    <a:lumOff val="-5984"/>
                  </a:schemeClr>
                </a:solidFill>
              </a:defRPr>
            </a:lvl1pPr>
          </a:lstStyle>
          <a:p>
            <a:pPr/>
            <a:r>
              <a:t>Enumeration</a:t>
            </a:r>
          </a:p>
        </p:txBody>
      </p:sp>
      <p:sp>
        <p:nvSpPr>
          <p:cNvPr id="167" name="Body"/>
          <p:cNvSpPr txBox="1"/>
          <p:nvPr>
            <p:ph type="subTitle" sz="quarter" idx="1"/>
          </p:nvPr>
        </p:nvSpPr>
        <p:spPr>
          <a:prstGeom prst="rect">
            <a:avLst/>
          </a:prstGeom>
          <a:solidFill>
            <a:schemeClr val="accent4"/>
          </a:solidFill>
        </p:spPr>
        <p:txBody>
          <a:bodyPr/>
          <a:lstStyle/>
          <a:p>
            <a:pPr algn="ctr">
              <a:spcBef>
                <a:spcPts val="0"/>
              </a:spcBef>
              <a:defRPr sz="2800">
                <a:solidFill>
                  <a:srgbClr val="232323"/>
                </a:solidFill>
                <a:latin typeface="+mn-lt"/>
                <a:ea typeface="+mn-ea"/>
                <a:cs typeface="+mn-cs"/>
                <a:sym typeface="DIN Condensed"/>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Working WITH ENUMS"/>
          <p:cNvSpPr txBox="1"/>
          <p:nvPr>
            <p:ph type="title"/>
          </p:nvPr>
        </p:nvSpPr>
        <p:spPr>
          <a:prstGeom prst="rect">
            <a:avLst/>
          </a:prstGeom>
        </p:spPr>
        <p:txBody>
          <a:bodyPr/>
          <a:lstStyle>
            <a:lvl1pPr defTabSz="467359">
              <a:spcBef>
                <a:spcPts val="2200"/>
              </a:spcBef>
              <a:defRPr sz="4800">
                <a:solidFill>
                  <a:schemeClr val="accent4">
                    <a:hueOff val="-667846"/>
                    <a:satOff val="2144"/>
                    <a:lumOff val="-5984"/>
                  </a:schemeClr>
                </a:solidFill>
              </a:defRPr>
            </a:lvl1pPr>
          </a:lstStyle>
          <a:p>
            <a:pPr/>
            <a:r>
              <a:t>Working WITH ENUMS</a:t>
            </a:r>
          </a:p>
        </p:txBody>
      </p:sp>
      <p:sp>
        <p:nvSpPr>
          <p:cNvPr id="202" name="name() method its equivalent to invoke the name() method that all enums have…"/>
          <p:cNvSpPr txBox="1"/>
          <p:nvPr>
            <p:ph type="body" idx="1"/>
          </p:nvPr>
        </p:nvSpPr>
        <p:spPr>
          <a:prstGeom prst="rect">
            <a:avLst/>
          </a:prstGeom>
        </p:spPr>
        <p:txBody>
          <a:bodyPr/>
          <a:lstStyle/>
          <a:p>
            <a:pPr/>
            <a:r>
              <a:t>name() method its equivalent to invoke the </a:t>
            </a:r>
            <a:r>
              <a:rPr>
                <a:latin typeface="Courier"/>
                <a:ea typeface="Courier"/>
                <a:cs typeface="Courier"/>
                <a:sym typeface="Courier"/>
              </a:rPr>
              <a:t>name()</a:t>
            </a:r>
            <a:r>
              <a:t> method that all enums have</a:t>
            </a:r>
          </a:p>
          <a:p>
            <a:pPr/>
          </a:p>
          <a:p>
            <a:pPr>
              <a:defRPr sz="1800"/>
            </a:pPr>
          </a:p>
          <a:p>
            <a:pPr/>
            <a:r>
              <a:t>ordinal() method of an enum returns its corresponding int value. </a:t>
            </a:r>
            <a:r>
              <a:rPr sz="2400"/>
              <a:t>Like arrays, enums are zero based. Remember that the index of an enum may change when you recompile the code and should not be used for comparison. </a:t>
            </a:r>
            <a:br/>
          </a:p>
        </p:txBody>
      </p:sp>
      <p:pic>
        <p:nvPicPr>
          <p:cNvPr id="203" name="Screen Shot 2560-09-12 at 1.16.15 AM.png" descr="Screen Shot 2560-09-12 at 1.16.15 AM.png"/>
          <p:cNvPicPr>
            <a:picLocks noChangeAspect="1"/>
          </p:cNvPicPr>
          <p:nvPr/>
        </p:nvPicPr>
        <p:blipFill>
          <a:blip r:embed="rId2">
            <a:extLst/>
          </a:blip>
          <a:stretch>
            <a:fillRect/>
          </a:stretch>
        </p:blipFill>
        <p:spPr>
          <a:xfrm>
            <a:off x="1270000" y="4013200"/>
            <a:ext cx="4978400" cy="1219200"/>
          </a:xfrm>
          <a:prstGeom prst="rect">
            <a:avLst/>
          </a:prstGeom>
          <a:ln w="12700">
            <a:miter lim="400000"/>
          </a:ln>
        </p:spPr>
      </p:pic>
      <p:pic>
        <p:nvPicPr>
          <p:cNvPr id="204" name="Screen Shot 2560-09-12 at 1.16.21 AM.png" descr="Screen Shot 2560-09-12 at 1.16.21 AM.png"/>
          <p:cNvPicPr>
            <a:picLocks noChangeAspect="1"/>
          </p:cNvPicPr>
          <p:nvPr/>
        </p:nvPicPr>
        <p:blipFill>
          <a:blip r:embed="rId3">
            <a:extLst/>
          </a:blip>
          <a:stretch>
            <a:fillRect/>
          </a:stretch>
        </p:blipFill>
        <p:spPr>
          <a:xfrm>
            <a:off x="7886700" y="4197350"/>
            <a:ext cx="838200" cy="850900"/>
          </a:xfrm>
          <a:prstGeom prst="rect">
            <a:avLst/>
          </a:prstGeom>
          <a:ln w="12700">
            <a:miter lim="400000"/>
          </a:ln>
        </p:spPr>
      </p:pic>
      <p:sp>
        <p:nvSpPr>
          <p:cNvPr id="205" name="Arrow"/>
          <p:cNvSpPr/>
          <p:nvPr/>
        </p:nvSpPr>
        <p:spPr>
          <a:xfrm>
            <a:off x="6432550" y="4260850"/>
            <a:ext cx="1270000" cy="723900"/>
          </a:xfrm>
          <a:prstGeom prst="rightArrow">
            <a:avLst>
              <a:gd name="adj1" fmla="val 32000"/>
              <a:gd name="adj2" fmla="val 112281"/>
            </a:avLst>
          </a:prstGeom>
          <a:solidFill>
            <a:schemeClr val="accent4"/>
          </a:solidFill>
          <a:ln w="12700">
            <a:miter lim="400000"/>
          </a:ln>
        </p:spPr>
        <p:txBody>
          <a:bodyPr lIns="50800" tIns="50800" rIns="50800" bIns="50800" anchor="ctr"/>
          <a:lstStyle/>
          <a:p>
            <a:pPr algn="ctr">
              <a:lnSpc>
                <a:spcPct val="80000"/>
              </a:lnSpc>
              <a:spcBef>
                <a:spcPts val="0"/>
              </a:spcBef>
              <a:defRPr cap="all" sz="2800">
                <a:solidFill>
                  <a:srgbClr val="232323"/>
                </a:solidFill>
                <a:latin typeface="+mn-lt"/>
                <a:ea typeface="+mn-ea"/>
                <a:cs typeface="+mn-cs"/>
                <a:sym typeface="DIN Condensed"/>
              </a:defRPr>
            </a:pPr>
          </a:p>
        </p:txBody>
      </p:sp>
      <p:pic>
        <p:nvPicPr>
          <p:cNvPr id="206" name="Screen Shot 2560-09-13 at 1.19.48 AM.png" descr="Screen Shot 2560-09-13 at 1.19.48 AM.png"/>
          <p:cNvPicPr>
            <a:picLocks noChangeAspect="1"/>
          </p:cNvPicPr>
          <p:nvPr/>
        </p:nvPicPr>
        <p:blipFill>
          <a:blip r:embed="rId4">
            <a:extLst/>
          </a:blip>
          <a:srcRect l="4725" t="5595" r="0" b="5595"/>
          <a:stretch>
            <a:fillRect/>
          </a:stretch>
        </p:blipFill>
        <p:spPr>
          <a:xfrm>
            <a:off x="5906889" y="7687622"/>
            <a:ext cx="4442123" cy="1840312"/>
          </a:xfrm>
          <a:prstGeom prst="rect">
            <a:avLst/>
          </a:prstGeom>
          <a:ln w="12700">
            <a:miter lim="400000"/>
          </a:ln>
        </p:spPr>
      </p:pic>
      <p:sp>
        <p:nvSpPr>
          <p:cNvPr id="207" name="Arrow"/>
          <p:cNvSpPr/>
          <p:nvPr/>
        </p:nvSpPr>
        <p:spPr>
          <a:xfrm>
            <a:off x="4375150" y="8245826"/>
            <a:ext cx="1270000" cy="723901"/>
          </a:xfrm>
          <a:prstGeom prst="rightArrow">
            <a:avLst>
              <a:gd name="adj1" fmla="val 32000"/>
              <a:gd name="adj2" fmla="val 112281"/>
            </a:avLst>
          </a:prstGeom>
          <a:solidFill>
            <a:schemeClr val="accent4"/>
          </a:solidFill>
          <a:ln w="12700">
            <a:miter lim="400000"/>
          </a:ln>
        </p:spPr>
        <p:txBody>
          <a:bodyPr lIns="50800" tIns="50800" rIns="50800" bIns="50800" anchor="ctr"/>
          <a:lstStyle/>
          <a:p>
            <a:pPr algn="ctr">
              <a:lnSpc>
                <a:spcPct val="80000"/>
              </a:lnSpc>
              <a:spcBef>
                <a:spcPts val="0"/>
              </a:spcBef>
              <a:defRPr cap="all" sz="2800">
                <a:solidFill>
                  <a:srgbClr val="232323"/>
                </a:solidFill>
                <a:latin typeface="+mn-lt"/>
                <a:ea typeface="+mn-ea"/>
                <a:cs typeface="+mn-cs"/>
                <a:sym typeface="DIN Condensed"/>
              </a:defRPr>
            </a:pPr>
          </a:p>
        </p:txBody>
      </p:sp>
      <p:pic>
        <p:nvPicPr>
          <p:cNvPr id="208" name="Screen Shot 2560-09-13 at 1.21.54 AM.png" descr="Screen Shot 2560-09-13 at 1.21.54 AM.png"/>
          <p:cNvPicPr>
            <a:picLocks noChangeAspect="1"/>
          </p:cNvPicPr>
          <p:nvPr/>
        </p:nvPicPr>
        <p:blipFill>
          <a:blip r:embed="rId5">
            <a:extLst/>
          </a:blip>
          <a:stretch>
            <a:fillRect/>
          </a:stretch>
        </p:blipFill>
        <p:spPr>
          <a:xfrm>
            <a:off x="1581150" y="8239476"/>
            <a:ext cx="2273300" cy="6985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The static values() method in the Enum class returns an array of the enumeration constants when called on an enumeration type."/>
          <p:cNvSpPr txBox="1"/>
          <p:nvPr>
            <p:ph type="body" idx="1"/>
          </p:nvPr>
        </p:nvSpPr>
        <p:spPr>
          <a:prstGeom prst="rect">
            <a:avLst/>
          </a:prstGeom>
        </p:spPr>
        <p:txBody>
          <a:bodyPr/>
          <a:lstStyle/>
          <a:p>
            <a:pPr/>
            <a:r>
              <a:t>The static values() method in the Enum class returns an array of the enumeration constants when called on an enumeration type. </a:t>
            </a:r>
          </a:p>
        </p:txBody>
      </p:sp>
      <p:pic>
        <p:nvPicPr>
          <p:cNvPr id="211" name="Screen Shot 2560-09-13 at 1.24.01 AM.png" descr="Screen Shot 2560-09-13 at 1.24.01 AM.png"/>
          <p:cNvPicPr>
            <a:picLocks noChangeAspect="1"/>
          </p:cNvPicPr>
          <p:nvPr/>
        </p:nvPicPr>
        <p:blipFill>
          <a:blip r:embed="rId2">
            <a:extLst/>
          </a:blip>
          <a:stretch>
            <a:fillRect/>
          </a:stretch>
        </p:blipFill>
        <p:spPr>
          <a:xfrm>
            <a:off x="3841750" y="4845050"/>
            <a:ext cx="4305300" cy="19050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witch-case"/>
          <p:cNvSpPr txBox="1"/>
          <p:nvPr>
            <p:ph type="title"/>
          </p:nvPr>
        </p:nvSpPr>
        <p:spPr>
          <a:prstGeom prst="rect">
            <a:avLst/>
          </a:prstGeom>
        </p:spPr>
        <p:txBody>
          <a:bodyPr/>
          <a:lstStyle>
            <a:lvl1pPr defTabSz="467359">
              <a:spcBef>
                <a:spcPts val="2200"/>
              </a:spcBef>
              <a:defRPr sz="4800">
                <a:solidFill>
                  <a:schemeClr val="accent4">
                    <a:hueOff val="-667846"/>
                    <a:satOff val="2144"/>
                    <a:lumOff val="-5984"/>
                  </a:schemeClr>
                </a:solidFill>
              </a:defRPr>
            </a:lvl1pPr>
          </a:lstStyle>
          <a:p>
            <a:pPr/>
            <a:r>
              <a:t>Switch-case</a:t>
            </a:r>
          </a:p>
        </p:txBody>
      </p:sp>
      <p:sp>
        <p:nvSpPr>
          <p:cNvPr id="214" name="A case statement on an enum data type must be the unqualified name of an enumeration constant. For example, case VANILLA would be valid. You cannot use the ordinal equivalents. Therefore, the code does not compile."/>
          <p:cNvSpPr txBox="1"/>
          <p:nvPr>
            <p:ph type="body" idx="1"/>
          </p:nvPr>
        </p:nvSpPr>
        <p:spPr>
          <a:prstGeom prst="rect">
            <a:avLst/>
          </a:prstGeom>
        </p:spPr>
        <p:txBody>
          <a:bodyPr/>
          <a:lstStyle/>
          <a:p>
            <a:pPr/>
            <a:r>
              <a:t>A case statement on an enum data type must be the </a:t>
            </a:r>
            <a:r>
              <a:rPr>
                <a:solidFill>
                  <a:schemeClr val="accent4">
                    <a:hueOff val="-667846"/>
                    <a:satOff val="2144"/>
                    <a:lumOff val="-5984"/>
                  </a:schemeClr>
                </a:solidFill>
              </a:rPr>
              <a:t>unqualified name</a:t>
            </a:r>
            <a:r>
              <a:t> of an enumeration constant. For example, case VANILLA would be valid. You cannot use the ordinal equivalents. Therefore, the code does not compile. </a:t>
            </a:r>
          </a:p>
        </p:txBody>
      </p:sp>
      <p:pic>
        <p:nvPicPr>
          <p:cNvPr id="215" name="Screen Shot 2560-09-13 at 1.29.53 AM.png" descr="Screen Shot 2560-09-13 at 1.29.53 AM.png"/>
          <p:cNvPicPr>
            <a:picLocks noChangeAspect="1"/>
          </p:cNvPicPr>
          <p:nvPr/>
        </p:nvPicPr>
        <p:blipFill>
          <a:blip r:embed="rId2">
            <a:extLst/>
          </a:blip>
          <a:stretch>
            <a:fillRect/>
          </a:stretch>
        </p:blipFill>
        <p:spPr>
          <a:xfrm>
            <a:off x="3390900" y="6019800"/>
            <a:ext cx="5918200" cy="25908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Conclusion"/>
          <p:cNvSpPr txBox="1"/>
          <p:nvPr>
            <p:ph type="title"/>
          </p:nvPr>
        </p:nvSpPr>
        <p:spPr>
          <a:prstGeom prst="rect">
            <a:avLst/>
          </a:prstGeom>
        </p:spPr>
        <p:txBody>
          <a:bodyPr/>
          <a:lstStyle>
            <a:lvl1pPr defTabSz="467359">
              <a:spcBef>
                <a:spcPts val="2200"/>
              </a:spcBef>
              <a:defRPr sz="4800">
                <a:solidFill>
                  <a:schemeClr val="accent4">
                    <a:hueOff val="-667846"/>
                    <a:satOff val="2144"/>
                    <a:lumOff val="-5984"/>
                  </a:schemeClr>
                </a:solidFill>
              </a:defRPr>
            </a:lvl1pPr>
          </a:lstStyle>
          <a:p>
            <a:pPr/>
            <a:r>
              <a:t>Conclusion</a:t>
            </a:r>
          </a:p>
        </p:txBody>
      </p:sp>
      <p:sp>
        <p:nvSpPr>
          <p:cNvPr id="218" name="Enum is a type that represents a FIXED list of values, providing type-safe.…"/>
          <p:cNvSpPr txBox="1"/>
          <p:nvPr>
            <p:ph type="body" idx="1"/>
          </p:nvPr>
        </p:nvSpPr>
        <p:spPr>
          <a:prstGeom prst="rect">
            <a:avLst/>
          </a:prstGeom>
        </p:spPr>
        <p:txBody>
          <a:bodyPr/>
          <a:lstStyle/>
          <a:p>
            <a:pPr marL="320040" indent="-320040" defTabSz="420624">
              <a:spcBef>
                <a:spcPts val="2000"/>
              </a:spcBef>
              <a:defRPr sz="2448"/>
            </a:pPr>
            <a:r>
              <a:t>E</a:t>
            </a:r>
            <a:r>
              <a:rPr i="1">
                <a:latin typeface="Avenir Next"/>
                <a:ea typeface="Avenir Next"/>
                <a:cs typeface="Avenir Next"/>
                <a:sym typeface="Avenir Next"/>
              </a:rPr>
              <a:t>num</a:t>
            </a:r>
            <a:r>
              <a:t> is a type that represents a </a:t>
            </a:r>
            <a:r>
              <a:rPr b="1">
                <a:latin typeface="Avenir Next"/>
                <a:ea typeface="Avenir Next"/>
                <a:cs typeface="Avenir Next"/>
                <a:sym typeface="Avenir Next"/>
              </a:rPr>
              <a:t>FIXED</a:t>
            </a:r>
            <a:r>
              <a:t> list of values, providing type-safe.</a:t>
            </a:r>
          </a:p>
          <a:p>
            <a:pPr marL="320040" indent="-320040" defTabSz="420624">
              <a:spcBef>
                <a:spcPts val="2000"/>
              </a:spcBef>
              <a:defRPr sz="2448"/>
            </a:pPr>
            <a:r>
              <a:t>Enums can define constructors, but they must be private. </a:t>
            </a:r>
          </a:p>
          <a:p>
            <a:pPr lvl="1" marL="640080" indent="-320040" defTabSz="420624">
              <a:spcBef>
                <a:spcPts val="2000"/>
              </a:spcBef>
              <a:defRPr sz="2448"/>
            </a:pPr>
            <a:r>
              <a:t>You cannot create an instance of an enum by using the new operator.</a:t>
            </a:r>
          </a:p>
          <a:p>
            <a:pPr marL="320040" indent="-320040" defTabSz="420624">
              <a:spcBef>
                <a:spcPts val="2000"/>
              </a:spcBef>
              <a:defRPr sz="2448"/>
            </a:pPr>
            <a:r>
              <a:t>Enums are implicitly </a:t>
            </a:r>
            <a:r>
              <a:rPr>
                <a:latin typeface="Courier"/>
                <a:ea typeface="Courier"/>
                <a:cs typeface="Courier"/>
                <a:sym typeface="Courier"/>
              </a:rPr>
              <a:t>public</a:t>
            </a:r>
            <a:r>
              <a:t>, </a:t>
            </a:r>
            <a:r>
              <a:rPr>
                <a:latin typeface="Courier"/>
                <a:ea typeface="Courier"/>
                <a:cs typeface="Courier"/>
                <a:sym typeface="Courier"/>
              </a:rPr>
              <a:t>static</a:t>
            </a:r>
            <a:r>
              <a:t> and </a:t>
            </a:r>
            <a:r>
              <a:rPr>
                <a:latin typeface="Courier"/>
                <a:ea typeface="Courier"/>
                <a:cs typeface="Courier"/>
                <a:sym typeface="Courier"/>
              </a:rPr>
              <a:t>final</a:t>
            </a:r>
            <a:r>
              <a:t>.</a:t>
            </a:r>
          </a:p>
          <a:p>
            <a:pPr marL="320040" indent="-320040" defTabSz="420624">
              <a:spcBef>
                <a:spcPts val="2000"/>
              </a:spcBef>
              <a:defRPr sz="2448"/>
            </a:pPr>
            <a:r>
              <a:t>Enums can be compared against other enums using the </a:t>
            </a:r>
            <a:r>
              <a:rPr>
                <a:latin typeface="Courier"/>
                <a:ea typeface="Courier"/>
                <a:cs typeface="Courier"/>
                <a:sym typeface="Courier"/>
              </a:rPr>
              <a:t>==</a:t>
            </a:r>
            <a:r>
              <a:t> operator and the </a:t>
            </a:r>
            <a:r>
              <a:rPr>
                <a:latin typeface="Courier"/>
                <a:ea typeface="Courier"/>
                <a:cs typeface="Courier"/>
                <a:sym typeface="Courier"/>
              </a:rPr>
              <a:t>equals()</a:t>
            </a:r>
            <a:r>
              <a:t> method.</a:t>
            </a:r>
          </a:p>
          <a:p>
            <a:pPr marL="320040" indent="-320040" defTabSz="420624">
              <a:spcBef>
                <a:spcPts val="2000"/>
              </a:spcBef>
              <a:defRPr sz="2448"/>
            </a:pPr>
            <a:r>
              <a:t>Enums can be used in </a:t>
            </a:r>
            <a:r>
              <a:rPr>
                <a:latin typeface="Courier"/>
                <a:ea typeface="Courier"/>
                <a:cs typeface="Courier"/>
                <a:sym typeface="Courier"/>
              </a:rPr>
              <a:t>switch</a:t>
            </a:r>
            <a:r>
              <a:t> statements.</a:t>
            </a:r>
          </a:p>
          <a:p>
            <a:pPr marL="320040" indent="-320040" defTabSz="420624">
              <a:spcBef>
                <a:spcPts val="2000"/>
              </a:spcBef>
              <a:defRPr sz="2448"/>
            </a:pPr>
            <a:r>
              <a:t>Enums can implement interfaces, but they cannot extend from a class since they implicitly extend from </a:t>
            </a:r>
            <a:r>
              <a:rPr>
                <a:latin typeface="Courier"/>
                <a:ea typeface="Courier"/>
                <a:cs typeface="Courier"/>
                <a:sym typeface="Courier"/>
              </a:rPr>
              <a:t>java.lang.Enum</a:t>
            </a:r>
            <a:r>
              <a:t>.</a:t>
            </a:r>
          </a:p>
          <a:p>
            <a:pPr marL="320040" indent="-320040" defTabSz="420624">
              <a:spcBef>
                <a:spcPts val="2000"/>
              </a:spcBef>
              <a:defRPr sz="2448"/>
            </a:pPr>
            <a:r>
              <a:t>Enums are the easiest way to implement singletons.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Outline"/>
          <p:cNvSpPr txBox="1"/>
          <p:nvPr>
            <p:ph type="title"/>
          </p:nvPr>
        </p:nvSpPr>
        <p:spPr>
          <a:prstGeom prst="rect">
            <a:avLst/>
          </a:prstGeom>
        </p:spPr>
        <p:txBody>
          <a:bodyPr/>
          <a:lstStyle>
            <a:lvl1pPr defTabSz="467359">
              <a:spcBef>
                <a:spcPts val="2200"/>
              </a:spcBef>
              <a:defRPr sz="4800">
                <a:solidFill>
                  <a:schemeClr val="accent4">
                    <a:hueOff val="-667846"/>
                    <a:satOff val="2144"/>
                    <a:lumOff val="-5984"/>
                  </a:schemeClr>
                </a:solidFill>
              </a:defRPr>
            </a:lvl1pPr>
          </a:lstStyle>
          <a:p>
            <a:pPr/>
            <a:r>
              <a:t>Outline</a:t>
            </a:r>
          </a:p>
        </p:txBody>
      </p:sp>
      <p:sp>
        <p:nvSpPr>
          <p:cNvPr id="170" name="Enums…"/>
          <p:cNvSpPr txBox="1"/>
          <p:nvPr>
            <p:ph type="body" idx="1"/>
          </p:nvPr>
        </p:nvSpPr>
        <p:spPr>
          <a:prstGeom prst="rect">
            <a:avLst/>
          </a:prstGeom>
        </p:spPr>
        <p:txBody>
          <a:bodyPr/>
          <a:lstStyle/>
          <a:p>
            <a:pPr/>
            <a:r>
              <a:t>Enums</a:t>
            </a:r>
          </a:p>
          <a:p>
            <a:pPr/>
            <a:r>
              <a:t>Working with Enums</a:t>
            </a:r>
          </a:p>
          <a:p>
            <a:pPr/>
            <a:r>
              <a:t>Conclusion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Java 5 introduced the data type enum.…"/>
          <p:cNvSpPr txBox="1"/>
          <p:nvPr>
            <p:ph type="body" idx="1"/>
          </p:nvPr>
        </p:nvSpPr>
        <p:spPr>
          <a:prstGeom prst="rect">
            <a:avLst/>
          </a:prstGeom>
        </p:spPr>
        <p:txBody>
          <a:bodyPr/>
          <a:lstStyle/>
          <a:p>
            <a:pPr/>
            <a:r>
              <a:t>Java 5 introduced the data type </a:t>
            </a:r>
            <a:r>
              <a:rPr i="1">
                <a:latin typeface="Avenir Next"/>
                <a:ea typeface="Avenir Next"/>
                <a:cs typeface="Avenir Next"/>
                <a:sym typeface="Avenir Next"/>
              </a:rPr>
              <a:t>enum. </a:t>
            </a:r>
            <a:endParaRPr i="1">
              <a:latin typeface="Avenir Next"/>
              <a:ea typeface="Avenir Next"/>
              <a:cs typeface="Avenir Next"/>
              <a:sym typeface="Avenir Next"/>
            </a:endParaRPr>
          </a:p>
          <a:p>
            <a:pPr/>
            <a:r>
              <a:t>Enums are </a:t>
            </a:r>
            <a:r>
              <a:rPr>
                <a:solidFill>
                  <a:schemeClr val="accent4">
                    <a:hueOff val="-667846"/>
                    <a:satOff val="2144"/>
                    <a:lumOff val="-5984"/>
                  </a:schemeClr>
                </a:solidFill>
              </a:rPr>
              <a:t>type-safe </a:t>
            </a:r>
            <a:r>
              <a:t>constructs, meaning that represents a </a:t>
            </a:r>
            <a:r>
              <a:rPr b="1">
                <a:latin typeface="Avenir Next"/>
                <a:ea typeface="Avenir Next"/>
                <a:cs typeface="Avenir Next"/>
                <a:sym typeface="Avenir Next"/>
              </a:rPr>
              <a:t>FIXED</a:t>
            </a:r>
            <a:r>
              <a:t> list of values and can't be reassigned.</a:t>
            </a:r>
          </a:p>
        </p:txBody>
      </p:sp>
      <p:sp>
        <p:nvSpPr>
          <p:cNvPr id="173" name="Enums ?"/>
          <p:cNvSpPr txBox="1"/>
          <p:nvPr>
            <p:ph type="title"/>
          </p:nvPr>
        </p:nvSpPr>
        <p:spPr>
          <a:prstGeom prst="rect">
            <a:avLst/>
          </a:prstGeom>
        </p:spPr>
        <p:txBody>
          <a:bodyPr/>
          <a:lstStyle>
            <a:lvl1pPr defTabSz="467359">
              <a:spcBef>
                <a:spcPts val="2200"/>
              </a:spcBef>
              <a:defRPr sz="4800">
                <a:solidFill>
                  <a:schemeClr val="accent4">
                    <a:hueOff val="-667846"/>
                    <a:satOff val="2144"/>
                    <a:lumOff val="-5984"/>
                  </a:schemeClr>
                </a:solidFill>
              </a:defRPr>
            </a:lvl1pPr>
          </a:lstStyle>
          <a:p>
            <a:pPr/>
            <a:r>
              <a:t>Enums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KEY POINT"/>
          <p:cNvSpPr txBox="1"/>
          <p:nvPr>
            <p:ph type="title"/>
          </p:nvPr>
        </p:nvSpPr>
        <p:spPr>
          <a:prstGeom prst="rect">
            <a:avLst/>
          </a:prstGeom>
        </p:spPr>
        <p:txBody>
          <a:bodyPr/>
          <a:lstStyle>
            <a:lvl1pPr defTabSz="365760">
              <a:lnSpc>
                <a:spcPts val="7500"/>
              </a:lnSpc>
              <a:spcBef>
                <a:spcPts val="1100"/>
              </a:spcBef>
              <a:defRPr cap="none" sz="4800">
                <a:solidFill>
                  <a:schemeClr val="accent4">
                    <a:hueOff val="-667846"/>
                    <a:satOff val="2144"/>
                    <a:lumOff val="-5984"/>
                  </a:schemeClr>
                </a:solidFill>
              </a:defRPr>
            </a:lvl1pPr>
          </a:lstStyle>
          <a:p>
            <a:pPr/>
            <a:r>
              <a:t>KEY POINT</a:t>
            </a:r>
          </a:p>
        </p:txBody>
      </p:sp>
      <p:sp>
        <p:nvSpPr>
          <p:cNvPr id="176" name="Enums are singletons.…"/>
          <p:cNvSpPr txBox="1"/>
          <p:nvPr>
            <p:ph type="body" idx="1"/>
          </p:nvPr>
        </p:nvSpPr>
        <p:spPr>
          <a:xfrm>
            <a:off x="406400" y="2749550"/>
            <a:ext cx="12192000" cy="6108700"/>
          </a:xfrm>
          <a:prstGeom prst="rect">
            <a:avLst/>
          </a:prstGeom>
        </p:spPr>
        <p:txBody>
          <a:bodyPr/>
          <a:lstStyle/>
          <a:p>
            <a:pPr marL="377825" indent="-377825" defTabSz="496570">
              <a:spcBef>
                <a:spcPts val="2300"/>
              </a:spcBef>
              <a:defRPr sz="2890"/>
            </a:pPr>
            <a:r>
              <a:t>Enums are singletons.</a:t>
            </a:r>
          </a:p>
          <a:p>
            <a:pPr lvl="1" marL="755650" indent="-377825" defTabSz="496570">
              <a:spcBef>
                <a:spcPts val="2300"/>
              </a:spcBef>
              <a:defRPr sz="2890"/>
            </a:pPr>
            <a:r>
              <a:t>You cannot create an instance of an enum by using the new operator.</a:t>
            </a:r>
          </a:p>
          <a:p>
            <a:pPr lvl="2" marL="1133475" indent="-377825" defTabSz="496570">
              <a:spcBef>
                <a:spcPts val="2300"/>
              </a:spcBef>
              <a:defRPr sz="2890"/>
            </a:pPr>
            <a:r>
              <a:t>A constructor in an </a:t>
            </a:r>
            <a:r>
              <a:rPr i="1">
                <a:latin typeface="Avenir Next"/>
                <a:ea typeface="Avenir Next"/>
                <a:cs typeface="Avenir Next"/>
                <a:sym typeface="Avenir Next"/>
              </a:rPr>
              <a:t>enum</a:t>
            </a:r>
            <a:r>
              <a:t> class can only be specified as private. </a:t>
            </a:r>
            <a:r>
              <a:rPr sz="2040"/>
              <a:t>Enums are not allowed to have a public constructor, or the compiler will complain with following message: "Illegal modifier for the enum constructor; only private is permitted”.</a:t>
            </a:r>
            <a:endParaRPr sz="2040"/>
          </a:p>
          <a:p>
            <a:pPr lvl="1" marL="755650" indent="-377825" defTabSz="496570">
              <a:spcBef>
                <a:spcPts val="2300"/>
              </a:spcBef>
              <a:defRPr sz="2890"/>
            </a:pPr>
            <a:r>
              <a:t>An instance of an enum is created when the enum is first referenced.</a:t>
            </a:r>
          </a:p>
          <a:p>
            <a:pPr lvl="1" marL="755650" indent="-377825" defTabSz="496570">
              <a:spcBef>
                <a:spcPts val="2300"/>
              </a:spcBef>
              <a:defRPr sz="2890"/>
            </a:pPr>
            <a:r>
              <a:t>Enums are thread-safe by default (meaning that you don't need to do double checks when creating them).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Enums are implicitly declared public, static, and final, which means you cannot extend because all enums extend from java.lang.Enum…"/>
          <p:cNvSpPr txBox="1"/>
          <p:nvPr/>
        </p:nvSpPr>
        <p:spPr>
          <a:xfrm>
            <a:off x="406400" y="2791177"/>
            <a:ext cx="12192000" cy="6108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08940" indent="-408940" defTabSz="537463">
              <a:spcBef>
                <a:spcPts val="2500"/>
              </a:spcBef>
              <a:buClr>
                <a:schemeClr val="accent1"/>
              </a:buClr>
              <a:buSzPct val="104999"/>
              <a:buFont typeface="Avenir Next"/>
              <a:buChar char="▸"/>
              <a:defRPr sz="3128"/>
            </a:pPr>
            <a:r>
              <a:t>Enums are </a:t>
            </a:r>
            <a:r>
              <a:rPr u="sng"/>
              <a:t>implicitly</a:t>
            </a:r>
            <a:r>
              <a:t> declared </a:t>
            </a:r>
            <a:r>
              <a:rPr>
                <a:solidFill>
                  <a:schemeClr val="accent4">
                    <a:hueOff val="-667846"/>
                    <a:satOff val="2144"/>
                    <a:lumOff val="-5984"/>
                  </a:schemeClr>
                </a:solidFill>
              </a:rPr>
              <a:t>public</a:t>
            </a:r>
            <a:r>
              <a:t>, </a:t>
            </a:r>
            <a:r>
              <a:rPr>
                <a:solidFill>
                  <a:schemeClr val="accent4">
                    <a:hueOff val="-667846"/>
                    <a:satOff val="2144"/>
                    <a:lumOff val="-5984"/>
                  </a:schemeClr>
                </a:solidFill>
              </a:rPr>
              <a:t>static</a:t>
            </a:r>
            <a:r>
              <a:t>, and </a:t>
            </a:r>
            <a:r>
              <a:rPr>
                <a:solidFill>
                  <a:schemeClr val="accent4">
                    <a:hueOff val="-667846"/>
                    <a:satOff val="2144"/>
                    <a:lumOff val="-5984"/>
                  </a:schemeClr>
                </a:solidFill>
              </a:rPr>
              <a:t>final</a:t>
            </a:r>
            <a:r>
              <a:t>, which means you cannot extend because all enums extend from java.lang.Enum </a:t>
            </a:r>
          </a:p>
          <a:p>
            <a:pPr marL="408940" indent="-408940" defTabSz="537463">
              <a:spcBef>
                <a:spcPts val="2500"/>
              </a:spcBef>
              <a:buClr>
                <a:schemeClr val="accent1"/>
              </a:buClr>
              <a:buSzPct val="104999"/>
              <a:buFont typeface="Avenir Next"/>
              <a:buChar char="▸"/>
              <a:defRPr sz="3128"/>
            </a:pPr>
          </a:p>
          <a:p>
            <a:pPr marL="408940" indent="-408940" defTabSz="537463">
              <a:spcBef>
                <a:spcPts val="2500"/>
              </a:spcBef>
              <a:buClr>
                <a:schemeClr val="accent1"/>
              </a:buClr>
              <a:buSzPct val="104999"/>
              <a:buFont typeface="Avenir Next"/>
              <a:buChar char="▸"/>
              <a:defRPr sz="3128"/>
            </a:pPr>
            <a:r>
              <a:rPr b="1">
                <a:latin typeface="Avenir Next"/>
                <a:ea typeface="Avenir Next"/>
                <a:cs typeface="Avenir Next"/>
                <a:sym typeface="Avenir Next"/>
              </a:rPr>
              <a:t>CAN</a:t>
            </a:r>
            <a:r>
              <a:t> do is implement interfaces:</a:t>
            </a:r>
          </a:p>
          <a:p>
            <a:pPr defTabSz="537463">
              <a:spcBef>
                <a:spcPts val="2500"/>
              </a:spcBef>
              <a:defRPr sz="3128"/>
            </a:pPr>
          </a:p>
          <a:p>
            <a:pPr defTabSz="537463">
              <a:spcBef>
                <a:spcPts val="2500"/>
              </a:spcBef>
              <a:defRPr sz="3128"/>
            </a:pPr>
            <a:endParaRPr>
              <a:latin typeface="Avenir Next"/>
              <a:ea typeface="Avenir Next"/>
              <a:cs typeface="Avenir Next"/>
              <a:sym typeface="Avenir Next"/>
            </a:endParaRPr>
          </a:p>
        </p:txBody>
      </p:sp>
      <p:sp>
        <p:nvSpPr>
          <p:cNvPr id="179" name="RULE"/>
          <p:cNvSpPr txBox="1"/>
          <p:nvPr>
            <p:ph type="title"/>
          </p:nvPr>
        </p:nvSpPr>
        <p:spPr>
          <a:prstGeom prst="rect">
            <a:avLst/>
          </a:prstGeom>
        </p:spPr>
        <p:txBody>
          <a:bodyPr/>
          <a:lstStyle>
            <a:lvl1pPr defTabSz="365760">
              <a:lnSpc>
                <a:spcPts val="7500"/>
              </a:lnSpc>
              <a:spcBef>
                <a:spcPts val="1100"/>
              </a:spcBef>
              <a:defRPr cap="none" sz="4800">
                <a:solidFill>
                  <a:schemeClr val="accent4">
                    <a:hueOff val="-667846"/>
                    <a:satOff val="2144"/>
                    <a:lumOff val="-5984"/>
                  </a:schemeClr>
                </a:solidFill>
              </a:defRPr>
            </a:lvl1pPr>
          </a:lstStyle>
          <a:p>
            <a:pPr/>
            <a:r>
              <a:t>RULE</a:t>
            </a:r>
          </a:p>
        </p:txBody>
      </p:sp>
      <p:pic>
        <p:nvPicPr>
          <p:cNvPr id="180" name="Screen Shot 2560-09-13 at 12.46.14 AM.png" descr="Screen Shot 2560-09-13 at 12.46.14 AM.png"/>
          <p:cNvPicPr>
            <a:picLocks noChangeAspect="1"/>
          </p:cNvPicPr>
          <p:nvPr/>
        </p:nvPicPr>
        <p:blipFill>
          <a:blip r:embed="rId2">
            <a:extLst/>
          </a:blip>
          <a:stretch>
            <a:fillRect/>
          </a:stretch>
        </p:blipFill>
        <p:spPr>
          <a:xfrm>
            <a:off x="882650" y="6362700"/>
            <a:ext cx="5041900" cy="635000"/>
          </a:xfrm>
          <a:prstGeom prst="rect">
            <a:avLst/>
          </a:prstGeom>
          <a:ln w="12700">
            <a:miter lim="400000"/>
          </a:ln>
        </p:spPr>
      </p:pic>
      <p:pic>
        <p:nvPicPr>
          <p:cNvPr id="181" name="Screen Shot 2560-09-13 at 1.16.16 AM.png" descr="Screen Shot 2560-09-13 at 1.16.16 AM.png"/>
          <p:cNvPicPr>
            <a:picLocks noChangeAspect="1"/>
          </p:cNvPicPr>
          <p:nvPr/>
        </p:nvPicPr>
        <p:blipFill>
          <a:blip r:embed="rId3">
            <a:extLst/>
          </a:blip>
          <a:srcRect l="2287" t="4574" r="2287" b="0"/>
          <a:stretch>
            <a:fillRect/>
          </a:stretch>
        </p:blipFill>
        <p:spPr>
          <a:xfrm>
            <a:off x="869950" y="4737100"/>
            <a:ext cx="4457700" cy="6096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When working with enums is overriding methods and implementing abstract methods."/>
          <p:cNvSpPr txBox="1"/>
          <p:nvPr/>
        </p:nvSpPr>
        <p:spPr>
          <a:xfrm>
            <a:off x="406400" y="2791177"/>
            <a:ext cx="12192000" cy="6108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44500" indent="-444500">
              <a:spcBef>
                <a:spcPts val="2800"/>
              </a:spcBef>
              <a:buClr>
                <a:schemeClr val="accent1"/>
              </a:buClr>
              <a:buSzPct val="104999"/>
              <a:buFont typeface="Avenir Next"/>
              <a:buChar char="▸"/>
              <a:defRPr sz="3400"/>
            </a:lvl1pPr>
          </a:lstStyle>
          <a:p>
            <a:pPr/>
            <a:r>
              <a:t>When working with enums is overriding methods and implementing abstract methods.</a:t>
            </a:r>
          </a:p>
        </p:txBody>
      </p:sp>
      <p:sp>
        <p:nvSpPr>
          <p:cNvPr id="184" name="RULE"/>
          <p:cNvSpPr txBox="1"/>
          <p:nvPr>
            <p:ph type="title"/>
          </p:nvPr>
        </p:nvSpPr>
        <p:spPr>
          <a:prstGeom prst="rect">
            <a:avLst/>
          </a:prstGeom>
        </p:spPr>
        <p:txBody>
          <a:bodyPr/>
          <a:lstStyle>
            <a:lvl1pPr defTabSz="365760">
              <a:lnSpc>
                <a:spcPts val="7500"/>
              </a:lnSpc>
              <a:spcBef>
                <a:spcPts val="1100"/>
              </a:spcBef>
              <a:defRPr cap="none" sz="4800">
                <a:solidFill>
                  <a:schemeClr val="accent4">
                    <a:hueOff val="-667846"/>
                    <a:satOff val="2144"/>
                    <a:lumOff val="-5984"/>
                  </a:schemeClr>
                </a:solidFill>
              </a:defRPr>
            </a:lvl1pPr>
          </a:lstStyle>
          <a:p>
            <a:pPr/>
            <a:r>
              <a:t>RULE</a:t>
            </a:r>
          </a:p>
        </p:txBody>
      </p:sp>
      <p:pic>
        <p:nvPicPr>
          <p:cNvPr id="185" name="Screen Shot 2560-09-13 at 12.40.14 AM.png" descr="Screen Shot 2560-09-13 at 12.40.14 AM.png"/>
          <p:cNvPicPr>
            <a:picLocks noChangeAspect="1"/>
          </p:cNvPicPr>
          <p:nvPr/>
        </p:nvPicPr>
        <p:blipFill>
          <a:blip r:embed="rId2">
            <a:extLst/>
          </a:blip>
          <a:stretch>
            <a:fillRect/>
          </a:stretch>
        </p:blipFill>
        <p:spPr>
          <a:xfrm>
            <a:off x="3086100" y="4175477"/>
            <a:ext cx="6832600" cy="52959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If you declare an enum within a class, then it is by default static.…"/>
          <p:cNvSpPr txBox="1"/>
          <p:nvPr/>
        </p:nvSpPr>
        <p:spPr>
          <a:xfrm>
            <a:off x="406400" y="2791177"/>
            <a:ext cx="12192000" cy="6108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44500" indent="-444500">
              <a:spcBef>
                <a:spcPts val="2800"/>
              </a:spcBef>
              <a:buClr>
                <a:schemeClr val="accent1"/>
              </a:buClr>
              <a:buSzPct val="104999"/>
              <a:buFont typeface="Avenir Next"/>
              <a:buChar char="▸"/>
              <a:defRPr sz="3400"/>
            </a:pPr>
            <a:r>
              <a:t>If you declare an enum within a class, then it is by default static. </a:t>
            </a:r>
          </a:p>
          <a:p>
            <a:pPr marL="444500" indent="-444500">
              <a:spcBef>
                <a:spcPts val="2800"/>
              </a:spcBef>
              <a:buClr>
                <a:schemeClr val="accent1"/>
              </a:buClr>
              <a:buSzPct val="104999"/>
              <a:buFont typeface="Avenir Next"/>
              <a:buChar char="▸"/>
              <a:defRPr sz="3400"/>
            </a:pPr>
            <a:r>
              <a:t>You can compare two enumerations for equality using == operator.</a:t>
            </a:r>
            <a:endParaRPr>
              <a:latin typeface="Symbol"/>
              <a:ea typeface="Symbol"/>
              <a:cs typeface="Symbol"/>
              <a:sym typeface="Symbol"/>
            </a:endParaRPr>
          </a:p>
          <a:p>
            <a:pPr marL="444500" indent="-444500">
              <a:spcBef>
                <a:spcPts val="2800"/>
              </a:spcBef>
              <a:buClr>
                <a:schemeClr val="accent1"/>
              </a:buClr>
              <a:buSzPct val="104999"/>
              <a:buFont typeface="Avenir Next"/>
              <a:buChar char="▸"/>
              <a:defRPr sz="3400"/>
            </a:pPr>
            <a:r>
              <a:t>If enumeration constants are from two different enumerations, the equals() method does not return true. </a:t>
            </a:r>
            <a:endParaRPr>
              <a:latin typeface="Symbol"/>
              <a:ea typeface="Symbol"/>
              <a:cs typeface="Symbol"/>
              <a:sym typeface="Symbol"/>
            </a:endParaRPr>
          </a:p>
          <a:p>
            <a:pPr marL="444500" indent="-444500">
              <a:spcBef>
                <a:spcPts val="2800"/>
              </a:spcBef>
              <a:buClr>
                <a:schemeClr val="accent1"/>
              </a:buClr>
              <a:buSzPct val="104999"/>
              <a:buFont typeface="Avenir Next"/>
              <a:buChar char="▸"/>
              <a:defRPr sz="3400"/>
            </a:pPr>
            <a:r>
              <a:t>Enumeration constants cannot be cloned. An attempt to do so will result in a CloneNotSupportedException. </a:t>
            </a:r>
          </a:p>
        </p:txBody>
      </p:sp>
      <p:sp>
        <p:nvSpPr>
          <p:cNvPr id="188" name="RULE"/>
          <p:cNvSpPr txBox="1"/>
          <p:nvPr>
            <p:ph type="title"/>
          </p:nvPr>
        </p:nvSpPr>
        <p:spPr>
          <a:prstGeom prst="rect">
            <a:avLst/>
          </a:prstGeom>
        </p:spPr>
        <p:txBody>
          <a:bodyPr/>
          <a:lstStyle>
            <a:lvl1pPr defTabSz="365760">
              <a:lnSpc>
                <a:spcPts val="7500"/>
              </a:lnSpc>
              <a:spcBef>
                <a:spcPts val="1100"/>
              </a:spcBef>
              <a:defRPr cap="none" sz="4800">
                <a:solidFill>
                  <a:schemeClr val="accent4">
                    <a:hueOff val="-667846"/>
                    <a:satOff val="2144"/>
                    <a:lumOff val="-5984"/>
                  </a:schemeClr>
                </a:solidFill>
              </a:defRPr>
            </a:lvl1pPr>
          </a:lstStyle>
          <a:p>
            <a:pPr/>
            <a:r>
              <a:t>RULE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Enums are required to have a semicolon after the list of value."/>
          <p:cNvSpPr txBox="1"/>
          <p:nvPr>
            <p:ph type="body" idx="1"/>
          </p:nvPr>
        </p:nvSpPr>
        <p:spPr>
          <a:prstGeom prst="rect">
            <a:avLst/>
          </a:prstGeom>
        </p:spPr>
        <p:txBody>
          <a:bodyPr/>
          <a:lstStyle/>
          <a:p>
            <a:pPr/>
            <a:r>
              <a:t>Enums are required to have a semicolon after the list of value.</a:t>
            </a:r>
          </a:p>
        </p:txBody>
      </p:sp>
      <p:pic>
        <p:nvPicPr>
          <p:cNvPr id="191" name="Screen Shot 2560-09-12 at 12.26.33 AM.png" descr="Screen Shot 2560-09-12 at 12.26.33 AM.png"/>
          <p:cNvPicPr>
            <a:picLocks noChangeAspect="1"/>
          </p:cNvPicPr>
          <p:nvPr/>
        </p:nvPicPr>
        <p:blipFill>
          <a:blip r:embed="rId2">
            <a:extLst/>
          </a:blip>
          <a:stretch>
            <a:fillRect/>
          </a:stretch>
        </p:blipFill>
        <p:spPr>
          <a:xfrm>
            <a:off x="800100" y="4319566"/>
            <a:ext cx="5229121" cy="3224234"/>
          </a:xfrm>
          <a:prstGeom prst="rect">
            <a:avLst/>
          </a:prstGeom>
          <a:ln w="12700">
            <a:miter lim="400000"/>
          </a:ln>
        </p:spPr>
      </p:pic>
      <p:pic>
        <p:nvPicPr>
          <p:cNvPr id="192" name="Screen Shot 2560-09-12 at 12.27.36 AM.png" descr="Screen Shot 2560-09-12 at 12.27.36 AM.png"/>
          <p:cNvPicPr>
            <a:picLocks noChangeAspect="1"/>
          </p:cNvPicPr>
          <p:nvPr/>
        </p:nvPicPr>
        <p:blipFill>
          <a:blip r:embed="rId3">
            <a:extLst/>
          </a:blip>
          <a:stretch>
            <a:fillRect/>
          </a:stretch>
        </p:blipFill>
        <p:spPr>
          <a:xfrm>
            <a:off x="7125634" y="4287816"/>
            <a:ext cx="5314016" cy="3224234"/>
          </a:xfrm>
          <a:prstGeom prst="rect">
            <a:avLst/>
          </a:prstGeom>
          <a:ln w="12700">
            <a:miter lim="400000"/>
          </a:ln>
        </p:spPr>
      </p:pic>
      <p:sp>
        <p:nvSpPr>
          <p:cNvPr id="193" name="Rule"/>
          <p:cNvSpPr txBox="1"/>
          <p:nvPr>
            <p:ph type="title"/>
          </p:nvPr>
        </p:nvSpPr>
        <p:spPr>
          <a:prstGeom prst="rect">
            <a:avLst/>
          </a:prstGeom>
        </p:spPr>
        <p:txBody>
          <a:bodyPr/>
          <a:lstStyle>
            <a:lvl1pPr defTabSz="467359">
              <a:spcBef>
                <a:spcPts val="2200"/>
              </a:spcBef>
              <a:defRPr sz="4800">
                <a:solidFill>
                  <a:schemeClr val="accent4">
                    <a:hueOff val="-667846"/>
                    <a:satOff val="2144"/>
                    <a:lumOff val="-5984"/>
                  </a:schemeClr>
                </a:solidFill>
              </a:defRPr>
            </a:lvl1pPr>
          </a:lstStyle>
          <a:p>
            <a:pPr/>
            <a:r>
              <a:t>Rule</a:t>
            </a:r>
          </a:p>
        </p:txBody>
      </p:sp>
      <p:sp>
        <p:nvSpPr>
          <p:cNvPr id="194" name="Arrow"/>
          <p:cNvSpPr/>
          <p:nvPr/>
        </p:nvSpPr>
        <p:spPr>
          <a:xfrm>
            <a:off x="5867400" y="5340350"/>
            <a:ext cx="1270000" cy="723900"/>
          </a:xfrm>
          <a:prstGeom prst="rightArrow">
            <a:avLst>
              <a:gd name="adj1" fmla="val 32000"/>
              <a:gd name="adj2" fmla="val 112281"/>
            </a:avLst>
          </a:prstGeom>
          <a:solidFill>
            <a:schemeClr val="accent4"/>
          </a:solidFill>
          <a:ln w="12700">
            <a:miter lim="400000"/>
          </a:ln>
        </p:spPr>
        <p:txBody>
          <a:bodyPr lIns="50800" tIns="50800" rIns="50800" bIns="50800" anchor="ctr"/>
          <a:lstStyle/>
          <a:p>
            <a:pPr algn="ctr">
              <a:lnSpc>
                <a:spcPct val="80000"/>
              </a:lnSpc>
              <a:spcBef>
                <a:spcPts val="0"/>
              </a:spcBef>
              <a:defRPr cap="all" sz="2800">
                <a:solidFill>
                  <a:srgbClr val="232323"/>
                </a:solidFill>
                <a:latin typeface="+mn-lt"/>
                <a:ea typeface="+mn-ea"/>
                <a:cs typeface="+mn-cs"/>
                <a:sym typeface="DIN Condensed"/>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How to get a reference of an enum."/>
          <p:cNvSpPr txBox="1"/>
          <p:nvPr>
            <p:ph type="title"/>
          </p:nvPr>
        </p:nvSpPr>
        <p:spPr>
          <a:prstGeom prst="rect">
            <a:avLst/>
          </a:prstGeom>
        </p:spPr>
        <p:txBody>
          <a:bodyPr/>
          <a:lstStyle>
            <a:lvl1pPr defTabSz="467359">
              <a:spcBef>
                <a:spcPts val="2200"/>
              </a:spcBef>
              <a:defRPr sz="4800">
                <a:solidFill>
                  <a:schemeClr val="accent4">
                    <a:hueOff val="-667846"/>
                    <a:satOff val="2144"/>
                    <a:lumOff val="-5984"/>
                  </a:schemeClr>
                </a:solidFill>
              </a:defRPr>
            </a:lvl1pPr>
          </a:lstStyle>
          <a:p>
            <a:pPr/>
            <a:r>
              <a:t>How to get a reference of an enum.</a:t>
            </a:r>
          </a:p>
        </p:txBody>
      </p:sp>
      <p:sp>
        <p:nvSpPr>
          <p:cNvPr id="197" name="Reference directly…"/>
          <p:cNvSpPr txBox="1"/>
          <p:nvPr>
            <p:ph type="body" idx="1"/>
          </p:nvPr>
        </p:nvSpPr>
        <p:spPr>
          <a:prstGeom prst="rect">
            <a:avLst/>
          </a:prstGeom>
        </p:spPr>
        <p:txBody>
          <a:bodyPr/>
          <a:lstStyle/>
          <a:p>
            <a:pPr/>
            <a:r>
              <a:t>Reference directly</a:t>
            </a:r>
          </a:p>
          <a:p>
            <a:pPr/>
          </a:p>
          <a:p>
            <a:pPr/>
          </a:p>
          <a:p>
            <a:pPr/>
            <a:r>
              <a:t>You can apply the valueOf() and name() methods to the enum element to return the name of the enum element.</a:t>
            </a:r>
          </a:p>
          <a:p>
            <a:pPr/>
            <a:r>
              <a:t>Get an enum from a string (be careful*</a:t>
            </a:r>
            <a:r>
              <a:rPr>
                <a:solidFill>
                  <a:schemeClr val="accent4">
                    <a:hueOff val="-667846"/>
                    <a:satOff val="2144"/>
                    <a:lumOff val="-5984"/>
                  </a:schemeClr>
                </a:solidFill>
              </a:rPr>
              <a:t> case sensitive</a:t>
            </a:r>
            <a:r>
              <a:t>)</a:t>
            </a:r>
          </a:p>
        </p:txBody>
      </p:sp>
      <p:pic>
        <p:nvPicPr>
          <p:cNvPr id="198" name="Screen Shot 2560-09-12 at 12.57.38 AM.png" descr="Screen Shot 2560-09-12 at 12.57.38 AM.png"/>
          <p:cNvPicPr>
            <a:picLocks noChangeAspect="1"/>
          </p:cNvPicPr>
          <p:nvPr/>
        </p:nvPicPr>
        <p:blipFill>
          <a:blip r:embed="rId2">
            <a:extLst/>
          </a:blip>
          <a:stretch>
            <a:fillRect/>
          </a:stretch>
        </p:blipFill>
        <p:spPr>
          <a:xfrm>
            <a:off x="927100" y="3460750"/>
            <a:ext cx="2971800" cy="736600"/>
          </a:xfrm>
          <a:prstGeom prst="rect">
            <a:avLst/>
          </a:prstGeom>
          <a:ln w="12700">
            <a:miter lim="400000"/>
          </a:ln>
        </p:spPr>
      </p:pic>
      <p:pic>
        <p:nvPicPr>
          <p:cNvPr id="199" name="Screen Shot 2560-09-12 at 1.01.29 AM.png" descr="Screen Shot 2560-09-12 at 1.01.29 AM.png"/>
          <p:cNvPicPr>
            <a:picLocks noChangeAspect="1"/>
          </p:cNvPicPr>
          <p:nvPr/>
        </p:nvPicPr>
        <p:blipFill>
          <a:blip r:embed="rId3">
            <a:extLst/>
          </a:blip>
          <a:srcRect l="2330" t="0" r="0" b="0"/>
          <a:stretch>
            <a:fillRect/>
          </a:stretch>
        </p:blipFill>
        <p:spPr>
          <a:xfrm>
            <a:off x="922585" y="4154713"/>
            <a:ext cx="6906965" cy="99967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