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ocs.microsoft.com/en-us/aspnet/core/mvc/models/validation?view=aspnetcore-3.1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301320"/>
            <a:ext cx="10795320" cy="44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Основы разработки корпоративных систем на платформе .NET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52960" y="5216400"/>
            <a:ext cx="10786680" cy="15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Microsoft YaHei"/>
              </a:rPr>
              <a:t>Лекция 5. API. </a:t>
            </a:r>
            <a:endParaRPr b="0" lang="ru-RU" sz="3600" spc="-1" strike="noStrike">
              <a:latin typeface="Arial"/>
            </a:endParaRPr>
          </a:p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10.03.2020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78160" y="3456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API — Action Filters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432000" y="1080000"/>
            <a:ext cx="11086200" cy="41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"/>
          <p:cNvSpPr/>
          <p:nvPr/>
        </p:nvSpPr>
        <p:spPr>
          <a:xfrm>
            <a:off x="360000" y="540000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338760" y="432000"/>
            <a:ext cx="11108880" cy="41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500" spc="-1" strike="noStrike">
                <a:latin typeface="Arial"/>
              </a:rPr>
              <a:t>    </a:t>
            </a:r>
            <a:r>
              <a:rPr b="0" lang="ru-RU" sz="1500" spc="-1" strike="noStrike">
                <a:latin typeface="Arial"/>
              </a:rPr>
              <a:t>1) Authorization filters</a:t>
            </a:r>
            <a:endParaRPr b="0" lang="ru-RU" sz="1500" spc="-1" strike="noStrike">
              <a:latin typeface="Arial"/>
            </a:endParaRPr>
          </a:p>
          <a:p>
            <a:endParaRPr b="0" lang="ru-RU" sz="1500" spc="-1" strike="noStrike">
              <a:latin typeface="Arial"/>
            </a:endParaRPr>
          </a:p>
          <a:p>
            <a:r>
              <a:rPr b="0" lang="ru-RU" sz="1500" spc="-1" strike="noStrike">
                <a:latin typeface="Arial"/>
              </a:rPr>
              <a:t>    </a:t>
            </a:r>
            <a:r>
              <a:rPr b="0" lang="ru-RU" sz="1500" spc="-1" strike="noStrike">
                <a:latin typeface="Arial"/>
              </a:rPr>
              <a:t>2) Resource filters:</a:t>
            </a:r>
            <a:endParaRPr b="0" lang="ru-RU" sz="1500" spc="-1" strike="noStrike">
              <a:latin typeface="Arial"/>
            </a:endParaRPr>
          </a:p>
          <a:p>
            <a:r>
              <a:rPr b="0" lang="ru-RU" sz="1500" spc="-1" strike="noStrike">
                <a:latin typeface="Arial"/>
              </a:rPr>
              <a:t>        </a:t>
            </a:r>
            <a:r>
              <a:rPr b="0" lang="ru-RU" sz="1500" spc="-1" strike="noStrike">
                <a:latin typeface="Arial"/>
              </a:rPr>
              <a:t>OnResourceExecuting runs code before model binding.</a:t>
            </a:r>
            <a:endParaRPr b="0" lang="ru-RU" sz="1500" spc="-1" strike="noStrike">
              <a:latin typeface="Arial"/>
            </a:endParaRPr>
          </a:p>
          <a:p>
            <a:r>
              <a:rPr b="0" lang="ru-RU" sz="1500" spc="-1" strike="noStrike">
                <a:latin typeface="Arial"/>
              </a:rPr>
              <a:t>        </a:t>
            </a:r>
            <a:r>
              <a:rPr b="0" lang="ru-RU" sz="1500" spc="-1" strike="noStrike">
                <a:latin typeface="Arial"/>
              </a:rPr>
              <a:t>OnResourceExecuted runs code after the rest of the pipeline has completed.</a:t>
            </a:r>
            <a:endParaRPr b="0" lang="ru-RU" sz="1500" spc="-1" strike="noStrike">
              <a:latin typeface="Arial"/>
            </a:endParaRPr>
          </a:p>
          <a:p>
            <a:endParaRPr b="0" lang="ru-RU" sz="1500" spc="-1" strike="noStrike">
              <a:latin typeface="Arial"/>
            </a:endParaRPr>
          </a:p>
          <a:p>
            <a:r>
              <a:rPr b="0" lang="ru-RU" sz="1500" spc="-1" strike="noStrike">
                <a:latin typeface="Arial"/>
              </a:rPr>
              <a:t>    </a:t>
            </a:r>
            <a:r>
              <a:rPr b="0" lang="ru-RU" sz="1500" spc="-1" strike="noStrike">
                <a:latin typeface="Arial"/>
              </a:rPr>
              <a:t>3) Action filters:</a:t>
            </a:r>
            <a:endParaRPr b="0" lang="ru-RU" sz="1500" spc="-1" strike="noStrike">
              <a:latin typeface="Arial"/>
            </a:endParaRPr>
          </a:p>
          <a:p>
            <a:r>
              <a:rPr b="0" lang="ru-RU" sz="1500" spc="-1" strike="noStrike">
                <a:latin typeface="Arial"/>
              </a:rPr>
              <a:t>        </a:t>
            </a:r>
            <a:r>
              <a:rPr b="0" lang="ru-RU" sz="1500" spc="-1" strike="noStrike">
                <a:latin typeface="Arial"/>
              </a:rPr>
              <a:t>Run code immediately before and after an action method is called.</a:t>
            </a:r>
            <a:endParaRPr b="0" lang="ru-RU" sz="1500" spc="-1" strike="noStrike">
              <a:latin typeface="Arial"/>
            </a:endParaRPr>
          </a:p>
          <a:p>
            <a:r>
              <a:rPr b="0" lang="ru-RU" sz="1500" spc="-1" strike="noStrike">
                <a:latin typeface="Arial"/>
              </a:rPr>
              <a:t>        </a:t>
            </a:r>
            <a:r>
              <a:rPr b="0" lang="ru-RU" sz="1500" spc="-1" strike="noStrike">
                <a:latin typeface="Arial"/>
              </a:rPr>
              <a:t>Can change the arguments passed into an action.</a:t>
            </a:r>
            <a:endParaRPr b="0" lang="ru-RU" sz="1500" spc="-1" strike="noStrike">
              <a:latin typeface="Arial"/>
            </a:endParaRPr>
          </a:p>
          <a:p>
            <a:r>
              <a:rPr b="0" lang="ru-RU" sz="1500" spc="-1" strike="noStrike">
                <a:latin typeface="Arial"/>
              </a:rPr>
              <a:t>        </a:t>
            </a:r>
            <a:r>
              <a:rPr b="0" lang="ru-RU" sz="1500" spc="-1" strike="noStrike">
                <a:latin typeface="Arial"/>
              </a:rPr>
              <a:t>Can change the result returned from the action.</a:t>
            </a:r>
            <a:endParaRPr b="0" lang="ru-RU" sz="1500" spc="-1" strike="noStrike">
              <a:latin typeface="Arial"/>
            </a:endParaRPr>
          </a:p>
          <a:p>
            <a:r>
              <a:rPr b="0" lang="ru-RU" sz="1500" spc="-1" strike="noStrike">
                <a:latin typeface="Arial"/>
              </a:rPr>
              <a:t>        </a:t>
            </a:r>
            <a:r>
              <a:rPr b="0" lang="ru-RU" sz="1500" spc="-1" strike="noStrike">
                <a:latin typeface="Arial"/>
              </a:rPr>
              <a:t>Are not supported in Razor Pages.</a:t>
            </a:r>
            <a:endParaRPr b="0" lang="ru-RU" sz="1500" spc="-1" strike="noStrike">
              <a:latin typeface="Arial"/>
            </a:endParaRPr>
          </a:p>
          <a:p>
            <a:endParaRPr b="0" lang="ru-RU" sz="1500" spc="-1" strike="noStrike">
              <a:latin typeface="Arial"/>
            </a:endParaRPr>
          </a:p>
          <a:p>
            <a:r>
              <a:rPr b="0" lang="ru-RU" sz="1500" spc="-1" strike="noStrike">
                <a:latin typeface="Arial"/>
              </a:rPr>
              <a:t>    </a:t>
            </a:r>
            <a:r>
              <a:rPr b="0" lang="ru-RU" sz="1500" spc="-1" strike="noStrike">
                <a:latin typeface="Arial"/>
              </a:rPr>
              <a:t>4) Exception filters apply global policies to unhandled exceptions</a:t>
            </a:r>
            <a:endParaRPr b="0" lang="ru-RU" sz="1500" spc="-1" strike="noStrike">
              <a:latin typeface="Arial"/>
            </a:endParaRPr>
          </a:p>
          <a:p>
            <a:endParaRPr b="0" lang="ru-RU" sz="1500" spc="-1" strike="noStrike">
              <a:latin typeface="Arial"/>
            </a:endParaRPr>
          </a:p>
          <a:p>
            <a:r>
              <a:rPr b="0" lang="ru-RU" sz="1500" spc="-1" strike="noStrike">
                <a:latin typeface="Arial"/>
              </a:rPr>
              <a:t>    </a:t>
            </a:r>
            <a:r>
              <a:rPr b="0" lang="ru-RU" sz="1500" spc="-1" strike="noStrike">
                <a:latin typeface="Arial"/>
              </a:rPr>
              <a:t>5) Result filters run code immediately before and after the execution of action results. They run only when the action method has executed successfully. </a:t>
            </a:r>
            <a:endParaRPr b="0" lang="ru-RU" sz="15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9288000" y="432000"/>
            <a:ext cx="2261160" cy="3239640"/>
          </a:xfrm>
          <a:prstGeom prst="rect">
            <a:avLst/>
          </a:prstGeom>
          <a:ln>
            <a:noFill/>
          </a:ln>
        </p:spPr>
      </p:pic>
      <p:sp>
        <p:nvSpPr>
          <p:cNvPr id="73" name="CustomShape 5"/>
          <p:cNvSpPr/>
          <p:nvPr/>
        </p:nvSpPr>
        <p:spPr>
          <a:xfrm>
            <a:off x="981360" y="4693320"/>
            <a:ext cx="91702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https://docs.microsoft.com/en-us/aspnet/core/mvc/controllers/filters?view=aspnetcore-3.1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78160" y="3456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32000" y="1080000"/>
            <a:ext cx="11086200" cy="41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360000" y="540000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710280" y="1429920"/>
            <a:ext cx="1066464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Реализовать WebAPI-слой для приложения (для проверки можно использовать SoapUI, Postman, etc)</a:t>
            </a:r>
            <a:endParaRPr b="0" lang="ru-RU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На данный момент у вас уже должно быть написанное на DotNet Core 3+: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Первое домашнее задание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Domain model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Data Access Level (EF Core+[MS?]SQL)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Business Logic Level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Unit Tests for BLL (NUnit, Moq, FluentAssertions, [AutoFixture?])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76000" y="180000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78160" y="3456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432000" y="1080000"/>
            <a:ext cx="11086200" cy="41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API – интерфейс приложения, не только снаружи, но и между модулями</a:t>
            </a:r>
            <a:endParaRPr b="0" lang="ru-RU" sz="14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API делит систему на «черные ящики»</a:t>
            </a:r>
            <a:endParaRPr b="0" lang="ru-RU" sz="14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Любой доступный снаружи метод интернет-сервиса – публичное API</a:t>
            </a:r>
            <a:endParaRPr b="0" lang="ru-RU" sz="14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В идеале — любой доступный снаружи метод должен поддерживаться как публичное API</a:t>
            </a:r>
            <a:endParaRPr b="0" lang="ru-RU" sz="14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Нельзя ломать обратную совместимость!</a:t>
            </a:r>
            <a:endParaRPr b="0" lang="ru-RU" sz="14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Если API выставляется наружу — подумайте о том, как его будут использовать, например, соответствуйте OpenAPI, примените Swagger</a:t>
            </a:r>
            <a:endParaRPr b="0" lang="ru-RU" sz="14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Современная идея — идемпотентность, повторные вызовы метода с одними и теми же аргументами должны давать один и тот же результат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360000" y="540000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78160" y="3456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2000" y="1080000"/>
            <a:ext cx="11086200" cy="41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SOAP - </a:t>
            </a:r>
            <a:r>
              <a:rPr b="0" i="1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Simple Object Access Protocol</a:t>
            </a:r>
            <a:endParaRPr b="0" lang="ru-RU" sz="15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XML</a:t>
            </a:r>
            <a:endParaRPr b="0" lang="ru-RU" sz="1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WSDL — xml-описание сервисов</a:t>
            </a:r>
            <a:endParaRPr b="0" lang="ru-RU" sz="1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POST</a:t>
            </a:r>
            <a:endParaRPr b="0" lang="ru-RU" sz="1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Методы + аргументы = действие</a:t>
            </a:r>
            <a:endParaRPr b="0" lang="ru-RU" sz="1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Классический WCF</a:t>
            </a:r>
            <a:endParaRPr b="0" lang="ru-RU" sz="14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REST - </a:t>
            </a:r>
            <a:r>
              <a:rPr b="0" i="1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Representational State Transfer</a:t>
            </a:r>
            <a:endParaRPr b="0" lang="ru-RU" sz="15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JSON (чаще всего)</a:t>
            </a:r>
            <a:endParaRPr b="0" lang="ru-RU" sz="1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WADL вместо WSDL</a:t>
            </a:r>
            <a:endParaRPr b="0" lang="ru-RU" sz="1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GET/POST/PUT/DELETE/PATCH</a:t>
            </a:r>
            <a:endParaRPr b="0" lang="ru-RU" sz="1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WebApi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60000" y="540000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78160" y="3456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WCF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432000" y="1080000"/>
            <a:ext cx="11086200" cy="41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На данный момент существует только в классическом DotNet, НЕ получит свою версию под Core</a:t>
            </a:r>
            <a:endParaRPr b="0" lang="ru-RU" sz="15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Под Core существует клиент, но сами сервисы придется поддерживать или переделывать под Web API</a:t>
            </a:r>
            <a:endParaRPr b="0" lang="ru-RU" sz="15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Service Contract: interface (IExampleService.cs)</a:t>
            </a:r>
            <a:endParaRPr b="0" lang="ru-RU" sz="15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Аттрибут [ServiceContract] – класс описывает интерфейс какого-либо сервиса</a:t>
            </a:r>
            <a:endParaRPr b="0" lang="ru-RU" sz="15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Аттрибут [OperationContract] – метод является операцией сервиса</a:t>
            </a:r>
            <a:endParaRPr b="0" lang="ru-RU" sz="15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Прочие свойства сервисных методов – аттрибутами в интерфейсе</a:t>
            </a:r>
            <a:endParaRPr b="0" lang="ru-RU" sz="15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Service implementation: class (ExampleService.svc.cs) – реализует интерфейс IExampleService</a:t>
            </a:r>
            <a:endParaRPr b="0" lang="ru-RU" sz="15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ExampleService.svc – описание сервиса в xml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60000" y="540000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78160" y="3456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WCF — web.config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32000" y="1080000"/>
            <a:ext cx="11086200" cy="41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&lt;system.serviceModel&gt; - секция описания настроек сервисов (как входящих, так и  исходящих)</a:t>
            </a:r>
            <a:endParaRPr b="0" lang="ru-RU" sz="14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&lt;bindings&gt; - описывает тип (basicHttpBinding, webHttpBinding) и правила для исходящих сервисов, напр. лимиты на объем передаваемых данных (&lt;readerQuotas&gt;), тип соединения (&lt;security&gt;)</a:t>
            </a:r>
            <a:endParaRPr b="0" lang="ru-RU" sz="14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&lt;behaviors&gt; - поведения для service и service endpoint</a:t>
            </a:r>
            <a:endParaRPr b="0" lang="ru-RU" sz="14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&lt;serviceBehavior&gt; описывает поведение (behaviorConfiguration) для service, напр. наличие wsdl (&lt;serviceMetadata httpGetEnabled=“true/false" /&gt;),</a:t>
            </a:r>
            <a:endParaRPr b="0" lang="ru-RU" sz="13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&lt;endpointBehavior&gt; описывает поведения (behaviorConfiguration) для service endpoint, напр. формат выходных данных (webHttp: defaulBodyStyle, defaultOutgoingResponseFormat)</a:t>
            </a:r>
            <a:endParaRPr b="0" lang="ru-RU" sz="13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&lt;services&gt; - описывает сами по себе сервисы в формате &lt;service&gt;&lt;endpoint /&gt;[1..N]&lt;/service&gt;</a:t>
            </a:r>
            <a:endParaRPr b="0" lang="ru-RU" sz="14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&lt;service name=“…”&gt; - имя реализации логики сервиса (ExampleService)</a:t>
            </a:r>
            <a:endParaRPr b="0" lang="ru-RU" sz="13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&lt;endpoint contract=“…”&gt; - имя контракта сервиса (IExampleService)</a:t>
            </a:r>
            <a:endParaRPr b="0" lang="ru-RU" sz="13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На обоих уровнях может быть behaviorConfiguration, плюс для endpoint необходимо указать binding и можно указать свой адрес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360000" y="540000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78160" y="3456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API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32000" y="1080000"/>
            <a:ext cx="11086200" cy="41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Штатный способ реализации API для DotNet Core</a:t>
            </a:r>
            <a:endParaRPr b="0" lang="ru-RU" sz="1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Тип проекта – Web Application (как для ASP.NET MVC)</a:t>
            </a:r>
            <a:endParaRPr b="0" lang="ru-RU" sz="1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ControllerBase + [ApiController] – тип, от которого надо наследовать свой контроллер</a:t>
            </a:r>
            <a:endParaRPr b="0" lang="ru-RU" sz="1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Адрес конкретного метода определяется аттрибутами и настройкой</a:t>
            </a:r>
            <a:endParaRPr b="0" lang="ru-RU" sz="1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Метод начинается с HTTP Verb, с которым его надо вызывать (GetMethod, PostMethod, …)</a:t>
            </a:r>
            <a:endParaRPr b="0" lang="ru-RU" sz="1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Методы возвращают IHttpActionResult, напр. return Ok(…) - можно делать свои версии</a:t>
            </a:r>
            <a:endParaRPr b="0" lang="ru-RU" sz="1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Для метода или на уровне класса можно задавать путь: [Route("customers/{customerId}/orders")]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360000" y="540000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78160" y="3456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API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360000" y="540000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905840" y="1512000"/>
            <a:ext cx="3637800" cy="98028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6192000" y="1065240"/>
            <a:ext cx="4218840" cy="17424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2376000" y="3029400"/>
            <a:ext cx="8409960" cy="186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78160" y="3456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API — Request pipeline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60000" y="540000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925360" y="878760"/>
            <a:ext cx="5714640" cy="3657240"/>
          </a:xfrm>
          <a:prstGeom prst="rect">
            <a:avLst/>
          </a:prstGeom>
          <a:ln>
            <a:noFill/>
          </a:ln>
        </p:spPr>
      </p:pic>
      <p:sp>
        <p:nvSpPr>
          <p:cNvPr id="63" name="TextShape 3"/>
          <p:cNvSpPr txBox="1"/>
          <p:nvPr/>
        </p:nvSpPr>
        <p:spPr>
          <a:xfrm>
            <a:off x="1152000" y="4536000"/>
            <a:ext cx="96876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https://docs.microsoft.com/en-us/aspnet/core/fundamentals/middleware/?view=aspnetcore-3.1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78160" y="3456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API — Валидация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432000" y="1080000"/>
            <a:ext cx="11086200" cy="41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Валидация на уровне модели: </a:t>
            </a:r>
            <a:r>
              <a:rPr b="0" lang="ru-RU" sz="15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https://docs.microsoft.com/en-us/aspnet/core/mvc/models/validation?view=aspnetcore-3.1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ru-RU" sz="15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ModelState: IsValid, Values[n].Errors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360000" y="540000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3312000" y="1977120"/>
            <a:ext cx="3933000" cy="234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Application>LibreOffice/6.0.1.1$Windows_x86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2020-03-10T01:55:41Z</dcterms:modified>
  <cp:revision>80</cp:revision>
  <dc:subject/>
  <dc:title>Vivid</dc:title>
</cp:coreProperties>
</file>