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9.png" ContentType="image/png"/>
  <Override PartName="/ppt/media/image1.png" ContentType="image/png"/>
  <Override PartName="/ppt/media/image8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refactoring.guru/" TargetMode="External"/><Relationship Id="rId2" Type="http://schemas.openxmlformats.org/officeDocument/2006/relationships/hyperlink" Target="https://refactoring.guru/" TargetMode="External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301320"/>
            <a:ext cx="10796760" cy="44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Основы разработки корпоративных систем на платформе .NET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2960" y="5216400"/>
            <a:ext cx="10788120" cy="15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Microsoft YaHei"/>
              </a:rPr>
              <a:t>Лекция 3. Business Logic Layer. Паттерны. 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17.02.2020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UML Class Diagram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7" name="Picture 2" descr=""/>
          <p:cNvPicPr/>
          <p:nvPr/>
        </p:nvPicPr>
        <p:blipFill>
          <a:blip r:embed="rId1"/>
          <a:stretch/>
        </p:blipFill>
        <p:spPr>
          <a:xfrm>
            <a:off x="5845680" y="1740240"/>
            <a:ext cx="3576960" cy="2384280"/>
          </a:xfrm>
          <a:prstGeom prst="rect">
            <a:avLst/>
          </a:prstGeom>
          <a:ln>
            <a:noFill/>
          </a:ln>
        </p:spPr>
      </p:pic>
      <p:pic>
        <p:nvPicPr>
          <p:cNvPr id="68" name="Picture 3" descr=""/>
          <p:cNvPicPr/>
          <p:nvPr/>
        </p:nvPicPr>
        <p:blipFill>
          <a:blip r:embed="rId2"/>
          <a:stretch/>
        </p:blipFill>
        <p:spPr>
          <a:xfrm>
            <a:off x="1777320" y="1817280"/>
            <a:ext cx="3209400" cy="1710360"/>
          </a:xfrm>
          <a:prstGeom prst="rect">
            <a:avLst/>
          </a:prstGeom>
          <a:ln>
            <a:noFill/>
          </a:ln>
        </p:spPr>
      </p:pic>
      <p:sp>
        <p:nvSpPr>
          <p:cNvPr id="69" name="CustomShape 3"/>
          <p:cNvSpPr/>
          <p:nvPr/>
        </p:nvSpPr>
        <p:spPr>
          <a:xfrm>
            <a:off x="2861280" y="1424520"/>
            <a:ext cx="6663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Класс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7376400" y="1433520"/>
            <a:ext cx="6789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Связи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Паттерны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432000" y="1095480"/>
            <a:ext cx="11231640" cy="32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Поведенческие – взаимодествие для достижения цели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Команда – инкапсулируем действие в объект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Стратегия – подставляем алгоритм как объект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Итератор – обход коллекции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Порождающие – абстракция инициализации объектов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Абстрактная фабрика – создание объектов без знания конкретной реализации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Синглтон (Singleton) – всегда только один объект (опасно!)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Структурные – объединение в более крупные структуры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Фасад – скрывает реальную реализацию систем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Композит – древовидная структура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17629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Поведенческие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Команда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78" name="Picture 6" descr=""/>
          <p:cNvPicPr/>
          <p:nvPr/>
        </p:nvPicPr>
        <p:blipFill>
          <a:blip r:embed="rId1"/>
          <a:stretch/>
        </p:blipFill>
        <p:spPr>
          <a:xfrm>
            <a:off x="3024000" y="1152000"/>
            <a:ext cx="5707800" cy="36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Стратегия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81" name="Picture 5" descr=""/>
          <p:cNvPicPr/>
          <p:nvPr/>
        </p:nvPicPr>
        <p:blipFill>
          <a:blip r:embed="rId1"/>
          <a:stretch/>
        </p:blipFill>
        <p:spPr>
          <a:xfrm>
            <a:off x="2651040" y="1040760"/>
            <a:ext cx="5988600" cy="380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Итератор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84" name="Picture 7" descr=""/>
          <p:cNvPicPr/>
          <p:nvPr/>
        </p:nvPicPr>
        <p:blipFill>
          <a:blip r:embed="rId1"/>
          <a:stretch/>
        </p:blipFill>
        <p:spPr>
          <a:xfrm>
            <a:off x="3035880" y="1041120"/>
            <a:ext cx="5315760" cy="387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17629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Порождающие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Абстрактная фабрика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89" name="Picture 5" descr=""/>
          <p:cNvPicPr/>
          <p:nvPr/>
        </p:nvPicPr>
        <p:blipFill>
          <a:blip r:embed="rId1"/>
          <a:stretch/>
        </p:blipFill>
        <p:spPr>
          <a:xfrm>
            <a:off x="3096000" y="1104480"/>
            <a:ext cx="5734080" cy="364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Singleton (не делайте так!)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2" name="Picture 6" descr=""/>
          <p:cNvPicPr/>
          <p:nvPr/>
        </p:nvPicPr>
        <p:blipFill>
          <a:blip r:embed="rId1"/>
          <a:stretch/>
        </p:blipFill>
        <p:spPr>
          <a:xfrm>
            <a:off x="4047840" y="1348200"/>
            <a:ext cx="3799800" cy="29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76000" y="18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Структурные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64600" y="5848920"/>
            <a:ext cx="1067940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17629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Business Logic Layer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Фасад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7" name="Picture 8" descr=""/>
          <p:cNvPicPr/>
          <p:nvPr/>
        </p:nvPicPr>
        <p:blipFill>
          <a:blip r:embed="rId1"/>
          <a:stretch/>
        </p:blipFill>
        <p:spPr>
          <a:xfrm>
            <a:off x="3312000" y="1112760"/>
            <a:ext cx="5573880" cy="356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Композит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00" name="Picture 7" descr=""/>
          <p:cNvPicPr/>
          <p:nvPr/>
        </p:nvPicPr>
        <p:blipFill>
          <a:blip r:embed="rId1"/>
          <a:stretch/>
        </p:blipFill>
        <p:spPr>
          <a:xfrm>
            <a:off x="3600000" y="1008000"/>
            <a:ext cx="5183640" cy="386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521640" y="650880"/>
            <a:ext cx="83581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918000" y="1141560"/>
            <a:ext cx="6713640" cy="27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Литература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Чистый код: создание, анализ и рефакторинг, Роберт Мартин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Совершенный код, Стив Макконнелл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Написать слой бизнес-логики приложения (.dll, SOLID)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Покрыть его тестами (NUnit, FluentAssertions, Moq)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76000" y="18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719600" y="1132560"/>
            <a:ext cx="6800040" cy="412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Один класс – одна ответственность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Программные сущности должны быть открыты для расширения, но закрыты для изменения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Замена базового типа на подтип не должна менять поведение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Много маленьких интерфейсов лучше одного большого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Модули верхних уровней не должны зависеть от модулей нижних уровней. Оба типа модулей должны зависеть от абстракций. Абстракции не должны зависеть от деталей. Детали должны зависеть от абстракций.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45" name="Picture 4" descr=""/>
          <p:cNvPicPr/>
          <p:nvPr/>
        </p:nvPicPr>
        <p:blipFill>
          <a:blip r:embed="rId1"/>
          <a:stretch/>
        </p:blipFill>
        <p:spPr>
          <a:xfrm>
            <a:off x="287280" y="1029960"/>
            <a:ext cx="4478400" cy="307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Dependency Injection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48" name="Picture 2" descr=""/>
          <p:cNvPicPr/>
          <p:nvPr/>
        </p:nvPicPr>
        <p:blipFill>
          <a:blip r:embed="rId1"/>
          <a:stretch/>
        </p:blipFill>
        <p:spPr>
          <a:xfrm>
            <a:off x="3240000" y="1080000"/>
            <a:ext cx="5458320" cy="404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Рефакторинг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60120" y="1008000"/>
            <a:ext cx="1203552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Процесс изменения внутренней структуры программы, не затрагивающий её внешнего поведения и имеющий целью облегчить понимание её работы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</a:t>
            </a:r>
            <a:r>
              <a:rPr b="0" lang="ru-RU" sz="14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2"/>
              </a:rPr>
              <a:t>refactoring.guru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52" name="Picture 12" descr=""/>
          <p:cNvPicPr/>
          <p:nvPr/>
        </p:nvPicPr>
        <p:blipFill>
          <a:blip r:embed="rId3"/>
          <a:stretch/>
        </p:blipFill>
        <p:spPr>
          <a:xfrm>
            <a:off x="3553560" y="1304640"/>
            <a:ext cx="3790080" cy="357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Code Smells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708120" y="1076400"/>
            <a:ext cx="12035520" cy="18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дублирование кода;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длинный метод;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большой класс;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длинный список параметров;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«жадные» функции — это метод, который чрезмерно обращается к данным другого объекта;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избыточные временные переменные;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Приемы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32000" y="1095480"/>
            <a:ext cx="11231640" cy="30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Изменение сигнатуры метода (Change Method Signature)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Инкапсуляция поля (Encapsulate Field)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Выделение класса (Extract Class) / Выделение интерфейса (Extract Interface) / Выделение локальной переменной (Extract Local Variable) / Выделение метода (Extract Method)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Генерализация типа (Generalize Type)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Встраивание (Inline) / Введение параметра (Introduce Parameter)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Подъём метода (Pull Up Method) / Спуск метода (Push Down Method)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Переименование метода (Rename Method) / Перемещение метода (Move Method)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Замена условного оператора полиморфизмом (Replace Conditional with Polymorphism) Замена кода типа подклассами (Replace Type Code with Subclasses)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Driven Development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1" name="Picture 5" descr=""/>
          <p:cNvPicPr/>
          <p:nvPr/>
        </p:nvPicPr>
        <p:blipFill>
          <a:blip r:embed="rId1"/>
          <a:stretch/>
        </p:blipFill>
        <p:spPr>
          <a:xfrm>
            <a:off x="3816000" y="1152000"/>
            <a:ext cx="3679920" cy="3679920"/>
          </a:xfrm>
          <a:prstGeom prst="rect">
            <a:avLst/>
          </a:prstGeom>
          <a:ln>
            <a:noFill/>
          </a:ln>
        </p:spPr>
      </p:pic>
      <p:sp>
        <p:nvSpPr>
          <p:cNvPr id="62" name="CustomShape 3"/>
          <p:cNvSpPr/>
          <p:nvPr/>
        </p:nvSpPr>
        <p:spPr>
          <a:xfrm>
            <a:off x="3456000" y="4677480"/>
            <a:ext cx="4600080" cy="2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http://learningbld.peterblum.com/Phase1/Overview.aspx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17629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Паттерны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Application>LibreOffice/6.0.1.1$Windows_x86 LibreOffice_project/60bfb1526849283ce2491346ed2aa51c465abfe6</Application>
  <Words>494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2020-03-03T09:12:42Z</dcterms:modified>
  <cp:revision>46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