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19983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48640" y="301320"/>
            <a:ext cx="10796760" cy="445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r>
              <a:rPr lang="ru-RU" sz="8000" b="0" strike="noStrike" spc="-1" dirty="0">
                <a:solidFill>
                  <a:srgbClr val="04617B"/>
                </a:solidFill>
                <a:latin typeface="Source Sans Pro Light"/>
                <a:ea typeface="DejaVu Sans"/>
              </a:rPr>
              <a:t>Основы разработки корпоративных систем на платформе .NET</a:t>
            </a:r>
            <a:endParaRPr lang="ru-RU" sz="8000" b="0" strike="noStrike" spc="-1" dirty="0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52960" y="5216400"/>
            <a:ext cx="10788120" cy="154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ru-RU" sz="3600" b="1" strike="noStrike" spc="-1" dirty="0">
                <a:solidFill>
                  <a:srgbClr val="DBF5F9"/>
                </a:solidFill>
                <a:latin typeface="Source Sans Pro"/>
                <a:ea typeface="Microsoft YaHei"/>
              </a:rPr>
              <a:t>Лекция 2. Методологии, архитектуры, процессы</a:t>
            </a:r>
            <a:endParaRPr lang="ru-RU" sz="3600" b="0" strike="noStrike" spc="-1" dirty="0">
              <a:latin typeface="Arial"/>
            </a:endParaRPr>
          </a:p>
          <a:p>
            <a:r>
              <a:rPr lang="ru-RU" sz="3600" b="1" strike="noStrike" spc="-1" dirty="0">
                <a:solidFill>
                  <a:srgbClr val="DBF5F9"/>
                </a:solidFill>
                <a:latin typeface="Source Sans Pro"/>
                <a:ea typeface="DejaVu Sans"/>
              </a:rPr>
              <a:t>Пешехонов К. А., 10.02.20</a:t>
            </a:r>
            <a:r>
              <a:rPr lang="en-US" sz="3600" b="1" strike="noStrike" spc="-1">
                <a:solidFill>
                  <a:srgbClr val="DBF5F9"/>
                </a:solidFill>
                <a:latin typeface="Source Sans Pro"/>
                <a:ea typeface="DejaVu Sans"/>
              </a:rPr>
              <a:t>20</a:t>
            </a:r>
            <a:endParaRPr lang="ru-RU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Микросервисы (идеал)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68" name="CustomShape 3"/>
          <p:cNvSpPr/>
          <p:nvPr/>
        </p:nvSpPr>
        <p:spPr>
          <a:xfrm>
            <a:off x="3168000" y="4478400"/>
            <a:ext cx="5183280" cy="41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34200" rIns="68760" bIns="34200">
            <a:normAutofit/>
          </a:bodyPr>
          <a:lstStyle/>
          <a:p>
            <a:r>
              <a:rPr lang="ru-RU" sz="14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https://www.ibm.com/developerworks/ru/library/1601_clark-trs/index.html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69" name="Picture 4"/>
          <p:cNvPicPr/>
          <p:nvPr/>
        </p:nvPicPr>
        <p:blipFill>
          <a:blip r:embed="rId2"/>
          <a:stretch/>
        </p:blipFill>
        <p:spPr>
          <a:xfrm>
            <a:off x="3168000" y="1080000"/>
            <a:ext cx="5115600" cy="322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Микросервисы (не очень)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lang="ru-RU" sz="2800" b="0" strike="noStrike" spc="-1">
              <a:latin typeface="Arial"/>
            </a:endParaRPr>
          </a:p>
        </p:txBody>
      </p:sp>
      <p:pic>
        <p:nvPicPr>
          <p:cNvPr id="72" name="Picture 6"/>
          <p:cNvPicPr/>
          <p:nvPr/>
        </p:nvPicPr>
        <p:blipFill>
          <a:blip r:embed="rId2"/>
          <a:stretch/>
        </p:blipFill>
        <p:spPr>
          <a:xfrm>
            <a:off x="2952000" y="1080000"/>
            <a:ext cx="5877000" cy="374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Шина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lang="ru-RU" sz="2800" b="0" strike="noStrike" spc="-1">
              <a:latin typeface="Arial"/>
            </a:endParaRPr>
          </a:p>
        </p:txBody>
      </p:sp>
      <p:pic>
        <p:nvPicPr>
          <p:cNvPr id="75" name="Picture 5"/>
          <p:cNvPicPr/>
          <p:nvPr/>
        </p:nvPicPr>
        <p:blipFill>
          <a:blip r:embed="rId2"/>
          <a:stretch/>
        </p:blipFill>
        <p:spPr>
          <a:xfrm>
            <a:off x="1446120" y="1152000"/>
            <a:ext cx="9340200" cy="3276000"/>
          </a:xfrm>
          <a:prstGeom prst="rect">
            <a:avLst/>
          </a:prstGeom>
          <a:ln>
            <a:noFill/>
          </a:ln>
        </p:spPr>
      </p:pic>
      <p:sp>
        <p:nvSpPr>
          <p:cNvPr id="76" name="CustomShape 3"/>
          <p:cNvSpPr/>
          <p:nvPr/>
        </p:nvSpPr>
        <p:spPr>
          <a:xfrm>
            <a:off x="3600000" y="4605480"/>
            <a:ext cx="4840560" cy="28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4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http://www.cloudcasts.net/devguide/Default.aspx?id=11020</a:t>
            </a:r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SOAP vs REST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21280" y="921600"/>
            <a:ext cx="6800040" cy="412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SOAP - </a:t>
            </a:r>
            <a:r>
              <a:rPr lang="ru-RU" sz="1500" b="0" i="1" strike="noStrike" spc="-1">
                <a:solidFill>
                  <a:srgbClr val="000000"/>
                </a:solidFill>
                <a:latin typeface="Open Sans"/>
                <a:ea typeface="DejaVu Sans"/>
              </a:rPr>
              <a:t>Simple Object Access Protocol</a:t>
            </a:r>
            <a:endParaRPr lang="ru-RU" sz="1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lang="ru-RU" sz="14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XML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lang="ru-RU" sz="14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WSDL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lang="ru-RU" sz="14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POST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lang="ru-RU" sz="14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Запрос может изменять состояние на сервере (просто метод с параметрами)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lang="ru-RU" sz="14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Классический WCF</a:t>
            </a:r>
            <a:endParaRPr lang="ru-RU" sz="1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REST - </a:t>
            </a:r>
            <a:r>
              <a:rPr lang="ru-RU" sz="1500" b="0" i="1" strike="noStrike" spc="-1">
                <a:solidFill>
                  <a:srgbClr val="000000"/>
                </a:solidFill>
                <a:latin typeface="Open Sans"/>
                <a:ea typeface="DejaVu Sans"/>
              </a:rPr>
              <a:t>Representational State Transfer</a:t>
            </a:r>
            <a:endParaRPr lang="ru-RU" sz="1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lang="ru-RU" sz="14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JSON (чаще всего)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lang="ru-RU" sz="14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GET/POST/PUT/DELETE/PATCH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lang="ru-RU" sz="14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Запрос содержит всю информацию, необходимую для выполнения — нет состояния на сервере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</a:pPr>
            <a:r>
              <a:rPr lang="ru-RU" sz="14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WebApi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176292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Процессы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Continuous Integration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21280" y="921600"/>
            <a:ext cx="6800040" cy="412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Master, develop, release, support ветки закрыты для прямых изменений (только через PR)</a:t>
            </a:r>
            <a:endParaRPr lang="ru-RU" sz="15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Master (develop) ветка собирается каждый коммит</a:t>
            </a:r>
            <a:endParaRPr lang="ru-RU" sz="15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Сборка включает как минимум юнит-тесты (и UI, если есть)</a:t>
            </a:r>
            <a:endParaRPr lang="ru-RU" sz="15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Набор тестов под коммит должны быть быстрым! (да, 15 минут это относительно быстро)</a:t>
            </a:r>
            <a:endParaRPr lang="ru-RU" sz="15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Полный набор тестов (интеграционные, регрессия, UI) собираются минимум раз в сутки</a:t>
            </a:r>
            <a:endParaRPr lang="ru-RU" sz="15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Упавший билд – это критичная бага</a:t>
            </a:r>
            <a:endParaRPr lang="ru-RU" sz="15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Релиз на CI-сервер как минимум каждую ночь, лучше каждый пул-реквест – автоматически</a:t>
            </a:r>
            <a:endParaRPr lang="ru-RU" sz="1500" b="0" strike="noStrike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44000" y="34560"/>
            <a:ext cx="1185372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Continuous Delivery vs Continuous Deployment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3600000" y="4605480"/>
            <a:ext cx="518328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4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https://notafactoryanymore.com/tag/continuous-deployment/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88" name="Picture 6"/>
          <p:cNvPicPr/>
          <p:nvPr/>
        </p:nvPicPr>
        <p:blipFill>
          <a:blip r:embed="rId2"/>
          <a:stretch/>
        </p:blipFill>
        <p:spPr>
          <a:xfrm>
            <a:off x="1656000" y="1008000"/>
            <a:ext cx="8996400" cy="3589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44000" y="34560"/>
            <a:ext cx="1185372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DevOps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3600000" y="4605480"/>
            <a:ext cx="518328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4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https://blog.xebialabs.com/2016/03/21/essential-devops-terms/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92" name="Picture 5"/>
          <p:cNvPicPr/>
          <p:nvPr/>
        </p:nvPicPr>
        <p:blipFill>
          <a:blip r:embed="rId2"/>
          <a:stretch/>
        </p:blipFill>
        <p:spPr>
          <a:xfrm>
            <a:off x="2304000" y="1080000"/>
            <a:ext cx="7200000" cy="343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Домашнее задание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21280" y="921600"/>
            <a:ext cx="6800040" cy="412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endParaRPr lang="ru-RU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Выбрать тему для проекта – прототипа системы на трехзвенной архитектуре</a:t>
            </a:r>
            <a:endParaRPr lang="ru-RU" sz="15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Используем DotNet Core 3.x</a:t>
            </a:r>
            <a:endParaRPr lang="ru-RU" sz="15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Своя тема, подразумевающая наличие: БД, сервер с API (WebAPI), клиент на ASP.NET MVC (веб-приложение)</a:t>
            </a:r>
            <a:endParaRPr lang="ru-RU" sz="1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Написать мне на почту выбранную тему</a:t>
            </a:r>
            <a:endParaRPr lang="ru-RU" sz="15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Начать реализацию проекта – создать новый Solution, продумать и сделать доменную модель</a:t>
            </a:r>
            <a:endParaRPr lang="ru-RU" sz="1500" b="0" strike="noStrike" spc="-1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76000" y="18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Спасибо за внимание!</a:t>
            </a:r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176292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Методологии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Методологии разработки ПО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521280" y="921600"/>
            <a:ext cx="6800040" cy="412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92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Waterfall – долго всё анализируем, долго всё планируем, долго всё пишем, долго всё тестируем… Смотрим, что получилось.</a:t>
            </a:r>
            <a:endParaRPr lang="ru-RU" sz="1500" b="0" strike="noStrike" spc="-1">
              <a:latin typeface="Arial"/>
            </a:endParaRPr>
          </a:p>
          <a:p>
            <a:pPr marL="216000" indent="-21492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Scrum – анализируем маленький кусок, планируем его, пишем, тестируем, показываем. Не понравилось – выбрасываем. Повторяем для следующего куска.</a:t>
            </a:r>
            <a:endParaRPr lang="ru-RU" sz="1500" b="0" strike="noStrike" spc="-1">
              <a:latin typeface="Arial"/>
            </a:endParaRPr>
          </a:p>
          <a:p>
            <a:pPr marL="216000" indent="-21492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Kanban – добавим доску, ограничение на количество задач и попробуем равномерно всех занимать.</a:t>
            </a:r>
            <a:endParaRPr lang="ru-RU" sz="1500" b="0" strike="noStrike" spc="-1">
              <a:latin typeface="Arial"/>
            </a:endParaRPr>
          </a:p>
          <a:p>
            <a:pPr marL="216000" indent="-21492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Другие Agile-методологии (Lean, XP, FDD, ...)</a:t>
            </a:r>
            <a:endParaRPr lang="ru-RU" sz="1500" b="0" strike="noStrike" spc="-1">
              <a:latin typeface="Arial"/>
            </a:endParaRPr>
          </a:p>
          <a:p>
            <a:pPr marL="216000" indent="-21492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Еще есть Microsoft Solutions Framework, Rational Unified Process и другие менее используемые и менее модные методологии.</a:t>
            </a:r>
            <a:endParaRPr lang="ru-RU" sz="1500" b="0" strike="noStrike" spc="-1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Waterfall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lang="ru-RU" sz="2800" b="0" strike="noStrike" spc="-1">
              <a:latin typeface="Arial"/>
            </a:endParaRPr>
          </a:p>
        </p:txBody>
      </p:sp>
      <p:pic>
        <p:nvPicPr>
          <p:cNvPr id="47" name="Picture 6"/>
          <p:cNvPicPr/>
          <p:nvPr/>
        </p:nvPicPr>
        <p:blipFill>
          <a:blip r:embed="rId2"/>
          <a:stretch/>
        </p:blipFill>
        <p:spPr>
          <a:xfrm>
            <a:off x="1872000" y="1008360"/>
            <a:ext cx="8063280" cy="3691800"/>
          </a:xfrm>
          <a:prstGeom prst="rect">
            <a:avLst/>
          </a:prstGeom>
          <a:ln>
            <a:noFill/>
          </a:ln>
        </p:spPr>
      </p:pic>
      <p:sp>
        <p:nvSpPr>
          <p:cNvPr id="48" name="CustomShape 3"/>
          <p:cNvSpPr/>
          <p:nvPr/>
        </p:nvSpPr>
        <p:spPr>
          <a:xfrm>
            <a:off x="1855080" y="4653720"/>
            <a:ext cx="8296200" cy="41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34200" rIns="68760" bIns="34200">
            <a:normAutofit/>
          </a:bodyPr>
          <a:lstStyle/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lang="ru-RU" sz="14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https://www.asahitechnologies.com/blog/why-agile-is-the-best-alternate-methodology-to-waterfall</a:t>
            </a:r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Agile Manifesto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521280" y="921600"/>
            <a:ext cx="6800040" cy="412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92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Люди и взаимодействие важнее процессов и инструментов.</a:t>
            </a:r>
            <a:endParaRPr lang="ru-RU" sz="1500" b="0" strike="noStrike" spc="-1">
              <a:latin typeface="Arial"/>
            </a:endParaRPr>
          </a:p>
          <a:p>
            <a:pPr marL="216000" indent="-21492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Работающий продукт важнее исчерпывающей документации.</a:t>
            </a:r>
            <a:endParaRPr lang="ru-RU" sz="1500" b="0" strike="noStrike" spc="-1">
              <a:latin typeface="Arial"/>
            </a:endParaRPr>
          </a:p>
          <a:p>
            <a:pPr marL="216000" indent="-21492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Сотрудничество с заказчиком важнее согласования условий контракта.</a:t>
            </a:r>
            <a:endParaRPr lang="ru-RU" sz="1500" b="0" strike="noStrike" spc="-1">
              <a:latin typeface="Arial"/>
            </a:endParaRPr>
          </a:p>
          <a:p>
            <a:pPr marL="216000" indent="-21492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Готовность к изменениям важнее следования первоначальному плану.</a:t>
            </a:r>
            <a:endParaRPr lang="ru-RU" sz="1500" b="0" strike="noStrike" spc="-1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Scrum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4536000" y="4536000"/>
            <a:ext cx="2824200" cy="41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34200" rIns="68760" bIns="34200">
            <a:normAutofit/>
          </a:bodyPr>
          <a:lstStyle/>
          <a:p>
            <a:r>
              <a:rPr lang="ru-RU" sz="14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https://habrahabr.ru/post/247319/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55" name="CustomShape 4"/>
          <p:cNvSpPr/>
          <p:nvPr/>
        </p:nvSpPr>
        <p:spPr>
          <a:xfrm>
            <a:off x="2951280" y="986760"/>
            <a:ext cx="6192000" cy="3476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Kanban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4536000" y="4536000"/>
            <a:ext cx="2824200" cy="41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34200" rIns="68760" bIns="34200">
            <a:normAutofit/>
          </a:bodyPr>
          <a:lstStyle/>
          <a:p>
            <a:r>
              <a:rPr lang="ru-RU" sz="14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http://kanbanblog.com/explained/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59" name="Picture 6"/>
          <p:cNvPicPr/>
          <p:nvPr/>
        </p:nvPicPr>
        <p:blipFill>
          <a:blip r:embed="rId2"/>
          <a:stretch/>
        </p:blipFill>
        <p:spPr>
          <a:xfrm>
            <a:off x="2448000" y="1008000"/>
            <a:ext cx="7328160" cy="360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504000" y="176292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Архитектуры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Трехзвенная архитектура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4248000" y="4536000"/>
            <a:ext cx="3455280" cy="41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34200" rIns="68760" bIns="34200">
            <a:normAutofit/>
          </a:bodyPr>
          <a:lstStyle/>
          <a:p>
            <a:r>
              <a:rPr lang="ru-RU" sz="14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https://en.wikipedia.org/wiki/Multitier_architecture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65" name="Picture 7"/>
          <p:cNvPicPr/>
          <p:nvPr/>
        </p:nvPicPr>
        <p:blipFill>
          <a:blip r:embed="rId2"/>
          <a:stretch/>
        </p:blipFill>
        <p:spPr>
          <a:xfrm>
            <a:off x="4151880" y="1029600"/>
            <a:ext cx="3623400" cy="3395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</TotalTime>
  <Words>625</Words>
  <Application>Microsoft Office PowerPoint</Application>
  <PresentationFormat>Custom</PresentationFormat>
  <Paragraphs>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Open Sans</vt:lpstr>
      <vt:lpstr>Source Sans Pro</vt:lpstr>
      <vt:lpstr>Source Sans Pro Light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Vivid</dc:title>
  <dc:subject/>
  <dc:creator/>
  <dc:description/>
  <cp:lastModifiedBy>Konstantin Peshekhonov</cp:lastModifiedBy>
  <cp:revision>43</cp:revision>
  <dcterms:created xsi:type="dcterms:W3CDTF">2018-09-23T14:14:41Z</dcterms:created>
  <dcterms:modified xsi:type="dcterms:W3CDTF">2020-02-17T15:30:25Z</dcterms:modified>
  <dc:language>ru-RU</dc:language>
</cp:coreProperties>
</file>