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19983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86720" y="7126560"/>
            <a:ext cx="66888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latin typeface="Open Sans"/>
              </a:rPr>
              <a:t>www.luxoft.com</a:t>
            </a:r>
            <a:endParaRPr lang="ru-RU" sz="6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1268720" y="7476840"/>
            <a:ext cx="729000" cy="84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7511040" y="7476840"/>
            <a:ext cx="3757320" cy="8532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0" y="7476840"/>
            <a:ext cx="3755520" cy="8532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3755880" y="7476840"/>
            <a:ext cx="3755520" cy="8532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3" name="Group 6"/>
          <p:cNvGrpSpPr/>
          <p:nvPr/>
        </p:nvGrpSpPr>
        <p:grpSpPr>
          <a:xfrm>
            <a:off x="11120760" y="7093800"/>
            <a:ext cx="564120" cy="334800"/>
            <a:chOff x="11120760" y="7093800"/>
            <a:chExt cx="564120" cy="334800"/>
          </a:xfrm>
        </p:grpSpPr>
        <p:sp>
          <p:nvSpPr>
            <p:cNvPr id="44" name="CustomShape 7"/>
            <p:cNvSpPr/>
            <p:nvPr/>
          </p:nvSpPr>
          <p:spPr>
            <a:xfrm>
              <a:off x="11208600" y="7215480"/>
              <a:ext cx="55800" cy="91080"/>
            </a:xfrm>
            <a:custGeom>
              <a:avLst/>
              <a:gdLst/>
              <a:ahLst/>
              <a:cxnLst/>
              <a:rect l="l" t="t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8"/>
            <p:cNvSpPr/>
            <p:nvPr/>
          </p:nvSpPr>
          <p:spPr>
            <a:xfrm>
              <a:off x="11275200" y="7215480"/>
              <a:ext cx="70200" cy="92160"/>
            </a:xfrm>
            <a:custGeom>
              <a:avLst/>
              <a:gdLst/>
              <a:ahLst/>
              <a:cxnLst/>
              <a:rect l="l" t="t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9"/>
            <p:cNvSpPr/>
            <p:nvPr/>
          </p:nvSpPr>
          <p:spPr>
            <a:xfrm>
              <a:off x="11450160" y="7214400"/>
              <a:ext cx="83880" cy="94320"/>
            </a:xfrm>
            <a:custGeom>
              <a:avLst/>
              <a:gdLst/>
              <a:ahLst/>
              <a:cxnLst/>
              <a:rect l="l" t="t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10"/>
            <p:cNvSpPr/>
            <p:nvPr/>
          </p:nvSpPr>
          <p:spPr>
            <a:xfrm>
              <a:off x="11548800" y="7215480"/>
              <a:ext cx="53280" cy="91080"/>
            </a:xfrm>
            <a:custGeom>
              <a:avLst/>
              <a:gdLst/>
              <a:ahLst/>
              <a:cxnLst/>
              <a:rect l="l" t="t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11"/>
            <p:cNvSpPr/>
            <p:nvPr/>
          </p:nvSpPr>
          <p:spPr>
            <a:xfrm>
              <a:off x="11618640" y="7215480"/>
              <a:ext cx="66240" cy="91080"/>
            </a:xfrm>
            <a:custGeom>
              <a:avLst/>
              <a:gdLst/>
              <a:ahLst/>
              <a:cxnLst/>
              <a:rect l="l" t="t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12"/>
            <p:cNvSpPr/>
            <p:nvPr/>
          </p:nvSpPr>
          <p:spPr>
            <a:xfrm>
              <a:off x="11229840" y="7093800"/>
              <a:ext cx="81360" cy="74160"/>
            </a:xfrm>
            <a:custGeom>
              <a:avLst/>
              <a:gdLst/>
              <a:ahLst/>
              <a:cxnLst/>
              <a:rect l="l" t="t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13"/>
            <p:cNvSpPr/>
            <p:nvPr/>
          </p:nvSpPr>
          <p:spPr>
            <a:xfrm>
              <a:off x="11120760" y="7215480"/>
              <a:ext cx="66600" cy="91080"/>
            </a:xfrm>
            <a:custGeom>
              <a:avLst/>
              <a:gdLst/>
              <a:ahLst/>
              <a:cxnLst/>
              <a:rect l="l" t="t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14"/>
            <p:cNvSpPr/>
            <p:nvPr/>
          </p:nvSpPr>
          <p:spPr>
            <a:xfrm>
              <a:off x="11229840" y="7354080"/>
              <a:ext cx="81360" cy="74520"/>
            </a:xfrm>
            <a:custGeom>
              <a:avLst/>
              <a:gdLst/>
              <a:ahLst/>
              <a:cxnLst/>
              <a:rect l="l" t="t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15"/>
            <p:cNvSpPr/>
            <p:nvPr/>
          </p:nvSpPr>
          <p:spPr>
            <a:xfrm>
              <a:off x="11409480" y="7274880"/>
              <a:ext cx="42120" cy="31680"/>
            </a:xfrm>
            <a:custGeom>
              <a:avLst/>
              <a:gdLst/>
              <a:ahLst/>
              <a:cxnLst/>
              <a:rect l="l" t="t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16"/>
            <p:cNvSpPr/>
            <p:nvPr/>
          </p:nvSpPr>
          <p:spPr>
            <a:xfrm>
              <a:off x="11409480" y="7215480"/>
              <a:ext cx="42120" cy="32760"/>
            </a:xfrm>
            <a:custGeom>
              <a:avLst/>
              <a:gdLst/>
              <a:ahLst/>
              <a:cxnLst/>
              <a:rect l="l" t="t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17"/>
            <p:cNvSpPr/>
            <p:nvPr/>
          </p:nvSpPr>
          <p:spPr>
            <a:xfrm>
              <a:off x="11354400" y="7215840"/>
              <a:ext cx="65880" cy="90720"/>
            </a:xfrm>
            <a:custGeom>
              <a:avLst/>
              <a:gdLst/>
              <a:ahLst/>
              <a:cxnLst/>
              <a:rect l="l" t="t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5" name="PlaceHolder 18"/>
          <p:cNvSpPr>
            <a:spLocks noGrp="1"/>
          </p:cNvSpPr>
          <p:nvPr>
            <p:ph type="title"/>
          </p:nvPr>
        </p:nvSpPr>
        <p:spPr>
          <a:xfrm>
            <a:off x="376200" y="402480"/>
            <a:ext cx="11275560" cy="55332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lang="en-US" sz="2300" b="1" strike="noStrike" spc="-1">
                <a:solidFill>
                  <a:srgbClr val="EB571C"/>
                </a:solidFill>
                <a:latin typeface="Open Sans"/>
                <a:ea typeface="Open Sans"/>
              </a:rPr>
              <a:t>Edit Title</a:t>
            </a:r>
            <a:endParaRPr lang="en-US" sz="23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6" name="PlaceHolder 19"/>
          <p:cNvSpPr>
            <a:spLocks noGrp="1"/>
          </p:cNvSpPr>
          <p:nvPr>
            <p:ph type="body"/>
          </p:nvPr>
        </p:nvSpPr>
        <p:spPr>
          <a:xfrm>
            <a:off x="376200" y="2070000"/>
            <a:ext cx="5490360" cy="476928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270000" indent="-269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EB571C"/>
              </a:buClr>
              <a:buFont typeface="Wingdings" charset="2"/>
              <a:buChar char=""/>
            </a:pPr>
            <a:r>
              <a:rPr lang="en-US" sz="1500" b="0" strike="noStrike" spc="-1">
                <a:solidFill>
                  <a:srgbClr val="000000"/>
                </a:solidFill>
                <a:latin typeface="Open Sans"/>
              </a:rPr>
              <a:t>Click to edit content</a:t>
            </a:r>
          </a:p>
          <a:p>
            <a:pPr marL="514440" lvl="1" indent="-269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EB571C"/>
              </a:buClr>
              <a:buFont typeface="Arial"/>
              <a:buChar char="­"/>
            </a:pPr>
            <a:r>
              <a:rPr lang="en-US" sz="1400" b="0" strike="noStrike" spc="-1">
                <a:solidFill>
                  <a:srgbClr val="000000"/>
                </a:solidFill>
                <a:latin typeface="Open Sans"/>
              </a:rPr>
              <a:t>Click to edit content</a:t>
            </a:r>
          </a:p>
          <a:p>
            <a:pPr marL="857160" lvl="2" indent="-269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24447D"/>
              </a:buClr>
              <a:buFont typeface="Wingdings" charset="2"/>
              <a:buChar char=""/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</a:rPr>
              <a:t>Click to edit content</a:t>
            </a:r>
          </a:p>
          <a:p>
            <a:pPr marL="1200240" lvl="3" indent="-269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24447D"/>
              </a:buClr>
              <a:buFont typeface="Arial"/>
              <a:buChar char="­"/>
            </a:pPr>
            <a:r>
              <a:rPr lang="en-US" sz="1100" b="0" strike="noStrike" spc="-1">
                <a:solidFill>
                  <a:srgbClr val="000000"/>
                </a:solidFill>
                <a:latin typeface="Open Sans"/>
              </a:rPr>
              <a:t>Click to edit content</a:t>
            </a:r>
          </a:p>
          <a:p>
            <a:pPr marL="1542960" lvl="4" indent="-269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EB571C"/>
              </a:buClr>
              <a:buFont typeface="Wingdings" charset="2"/>
              <a:buChar char=""/>
            </a:pPr>
            <a:r>
              <a:rPr lang="en-US" sz="1100" b="0" strike="noStrike" spc="-1">
                <a:solidFill>
                  <a:srgbClr val="000000"/>
                </a:solidFill>
                <a:latin typeface="Open Sans"/>
              </a:rPr>
              <a:t>Click to edit content</a:t>
            </a:r>
          </a:p>
        </p:txBody>
      </p:sp>
      <p:sp>
        <p:nvSpPr>
          <p:cNvPr id="57" name="PlaceHolder 20"/>
          <p:cNvSpPr>
            <a:spLocks noGrp="1"/>
          </p:cNvSpPr>
          <p:nvPr>
            <p:ph type="body"/>
          </p:nvPr>
        </p:nvSpPr>
        <p:spPr>
          <a:xfrm>
            <a:off x="6115320" y="2070000"/>
            <a:ext cx="5536800" cy="476928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270000" indent="-269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EB571C"/>
              </a:buClr>
              <a:buFont typeface="Wingdings" charset="2"/>
              <a:buChar char=""/>
            </a:pPr>
            <a:r>
              <a:rPr lang="en-US" sz="1500" b="0" strike="noStrike" spc="-1">
                <a:solidFill>
                  <a:srgbClr val="000000"/>
                </a:solidFill>
                <a:latin typeface="Open Sans"/>
              </a:rPr>
              <a:t>Click to edit content</a:t>
            </a:r>
          </a:p>
          <a:p>
            <a:pPr marL="514440" lvl="1" indent="-269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EB571C"/>
              </a:buClr>
              <a:buFont typeface="Arial"/>
              <a:buChar char="­"/>
            </a:pPr>
            <a:r>
              <a:rPr lang="en-US" sz="1400" b="0" strike="noStrike" spc="-1">
                <a:solidFill>
                  <a:srgbClr val="000000"/>
                </a:solidFill>
                <a:latin typeface="Open Sans"/>
              </a:rPr>
              <a:t>Click to edit content</a:t>
            </a:r>
          </a:p>
          <a:p>
            <a:pPr marL="857160" lvl="2" indent="-269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24447D"/>
              </a:buClr>
              <a:buFont typeface="Wingdings" charset="2"/>
              <a:buChar char=""/>
            </a:pPr>
            <a:r>
              <a:rPr lang="en-US" sz="1200" b="0" strike="noStrike" spc="-1">
                <a:solidFill>
                  <a:srgbClr val="000000"/>
                </a:solidFill>
                <a:latin typeface="Open Sans"/>
              </a:rPr>
              <a:t>Click to edit content</a:t>
            </a:r>
          </a:p>
          <a:p>
            <a:pPr marL="1200240" lvl="3" indent="-269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24447D"/>
              </a:buClr>
              <a:buFont typeface="Arial"/>
              <a:buChar char="­"/>
            </a:pPr>
            <a:r>
              <a:rPr lang="en-US" sz="1100" b="0" strike="noStrike" spc="-1">
                <a:solidFill>
                  <a:srgbClr val="000000"/>
                </a:solidFill>
                <a:latin typeface="Open Sans"/>
              </a:rPr>
              <a:t>Click to edit content</a:t>
            </a:r>
          </a:p>
          <a:p>
            <a:pPr marL="1542960" lvl="4" indent="-26964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EB571C"/>
              </a:buClr>
              <a:buFont typeface="Wingdings" charset="2"/>
              <a:buChar char=""/>
            </a:pPr>
            <a:r>
              <a:rPr lang="en-US" sz="1100" b="0" strike="noStrike" spc="-1">
                <a:solidFill>
                  <a:srgbClr val="000000"/>
                </a:solidFill>
                <a:latin typeface="Open Sans"/>
              </a:rPr>
              <a:t>Click to edit content</a:t>
            </a:r>
          </a:p>
        </p:txBody>
      </p:sp>
      <p:sp>
        <p:nvSpPr>
          <p:cNvPr id="58" name="PlaceHolder 21"/>
          <p:cNvSpPr>
            <a:spLocks noGrp="1"/>
          </p:cNvSpPr>
          <p:nvPr>
            <p:ph type="body"/>
          </p:nvPr>
        </p:nvSpPr>
        <p:spPr>
          <a:xfrm>
            <a:off x="684360" y="972360"/>
            <a:ext cx="10967760" cy="5403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lang="en-US" sz="1500" b="1" strike="noStrike" spc="-1">
                <a:solidFill>
                  <a:srgbClr val="243E79"/>
                </a:solidFill>
                <a:latin typeface="Open Sans"/>
              </a:rPr>
              <a:t>EDIT SUBTITLE</a:t>
            </a:r>
            <a:endParaRPr lang="en-US" sz="15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9" name="CustomShape 22"/>
          <p:cNvSpPr/>
          <p:nvPr/>
        </p:nvSpPr>
        <p:spPr>
          <a:xfrm rot="5400000">
            <a:off x="469080" y="1148760"/>
            <a:ext cx="243000" cy="187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86720" y="7126560"/>
            <a:ext cx="66888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latin typeface="Open Sans"/>
              </a:rPr>
              <a:t>www.luxoft.com</a:t>
            </a:r>
            <a:endParaRPr lang="ru-RU" sz="6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1268720" y="7476840"/>
            <a:ext cx="729000" cy="84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7511040" y="7476840"/>
            <a:ext cx="3757320" cy="8532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0" y="7476840"/>
            <a:ext cx="3755520" cy="8532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3755880" y="7476840"/>
            <a:ext cx="3755520" cy="8532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1" name="Group 6"/>
          <p:cNvGrpSpPr/>
          <p:nvPr/>
        </p:nvGrpSpPr>
        <p:grpSpPr>
          <a:xfrm>
            <a:off x="11120760" y="7093800"/>
            <a:ext cx="564120" cy="334800"/>
            <a:chOff x="11120760" y="7093800"/>
            <a:chExt cx="564120" cy="334800"/>
          </a:xfrm>
        </p:grpSpPr>
        <p:sp>
          <p:nvSpPr>
            <p:cNvPr id="102" name="CustomShape 7"/>
            <p:cNvSpPr/>
            <p:nvPr/>
          </p:nvSpPr>
          <p:spPr>
            <a:xfrm>
              <a:off x="11208600" y="7215480"/>
              <a:ext cx="55800" cy="91080"/>
            </a:xfrm>
            <a:custGeom>
              <a:avLst/>
              <a:gdLst/>
              <a:ahLst/>
              <a:cxnLst/>
              <a:rect l="l" t="t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8"/>
            <p:cNvSpPr/>
            <p:nvPr/>
          </p:nvSpPr>
          <p:spPr>
            <a:xfrm>
              <a:off x="11275200" y="7215480"/>
              <a:ext cx="70200" cy="92160"/>
            </a:xfrm>
            <a:custGeom>
              <a:avLst/>
              <a:gdLst/>
              <a:ahLst/>
              <a:cxnLst/>
              <a:rect l="l" t="t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9"/>
            <p:cNvSpPr/>
            <p:nvPr/>
          </p:nvSpPr>
          <p:spPr>
            <a:xfrm>
              <a:off x="11450160" y="7214400"/>
              <a:ext cx="83880" cy="94320"/>
            </a:xfrm>
            <a:custGeom>
              <a:avLst/>
              <a:gdLst/>
              <a:ahLst/>
              <a:cxnLst/>
              <a:rect l="l" t="t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10"/>
            <p:cNvSpPr/>
            <p:nvPr/>
          </p:nvSpPr>
          <p:spPr>
            <a:xfrm>
              <a:off x="11548800" y="7215480"/>
              <a:ext cx="53280" cy="91080"/>
            </a:xfrm>
            <a:custGeom>
              <a:avLst/>
              <a:gdLst/>
              <a:ahLst/>
              <a:cxnLst/>
              <a:rect l="l" t="t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11"/>
            <p:cNvSpPr/>
            <p:nvPr/>
          </p:nvSpPr>
          <p:spPr>
            <a:xfrm>
              <a:off x="11618640" y="7215480"/>
              <a:ext cx="66240" cy="91080"/>
            </a:xfrm>
            <a:custGeom>
              <a:avLst/>
              <a:gdLst/>
              <a:ahLst/>
              <a:cxnLst/>
              <a:rect l="l" t="t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12"/>
            <p:cNvSpPr/>
            <p:nvPr/>
          </p:nvSpPr>
          <p:spPr>
            <a:xfrm>
              <a:off x="11229840" y="7093800"/>
              <a:ext cx="81360" cy="74160"/>
            </a:xfrm>
            <a:custGeom>
              <a:avLst/>
              <a:gdLst/>
              <a:ahLst/>
              <a:cxnLst/>
              <a:rect l="l" t="t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13"/>
            <p:cNvSpPr/>
            <p:nvPr/>
          </p:nvSpPr>
          <p:spPr>
            <a:xfrm>
              <a:off x="11120760" y="7215480"/>
              <a:ext cx="66600" cy="91080"/>
            </a:xfrm>
            <a:custGeom>
              <a:avLst/>
              <a:gdLst/>
              <a:ahLst/>
              <a:cxnLst/>
              <a:rect l="l" t="t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14"/>
            <p:cNvSpPr/>
            <p:nvPr/>
          </p:nvSpPr>
          <p:spPr>
            <a:xfrm>
              <a:off x="11229840" y="7354080"/>
              <a:ext cx="81360" cy="74520"/>
            </a:xfrm>
            <a:custGeom>
              <a:avLst/>
              <a:gdLst/>
              <a:ahLst/>
              <a:cxnLst/>
              <a:rect l="l" t="t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15"/>
            <p:cNvSpPr/>
            <p:nvPr/>
          </p:nvSpPr>
          <p:spPr>
            <a:xfrm>
              <a:off x="11409480" y="7274880"/>
              <a:ext cx="42120" cy="31680"/>
            </a:xfrm>
            <a:custGeom>
              <a:avLst/>
              <a:gdLst/>
              <a:ahLst/>
              <a:cxnLst/>
              <a:rect l="l" t="t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16"/>
            <p:cNvSpPr/>
            <p:nvPr/>
          </p:nvSpPr>
          <p:spPr>
            <a:xfrm>
              <a:off x="11409480" y="7215480"/>
              <a:ext cx="42120" cy="32760"/>
            </a:xfrm>
            <a:custGeom>
              <a:avLst/>
              <a:gdLst/>
              <a:ahLst/>
              <a:cxnLst/>
              <a:rect l="l" t="t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17"/>
            <p:cNvSpPr/>
            <p:nvPr/>
          </p:nvSpPr>
          <p:spPr>
            <a:xfrm>
              <a:off x="11354400" y="7215840"/>
              <a:ext cx="65880" cy="90720"/>
            </a:xfrm>
            <a:custGeom>
              <a:avLst/>
              <a:gdLst/>
              <a:ahLst/>
              <a:cxnLst/>
              <a:rect l="l" t="t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3" name="PlaceHolder 18"/>
          <p:cNvSpPr>
            <a:spLocks noGrp="1"/>
          </p:cNvSpPr>
          <p:nvPr>
            <p:ph type="title"/>
          </p:nvPr>
        </p:nvSpPr>
        <p:spPr>
          <a:xfrm>
            <a:off x="5161680" y="2199240"/>
            <a:ext cx="6499440" cy="336780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lang="en-US" sz="2300" b="1" strike="noStrike" spc="-1">
                <a:solidFill>
                  <a:srgbClr val="EB571C"/>
                </a:solidFill>
                <a:latin typeface="Open Sans"/>
                <a:ea typeface="Open Sans"/>
              </a:rPr>
              <a:t>EDIT TITLE</a:t>
            </a:r>
            <a:endParaRPr lang="en-US" sz="2300" b="0" strike="noStrike" spc="-1">
              <a:solidFill>
                <a:srgbClr val="000000"/>
              </a:solidFill>
              <a:latin typeface="Open Sans"/>
            </a:endParaRPr>
          </a:p>
        </p:txBody>
      </p:sp>
      <p:grpSp>
        <p:nvGrpSpPr>
          <p:cNvPr id="114" name="Group 19"/>
          <p:cNvGrpSpPr/>
          <p:nvPr/>
        </p:nvGrpSpPr>
        <p:grpSpPr>
          <a:xfrm>
            <a:off x="799560" y="1248120"/>
            <a:ext cx="3290400" cy="4447080"/>
            <a:chOff x="799560" y="1248120"/>
            <a:chExt cx="3290400" cy="4447080"/>
          </a:xfrm>
        </p:grpSpPr>
        <p:sp>
          <p:nvSpPr>
            <p:cNvPr id="115" name="CustomShape 20"/>
            <p:cNvSpPr/>
            <p:nvPr/>
          </p:nvSpPr>
          <p:spPr>
            <a:xfrm>
              <a:off x="2379960" y="4634280"/>
              <a:ext cx="353520" cy="356760"/>
            </a:xfrm>
            <a:custGeom>
              <a:avLst/>
              <a:gdLst/>
              <a:ahLst/>
              <a:cxnLst/>
              <a:rect l="l" t="t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21"/>
            <p:cNvSpPr/>
            <p:nvPr/>
          </p:nvSpPr>
          <p:spPr>
            <a:xfrm>
              <a:off x="2379960" y="4634280"/>
              <a:ext cx="353520" cy="356760"/>
            </a:xfrm>
            <a:custGeom>
              <a:avLst/>
              <a:gdLst/>
              <a:ahLst/>
              <a:cxnLst/>
              <a:rect l="l" t="t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22"/>
            <p:cNvSpPr/>
            <p:nvPr/>
          </p:nvSpPr>
          <p:spPr>
            <a:xfrm>
              <a:off x="3063240" y="3468600"/>
              <a:ext cx="225720" cy="255600"/>
            </a:xfrm>
            <a:custGeom>
              <a:avLst/>
              <a:gdLst/>
              <a:ahLst/>
              <a:cxnLst/>
              <a:rect l="l" t="t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23"/>
            <p:cNvSpPr/>
            <p:nvPr/>
          </p:nvSpPr>
          <p:spPr>
            <a:xfrm>
              <a:off x="3063240" y="3468600"/>
              <a:ext cx="225720" cy="255600"/>
            </a:xfrm>
            <a:custGeom>
              <a:avLst/>
              <a:gdLst/>
              <a:ahLst/>
              <a:cxnLst/>
              <a:rect l="l" t="t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24"/>
            <p:cNvSpPr/>
            <p:nvPr/>
          </p:nvSpPr>
          <p:spPr>
            <a:xfrm>
              <a:off x="1979280" y="5567760"/>
              <a:ext cx="116640" cy="127440"/>
            </a:xfrm>
            <a:custGeom>
              <a:avLst/>
              <a:gdLst/>
              <a:ahLst/>
              <a:cxnLst/>
              <a:rect l="l" t="t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25"/>
            <p:cNvSpPr/>
            <p:nvPr/>
          </p:nvSpPr>
          <p:spPr>
            <a:xfrm>
              <a:off x="799560" y="1248120"/>
              <a:ext cx="234000" cy="240840"/>
            </a:xfrm>
            <a:custGeom>
              <a:avLst/>
              <a:gdLst/>
              <a:ahLst/>
              <a:cxnLst/>
              <a:rect l="l" t="t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26"/>
            <p:cNvSpPr/>
            <p:nvPr/>
          </p:nvSpPr>
          <p:spPr>
            <a:xfrm>
              <a:off x="799560" y="1248120"/>
              <a:ext cx="234000" cy="240840"/>
            </a:xfrm>
            <a:custGeom>
              <a:avLst/>
              <a:gdLst/>
              <a:ahLst/>
              <a:cxnLst/>
              <a:rect l="l" t="t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27"/>
            <p:cNvSpPr/>
            <p:nvPr/>
          </p:nvSpPr>
          <p:spPr>
            <a:xfrm>
              <a:off x="1911240" y="1470960"/>
              <a:ext cx="179280" cy="188280"/>
            </a:xfrm>
            <a:custGeom>
              <a:avLst/>
              <a:gdLst/>
              <a:ahLst/>
              <a:cxnLst/>
              <a:rect l="l" t="t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28"/>
            <p:cNvSpPr/>
            <p:nvPr/>
          </p:nvSpPr>
          <p:spPr>
            <a:xfrm>
              <a:off x="1404360" y="1998360"/>
              <a:ext cx="110880" cy="124200"/>
            </a:xfrm>
            <a:custGeom>
              <a:avLst/>
              <a:gdLst/>
              <a:ahLst/>
              <a:cxnLst/>
              <a:rect l="l" t="t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29"/>
            <p:cNvSpPr/>
            <p:nvPr/>
          </p:nvSpPr>
          <p:spPr>
            <a:xfrm>
              <a:off x="1404360" y="1998360"/>
              <a:ext cx="110880" cy="124200"/>
            </a:xfrm>
            <a:custGeom>
              <a:avLst/>
              <a:gdLst/>
              <a:ahLst/>
              <a:cxnLst/>
              <a:rect l="l" t="t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30"/>
            <p:cNvSpPr/>
            <p:nvPr/>
          </p:nvSpPr>
          <p:spPr>
            <a:xfrm>
              <a:off x="1352880" y="3057120"/>
              <a:ext cx="157320" cy="179280"/>
            </a:xfrm>
            <a:custGeom>
              <a:avLst/>
              <a:gdLst/>
              <a:ahLst/>
              <a:cxnLst/>
              <a:rect l="l" t="t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31"/>
            <p:cNvSpPr/>
            <p:nvPr/>
          </p:nvSpPr>
          <p:spPr>
            <a:xfrm>
              <a:off x="1352880" y="3057120"/>
              <a:ext cx="157320" cy="179280"/>
            </a:xfrm>
            <a:custGeom>
              <a:avLst/>
              <a:gdLst/>
              <a:ahLst/>
              <a:cxnLst/>
              <a:rect l="l" t="t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32"/>
            <p:cNvSpPr/>
            <p:nvPr/>
          </p:nvSpPr>
          <p:spPr>
            <a:xfrm>
              <a:off x="2392920" y="2700000"/>
              <a:ext cx="144000" cy="163800"/>
            </a:xfrm>
            <a:custGeom>
              <a:avLst/>
              <a:gdLst/>
              <a:ahLst/>
              <a:cxnLst/>
              <a:rect l="l" t="t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33"/>
            <p:cNvSpPr/>
            <p:nvPr/>
          </p:nvSpPr>
          <p:spPr>
            <a:xfrm>
              <a:off x="2392920" y="2700000"/>
              <a:ext cx="144000" cy="163800"/>
            </a:xfrm>
            <a:custGeom>
              <a:avLst/>
              <a:gdLst/>
              <a:ahLst/>
              <a:cxnLst/>
              <a:rect l="l" t="t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34"/>
            <p:cNvSpPr/>
            <p:nvPr/>
          </p:nvSpPr>
          <p:spPr>
            <a:xfrm>
              <a:off x="2627280" y="2331000"/>
              <a:ext cx="296280" cy="307440"/>
            </a:xfrm>
            <a:custGeom>
              <a:avLst/>
              <a:gdLst/>
              <a:ahLst/>
              <a:cxnLst/>
              <a:rect l="l" t="t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35"/>
            <p:cNvSpPr/>
            <p:nvPr/>
          </p:nvSpPr>
          <p:spPr>
            <a:xfrm>
              <a:off x="3853080" y="2300400"/>
              <a:ext cx="45720" cy="48240"/>
            </a:xfrm>
            <a:custGeom>
              <a:avLst/>
              <a:gdLst/>
              <a:ahLst/>
              <a:cxnLst/>
              <a:rect l="l" t="t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36"/>
            <p:cNvSpPr/>
            <p:nvPr/>
          </p:nvSpPr>
          <p:spPr>
            <a:xfrm>
              <a:off x="3853080" y="2300400"/>
              <a:ext cx="45720" cy="48240"/>
            </a:xfrm>
            <a:custGeom>
              <a:avLst/>
              <a:gdLst/>
              <a:ahLst/>
              <a:cxnLst/>
              <a:rect l="l" t="t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37"/>
            <p:cNvSpPr/>
            <p:nvPr/>
          </p:nvSpPr>
          <p:spPr>
            <a:xfrm>
              <a:off x="3937680" y="2388960"/>
              <a:ext cx="21240" cy="29880"/>
            </a:xfrm>
            <a:custGeom>
              <a:avLst/>
              <a:gdLst/>
              <a:ahLst/>
              <a:cxnLst/>
              <a:rect l="l" t="t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38"/>
            <p:cNvSpPr/>
            <p:nvPr/>
          </p:nvSpPr>
          <p:spPr>
            <a:xfrm>
              <a:off x="3937680" y="2388960"/>
              <a:ext cx="21240" cy="29880"/>
            </a:xfrm>
            <a:custGeom>
              <a:avLst/>
              <a:gdLst/>
              <a:ahLst/>
              <a:cxnLst/>
              <a:rect l="l" t="t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39"/>
            <p:cNvSpPr/>
            <p:nvPr/>
          </p:nvSpPr>
          <p:spPr>
            <a:xfrm>
              <a:off x="3738960" y="2132640"/>
              <a:ext cx="351000" cy="387000"/>
            </a:xfrm>
            <a:custGeom>
              <a:avLst/>
              <a:gdLst/>
              <a:ahLst/>
              <a:cxnLst/>
              <a:rect l="l" t="t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40"/>
            <p:cNvSpPr/>
            <p:nvPr/>
          </p:nvSpPr>
          <p:spPr>
            <a:xfrm>
              <a:off x="1927080" y="3352680"/>
              <a:ext cx="585360" cy="603720"/>
            </a:xfrm>
            <a:custGeom>
              <a:avLst/>
              <a:gdLst/>
              <a:ahLst/>
              <a:cxnLst/>
              <a:rect l="l" t="t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6" name="PlaceHolder 41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20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10" b="0" strike="noStrike" spc="-1">
                <a:solidFill>
                  <a:srgbClr val="000000"/>
                </a:solidFill>
                <a:latin typeface="Open Sans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6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760" b="0" strike="noStrike" spc="-1">
                <a:solidFill>
                  <a:srgbClr val="000000"/>
                </a:solidFill>
                <a:latin typeface="Open Sans"/>
              </a:rPr>
              <a:t>Второй уровень структуры</a:t>
            </a:r>
          </a:p>
          <a:p>
            <a:pPr marL="1296000" lvl="2" indent="-288000">
              <a:spcBef>
                <a:spcPts val="124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20" b="0" strike="noStrike" spc="-1">
                <a:solidFill>
                  <a:srgbClr val="000000"/>
                </a:solidFill>
                <a:latin typeface="Open Sans"/>
              </a:rPr>
              <a:t>Третий уровень структуры</a:t>
            </a:r>
          </a:p>
          <a:p>
            <a:pPr marL="1728000" lvl="3" indent="-216000">
              <a:spcBef>
                <a:spcPts val="8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20" b="0" strike="noStrike" spc="-1">
                <a:solidFill>
                  <a:srgbClr val="000000"/>
                </a:solidFill>
                <a:latin typeface="Open Sans"/>
              </a:rPr>
              <a:t>Четвёртый уровень структуры</a:t>
            </a:r>
          </a:p>
          <a:p>
            <a:pPr marL="2160000" lvl="4" indent="-216000">
              <a:spcBef>
                <a:spcPts val="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39" b="0" strike="noStrike" spc="-1">
                <a:solidFill>
                  <a:srgbClr val="000000"/>
                </a:solidFill>
                <a:latin typeface="Open Sans"/>
              </a:rPr>
              <a:t>Пятый уровень структуры</a:t>
            </a:r>
          </a:p>
          <a:p>
            <a:pPr marL="2592000" lvl="5" indent="-216000">
              <a:spcBef>
                <a:spcPts val="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39" b="0" strike="noStrike" spc="-1">
                <a:solidFill>
                  <a:srgbClr val="000000"/>
                </a:solidFill>
                <a:latin typeface="Open Sans"/>
              </a:rPr>
              <a:t>Шестой уровень структуры</a:t>
            </a:r>
          </a:p>
          <a:p>
            <a:pPr marL="3024000" lvl="6" indent="-216000">
              <a:spcBef>
                <a:spcPts val="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39" b="0" strike="noStrike" spc="-1">
                <a:solidFill>
                  <a:srgbClr val="000000"/>
                </a:solidFill>
                <a:latin typeface="Open Sans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refactoring.guru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48640" y="301320"/>
            <a:ext cx="10797120" cy="44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r>
              <a:rPr lang="ru-RU" sz="8000" spc="-1" dirty="0">
                <a:solidFill>
                  <a:srgbClr val="04617B"/>
                </a:solidFill>
                <a:latin typeface="Source Sans Pro Light"/>
              </a:rPr>
              <a:t>Основы разработки корпоративных систем на платформе .NET</a:t>
            </a:r>
            <a:endParaRPr lang="ru-RU" sz="8000" spc="-1" dirty="0"/>
          </a:p>
        </p:txBody>
      </p:sp>
      <p:sp>
        <p:nvSpPr>
          <p:cNvPr id="174" name="CustomShape 2"/>
          <p:cNvSpPr/>
          <p:nvPr/>
        </p:nvSpPr>
        <p:spPr>
          <a:xfrm>
            <a:off x="552960" y="5216400"/>
            <a:ext cx="10788480" cy="154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ru-RU" sz="3600" b="1" strike="noStrike" spc="-1" dirty="0">
                <a:solidFill>
                  <a:srgbClr val="DBF5F9"/>
                </a:solidFill>
                <a:latin typeface="Source Sans Pro"/>
                <a:ea typeface="Microsoft YaHei"/>
              </a:rPr>
              <a:t>Лекция 3. Business Logic Layer. Паттерны. </a:t>
            </a:r>
            <a:endParaRPr lang="ru-RU" sz="3600" b="0" strike="noStrike" spc="-1" dirty="0">
              <a:latin typeface="Arial"/>
            </a:endParaRPr>
          </a:p>
          <a:p>
            <a:r>
              <a:rPr lang="ru-RU" sz="3600" b="1" strike="noStrike" spc="-1" dirty="0">
                <a:solidFill>
                  <a:srgbClr val="DBF5F9"/>
                </a:solidFill>
                <a:latin typeface="Source Sans Pro"/>
                <a:ea typeface="DejaVu Sans"/>
              </a:rPr>
              <a:t>Пешехонов К. А., </a:t>
            </a:r>
            <a:r>
              <a:rPr lang="en-US" sz="3600" b="1" spc="-1" dirty="0">
                <a:solidFill>
                  <a:srgbClr val="DBF5F9"/>
                </a:solidFill>
                <a:latin typeface="Source Sans Pro"/>
                <a:ea typeface="DejaVu Sans"/>
              </a:rPr>
              <a:t>17</a:t>
            </a:r>
            <a:r>
              <a:rPr lang="ru-RU" sz="3600" b="1" strike="noStrike" spc="-1" dirty="0">
                <a:solidFill>
                  <a:srgbClr val="DBF5F9"/>
                </a:solidFill>
                <a:latin typeface="Source Sans Pro"/>
                <a:ea typeface="DejaVu Sans"/>
              </a:rPr>
              <a:t>.0</a:t>
            </a:r>
            <a:r>
              <a:rPr lang="en-US" sz="3600" b="1" strike="noStrike" spc="-1" dirty="0">
                <a:solidFill>
                  <a:srgbClr val="DBF5F9"/>
                </a:solidFill>
                <a:latin typeface="Source Sans Pro"/>
                <a:ea typeface="DejaVu Sans"/>
              </a:rPr>
              <a:t>2</a:t>
            </a:r>
            <a:r>
              <a:rPr lang="ru-RU" sz="3600" b="1" strike="noStrike" spc="-1" dirty="0">
                <a:solidFill>
                  <a:srgbClr val="DBF5F9"/>
                </a:solidFill>
                <a:latin typeface="Source Sans Pro"/>
                <a:ea typeface="DejaVu Sans"/>
              </a:rPr>
              <a:t>.20</a:t>
            </a:r>
            <a:r>
              <a:rPr lang="en-US" sz="3600" b="1" strike="noStrike" spc="-1">
                <a:solidFill>
                  <a:srgbClr val="DBF5F9"/>
                </a:solidFill>
                <a:latin typeface="Source Sans Pro"/>
                <a:ea typeface="DejaVu Sans"/>
              </a:rPr>
              <a:t>20</a:t>
            </a:r>
            <a:endParaRPr lang="ru-RU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UML Class Diagram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202" name="Picture 2"/>
          <p:cNvPicPr/>
          <p:nvPr/>
        </p:nvPicPr>
        <p:blipFill>
          <a:blip r:embed="rId2"/>
          <a:stretch/>
        </p:blipFill>
        <p:spPr>
          <a:xfrm>
            <a:off x="5845680" y="1740240"/>
            <a:ext cx="3577320" cy="2384640"/>
          </a:xfrm>
          <a:prstGeom prst="rect">
            <a:avLst/>
          </a:prstGeom>
          <a:ln>
            <a:noFill/>
          </a:ln>
        </p:spPr>
      </p:pic>
      <p:pic>
        <p:nvPicPr>
          <p:cNvPr id="203" name="Picture 3"/>
          <p:cNvPicPr/>
          <p:nvPr/>
        </p:nvPicPr>
        <p:blipFill>
          <a:blip r:embed="rId3"/>
          <a:stretch/>
        </p:blipFill>
        <p:spPr>
          <a:xfrm>
            <a:off x="1777320" y="1817280"/>
            <a:ext cx="3209760" cy="1710720"/>
          </a:xfrm>
          <a:prstGeom prst="rect">
            <a:avLst/>
          </a:prstGeom>
          <a:ln>
            <a:noFill/>
          </a:ln>
        </p:spPr>
      </p:pic>
      <p:sp>
        <p:nvSpPr>
          <p:cNvPr id="204" name="CustomShape 3"/>
          <p:cNvSpPr/>
          <p:nvPr/>
        </p:nvSpPr>
        <p:spPr>
          <a:xfrm>
            <a:off x="2861280" y="1424520"/>
            <a:ext cx="66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Open Sans"/>
              </a:rPr>
              <a:t>Класс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7376400" y="1433520"/>
            <a:ext cx="6793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Open Sans"/>
              </a:rPr>
              <a:t>Связи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Паттерны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432000" y="1095480"/>
            <a:ext cx="11232000" cy="323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Поведенческие – взаимодествие для достижения цели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Команда – инкапсулируем действие в объект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Стратегия – подставляем алгоритм как объект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Итератор – обход коллекции</a:t>
            </a:r>
            <a:endParaRPr lang="ru-RU" sz="15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Порождающие – абстракция инициализации объектов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Абстрактная фабрика – создание объектов без знания конкретной реализации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Синглтон (Singleton) – всегда только один объект (опасно!)</a:t>
            </a:r>
            <a:endParaRPr lang="ru-RU" sz="15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Структурные – объединение в более крупные структуры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Фасад – скрывает реальную реализацию систем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Композит – древовидная структура</a:t>
            </a:r>
            <a:endParaRPr lang="ru-RU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17629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Поведенческие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Команда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213" name="Picture 6"/>
          <p:cNvPicPr/>
          <p:nvPr/>
        </p:nvPicPr>
        <p:blipFill>
          <a:blip r:embed="rId2"/>
          <a:stretch/>
        </p:blipFill>
        <p:spPr>
          <a:xfrm>
            <a:off x="3024000" y="1152000"/>
            <a:ext cx="5708160" cy="36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Стратегия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216" name="Picture 5"/>
          <p:cNvPicPr/>
          <p:nvPr/>
        </p:nvPicPr>
        <p:blipFill>
          <a:blip r:embed="rId2"/>
          <a:stretch/>
        </p:blipFill>
        <p:spPr>
          <a:xfrm>
            <a:off x="2651040" y="1040760"/>
            <a:ext cx="5988960" cy="380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Итератор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219" name="Picture 7"/>
          <p:cNvPicPr/>
          <p:nvPr/>
        </p:nvPicPr>
        <p:blipFill>
          <a:blip r:embed="rId2"/>
          <a:stretch/>
        </p:blipFill>
        <p:spPr>
          <a:xfrm>
            <a:off x="3035880" y="1041120"/>
            <a:ext cx="5316120" cy="38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17629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Порождающие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Абстрактная фабрика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224" name="Picture 5"/>
          <p:cNvPicPr/>
          <p:nvPr/>
        </p:nvPicPr>
        <p:blipFill>
          <a:blip r:embed="rId2"/>
          <a:stretch/>
        </p:blipFill>
        <p:spPr>
          <a:xfrm>
            <a:off x="3096000" y="1104480"/>
            <a:ext cx="5734440" cy="364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Singleton (не делайте так!)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227" name="Picture 6"/>
          <p:cNvPicPr/>
          <p:nvPr/>
        </p:nvPicPr>
        <p:blipFill>
          <a:blip r:embed="rId2"/>
          <a:stretch/>
        </p:blipFill>
        <p:spPr>
          <a:xfrm>
            <a:off x="4047840" y="1348200"/>
            <a:ext cx="3800160" cy="297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76000" y="18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Структурные</a:t>
            </a:r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17629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Business Logic Layer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Фасад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231" name="Picture 8"/>
          <p:cNvPicPr/>
          <p:nvPr/>
        </p:nvPicPr>
        <p:blipFill>
          <a:blip r:embed="rId2"/>
          <a:stretch/>
        </p:blipFill>
        <p:spPr>
          <a:xfrm>
            <a:off x="3312000" y="1112760"/>
            <a:ext cx="5574240" cy="356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Композит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234" name="Picture 7"/>
          <p:cNvPicPr/>
          <p:nvPr/>
        </p:nvPicPr>
        <p:blipFill>
          <a:blip r:embed="rId2"/>
          <a:stretch/>
        </p:blipFill>
        <p:spPr>
          <a:xfrm>
            <a:off x="3600000" y="1008000"/>
            <a:ext cx="5184000" cy="386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Домашнее задание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521640" y="650880"/>
            <a:ext cx="8358480" cy="36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TextShape 4"/>
          <p:cNvSpPr txBox="1"/>
          <p:nvPr/>
        </p:nvSpPr>
        <p:spPr>
          <a:xfrm>
            <a:off x="918000" y="1141560"/>
            <a:ext cx="6714000" cy="277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Литература</a:t>
            </a: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latin typeface="Arial"/>
              </a:rPr>
              <a:t>Чистый код: создание, анализ и рефакторинг, Роберт Мартин</a:t>
            </a: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latin typeface="Arial"/>
              </a:rPr>
              <a:t>Совершенный код, Стив Макконнелл</a:t>
            </a:r>
          </a:p>
          <a:p>
            <a:pPr>
              <a:lnSpc>
                <a:spcPct val="150000"/>
              </a:lnSpc>
            </a:pPr>
            <a:endParaRPr lang="ru-RU" sz="1800" b="0" strike="noStrike" spc="-1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Домашнее задание</a:t>
            </a: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latin typeface="Arial"/>
              </a:rPr>
              <a:t>Написать слой бизнес-логики приложения (.dll, SOLID)</a:t>
            </a: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latin typeface="Arial"/>
              </a:rPr>
              <a:t>Покрыть его тестами (NUnit, FluentAssertions, Moq)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76000" y="18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Спасибо за внимание!</a:t>
            </a:r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SOLID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719600" y="1132560"/>
            <a:ext cx="6800400" cy="412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Один класс – одна ответственность</a:t>
            </a:r>
            <a:endParaRPr lang="ru-RU" sz="1400" b="0" strike="noStrike" spc="-1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Программные сущности должны быть открыты для расширения, но закрыты для изменения</a:t>
            </a:r>
            <a:endParaRPr lang="ru-RU" sz="1400" b="0" strike="noStrike" spc="-1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Замена базового типа на подтип не должна менять поведение</a:t>
            </a:r>
            <a:endParaRPr lang="ru-RU" sz="1400" b="0" strike="noStrike" spc="-1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Много маленьких интерфейсов лучше одного большого</a:t>
            </a:r>
            <a:endParaRPr lang="ru-RU" sz="1400" b="0" strike="noStrike" spc="-1">
              <a:latin typeface="Arial"/>
            </a:endParaRPr>
          </a:p>
          <a:p>
            <a:pPr marL="216000" indent="-215280">
              <a:lnSpc>
                <a:spcPct val="15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Модули верхних уровней не должны зависеть от модулей нижних уровней. Оба типа модулей должны зависеть от абстракций. Абстракции не должны зависеть от деталей. Детали должны зависеть от абстракций.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180" name="Picture 4"/>
          <p:cNvPicPr/>
          <p:nvPr/>
        </p:nvPicPr>
        <p:blipFill>
          <a:blip r:embed="rId2"/>
          <a:stretch/>
        </p:blipFill>
        <p:spPr>
          <a:xfrm>
            <a:off x="287280" y="1029960"/>
            <a:ext cx="4478760" cy="307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Dependency Injection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183" name="Picture 2"/>
          <p:cNvPicPr/>
          <p:nvPr/>
        </p:nvPicPr>
        <p:blipFill>
          <a:blip r:embed="rId2"/>
          <a:stretch/>
        </p:blipFill>
        <p:spPr>
          <a:xfrm>
            <a:off x="3240000" y="1080000"/>
            <a:ext cx="5458680" cy="404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Рефакторинг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60120" y="1008000"/>
            <a:ext cx="12035880" cy="889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Open Sans"/>
              </a:rPr>
              <a:t>Процесс изменения внутренней структуры программы, не затрагивающий её внешнего поведения и имеющий целью облегчить понимание её работы</a:t>
            </a: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sng" strike="noStrike" spc="-1">
                <a:solidFill>
                  <a:srgbClr val="EB571C"/>
                </a:solidFill>
                <a:uFillTx/>
                <a:latin typeface="Open Sans"/>
                <a:hlinkClick r:id="rId2"/>
              </a:rPr>
              <a:t>https://</a:t>
            </a:r>
            <a:r>
              <a:rPr lang="ru-RU" sz="1400" b="0" u="sng" strike="noStrike" spc="-1">
                <a:solidFill>
                  <a:srgbClr val="EB571C"/>
                </a:solidFill>
                <a:uFillTx/>
                <a:latin typeface="Open Sans"/>
                <a:hlinkClick r:id="rId2"/>
              </a:rPr>
              <a:t>refactoring.guru</a:t>
            </a:r>
            <a:r>
              <a:rPr lang="ru-RU" sz="1400" b="0" strike="noStrike" spc="-1">
                <a:solidFill>
                  <a:srgbClr val="000000"/>
                </a:solidFill>
                <a:latin typeface="Open Sans"/>
              </a:rPr>
              <a:t> 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187" name="Picture 12"/>
          <p:cNvPicPr/>
          <p:nvPr/>
        </p:nvPicPr>
        <p:blipFill>
          <a:blip r:embed="rId3"/>
          <a:stretch/>
        </p:blipFill>
        <p:spPr>
          <a:xfrm>
            <a:off x="3553560" y="1304640"/>
            <a:ext cx="3790440" cy="357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Code Smells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708120" y="1076400"/>
            <a:ext cx="12035880" cy="187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дублирование кода;</a:t>
            </a:r>
            <a:endParaRPr lang="ru-RU" sz="15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длинный метод;</a:t>
            </a:r>
            <a:endParaRPr lang="ru-RU" sz="15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большой класс;</a:t>
            </a:r>
            <a:endParaRPr lang="ru-RU" sz="15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длинный список параметров;</a:t>
            </a:r>
            <a:endParaRPr lang="ru-RU" sz="15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«жадные» функции — это метод, который чрезмерно обращается к данным другого объекта;</a:t>
            </a:r>
            <a:endParaRPr lang="ru-RU" sz="15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избыточные временные переменные;</a:t>
            </a:r>
            <a:endParaRPr lang="ru-RU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Приемы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432000" y="1095480"/>
            <a:ext cx="11232000" cy="300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Изменение сигнатуры метода (Change Method Signature)</a:t>
            </a:r>
            <a:endParaRPr lang="ru-RU" sz="15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Инкапсуляция поля (Encapsulate Field)</a:t>
            </a:r>
            <a:endParaRPr lang="ru-RU" sz="15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Выделение класса (Extract Class) / Выделение интерфейса (Extract Interface) / Выделение локальной переменной (Extract Local Variable) / Выделение метода (Extract Method)</a:t>
            </a:r>
            <a:endParaRPr lang="ru-RU" sz="15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Генерализация типа (Generalize Type)</a:t>
            </a:r>
            <a:endParaRPr lang="ru-RU" sz="15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Встраивание (Inline) / Введение параметра (Introduce Parameter)</a:t>
            </a:r>
            <a:endParaRPr lang="ru-RU" sz="15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Подъём метода (Pull Up Method) / Спуск метода (Push Down Method)</a:t>
            </a:r>
            <a:endParaRPr lang="ru-RU" sz="15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Переименование метода (Rename Method) / Перемещение метода (Move Method)</a:t>
            </a:r>
            <a:endParaRPr lang="ru-RU" sz="15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Open Sans"/>
              </a:rPr>
              <a:t>Замена условного оператора полиморфизмом (Replace Conditional with Polymorphism) Замена кода типа подклассами (Replace Type Code with Subclasses)</a:t>
            </a:r>
            <a:endParaRPr lang="ru-RU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78160" y="3456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 Driven Development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196" name="Picture 5"/>
          <p:cNvPicPr/>
          <p:nvPr/>
        </p:nvPicPr>
        <p:blipFill>
          <a:blip r:embed="rId2"/>
          <a:stretch/>
        </p:blipFill>
        <p:spPr>
          <a:xfrm>
            <a:off x="3816000" y="1152000"/>
            <a:ext cx="3680280" cy="3680280"/>
          </a:xfrm>
          <a:prstGeom prst="rect">
            <a:avLst/>
          </a:prstGeom>
          <a:ln>
            <a:noFill/>
          </a:ln>
        </p:spPr>
      </p:pic>
      <p:sp>
        <p:nvSpPr>
          <p:cNvPr id="197" name="TextShape 3"/>
          <p:cNvSpPr txBox="1"/>
          <p:nvPr/>
        </p:nvSpPr>
        <p:spPr>
          <a:xfrm>
            <a:off x="3456000" y="4677480"/>
            <a:ext cx="4600440" cy="29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latin typeface="Open Sans"/>
              </a:rPr>
              <a:t>http://learningbld.peterblum.com/Phase1/Overview.aspx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176292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Паттерны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60000" y="5400000"/>
            <a:ext cx="1079712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Введение в промышленное программирование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494</Words>
  <Application>Microsoft Office PowerPoint</Application>
  <PresentationFormat>Custom</PresentationFormat>
  <Paragraphs>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Open Sans</vt:lpstr>
      <vt:lpstr>Source Sans Pro</vt:lpstr>
      <vt:lpstr>Source Sans Pro Light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/>
  <cp:lastModifiedBy>Konstantin Peshekhonov</cp:lastModifiedBy>
  <cp:revision>45</cp:revision>
  <dcterms:created xsi:type="dcterms:W3CDTF">2018-09-23T14:14:41Z</dcterms:created>
  <dcterms:modified xsi:type="dcterms:W3CDTF">2020-02-17T15:30:26Z</dcterms:modified>
  <dc:language>ru-RU</dc:language>
</cp:coreProperties>
</file>