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12E"/>
    <a:srgbClr val="2777B5"/>
    <a:srgbClr val="BBBBBB"/>
    <a:srgbClr val="FCFDFF"/>
    <a:srgbClr val="FCF6F9"/>
    <a:srgbClr val="FCFAFC"/>
    <a:srgbClr val="EF686A"/>
    <a:srgbClr val="F6BDC0"/>
    <a:srgbClr val="F8D0D3"/>
    <a:srgbClr val="C58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>
        <p:scale>
          <a:sx n="108" d="100"/>
          <a:sy n="10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D01-9F00-5005-067A-44E62418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9513-B4F8-78CB-FE5B-24CBB3473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D733-5419-9661-59D0-879E8759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EA19-EE04-661B-929B-B3816747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0376-AFCF-2B7E-72F3-CEAEABDF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F54C-5B69-2188-A212-759C28D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E6D0D-B5E9-668D-61E2-4E8D5499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0F53-DF2A-C386-DEB9-4D04F12F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76B4-6F2F-A508-C9BE-D41E508A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8695-2BFB-6C39-2E9A-84DC645E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66C5A-7C6B-EAF4-1763-CB7B01E1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C075-929B-4C04-DE59-7FAD92CC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799E-FF5C-4F7B-4EA4-8E3FE2A3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7676-485B-B316-C767-D17E74EC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2260-06AA-D704-FB4E-FFA9322A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5D15-0568-35EF-3A9F-5A24B64B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465E-18EE-4421-9FE0-353484FF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B758-AAB2-9A12-56BB-6D00E51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1AA9-0139-6CAE-4A03-47ED0F1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CF0E-A25B-5CE5-696C-30582BA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8AD3-C06A-4BEB-275D-6D680A04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C600-DDD7-263A-D212-31B12C678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B201-125D-B123-822A-08483E0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7BC2-F567-D735-653C-EED96352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06E1-4107-86BB-ACB0-3436BF0D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8070-3585-BD7B-EDF9-86EEBD06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35BC-E6A4-AF9B-D1AB-30E25A52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B24D-AED0-E9DA-2F70-431FE774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75798-B057-441E-E9F2-39EE1F70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BDD7-4E0F-12A1-5BCD-A6ABE6B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92DD-2D81-6962-D468-CF08AC2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674B-B577-3BEF-1BE0-68E52AB5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B048-C856-0115-D7EB-0773AC8A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FFE35-A63A-BE0A-F35C-45599408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5D5FE-7883-49C5-225D-C64EB873F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E9610-CD74-F8AD-8997-5CE25EC1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AD8B-581D-91DF-AD50-BC636509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5F71A-68D7-9072-BA1F-3E071916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D2D48-E446-59C6-DDE7-BA921C6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E5CD-A6E8-D5F1-D6D5-603BE4D3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7325-D3DD-2FD4-018B-7EC3CE34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C3BF5-B04E-EBD6-C474-DE699CE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EAC5B-B213-D46E-BBED-481E5FF7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BC06D-6E10-34A1-3DB7-6FEB200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1033-9CC0-FEA5-91D4-DDD0D588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92D5-36BD-836C-2DE9-283263BE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A464-8923-BF24-330E-434211E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D31-3C0F-83B7-F2D9-3B046499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F17ED-E510-2A8F-D18B-2B49B09A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DFD8-ABD1-AAAA-FB9F-6461A124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E9EA-5404-D1FA-8931-2916D4FC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996E-142B-3067-F011-C32E32FC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07EE-4545-0792-8C25-AA03C6E8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D0AD9-29D1-1472-51C0-1A603CBF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6A29B-349C-A0E2-C095-12072DC7D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C613-F406-DB33-A87C-296BED65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DF38A-D79D-CAE9-B17A-26D701CB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091F-F684-6FD7-C740-A241DF28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FB0F2-3146-7364-7A04-695D0EF6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7996-40DB-259E-99A9-207FE7F5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675C-8053-B694-EBF2-368A5E99A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BD64-E921-344A-81BA-5C4EABDBF3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27F0-BBDC-8B04-2331-459D9FA7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D0A4-F1E3-EED0-B2AC-EF92434D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9A3-BE54-D543-88D5-92E50910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3.wdp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04D541-9AD2-9242-E3E3-4B38F3C7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38" y="-4090"/>
            <a:ext cx="4818062" cy="686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7AB2C-F087-21CC-80C5-5411364E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8" y="219475"/>
            <a:ext cx="6325829" cy="475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4F390-4146-D548-DF8C-BAA213147524}"/>
              </a:ext>
            </a:extLst>
          </p:cNvPr>
          <p:cNvSpPr txBox="1"/>
          <p:nvPr/>
        </p:nvSpPr>
        <p:spPr>
          <a:xfrm>
            <a:off x="1036320" y="5535168"/>
            <a:ext cx="3591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Numbers in a table</a:t>
            </a:r>
          </a:p>
          <a:p>
            <a:r>
              <a:rPr lang="en-US" dirty="0"/>
              <a:t>Boxplots but SAN missing/LOM copy</a:t>
            </a:r>
          </a:p>
          <a:p>
            <a:r>
              <a:rPr lang="en-US" dirty="0"/>
              <a:t>Little icon for high pH variability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FDF84219-EDD9-FC3A-9225-595B80B92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2128" y="722376"/>
            <a:ext cx="469392" cy="469392"/>
          </a:xfrm>
          <a:prstGeom prst="rect">
            <a:avLst/>
          </a:prstGeom>
        </p:spPr>
      </p:pic>
      <p:pic>
        <p:nvPicPr>
          <p:cNvPr id="10" name="Graphic 9" descr="Warning with solid fill">
            <a:extLst>
              <a:ext uri="{FF2B5EF4-FFF2-40B4-BE49-F238E27FC236}">
                <a16:creationId xmlns:a16="http://schemas.microsoft.com/office/drawing/2014/main" id="{DA1FDD79-53C9-1EBD-16BD-3B70C7FEF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7432" y="1448842"/>
            <a:ext cx="469392" cy="469392"/>
          </a:xfrm>
          <a:prstGeom prst="rect">
            <a:avLst/>
          </a:prstGeom>
        </p:spPr>
      </p:pic>
      <p:pic>
        <p:nvPicPr>
          <p:cNvPr id="11" name="Graphic 10" descr="Warning with solid fill">
            <a:extLst>
              <a:ext uri="{FF2B5EF4-FFF2-40B4-BE49-F238E27FC236}">
                <a16:creationId xmlns:a16="http://schemas.microsoft.com/office/drawing/2014/main" id="{7D52E9A9-5B34-9194-5876-FC6C6DBB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7408" y="3790187"/>
            <a:ext cx="469392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76437C-3487-BEAF-89CC-37135984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5607" cy="45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902588-3EE5-7A02-1C91-525DAA149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/>
          <a:stretch/>
        </p:blipFill>
        <p:spPr bwMode="auto">
          <a:xfrm>
            <a:off x="3352497" y="241658"/>
            <a:ext cx="4541296" cy="178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BC7E9-6429-EC3E-5CC6-4B2A6558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9493" y="2437330"/>
            <a:ext cx="4098064" cy="413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A8FA0-3B7D-7B35-5EBD-630D092490C3}"/>
              </a:ext>
            </a:extLst>
          </p:cNvPr>
          <p:cNvSpPr txBox="1"/>
          <p:nvPr/>
        </p:nvSpPr>
        <p:spPr>
          <a:xfrm>
            <a:off x="4375548" y="1996176"/>
            <a:ext cx="29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Proportion of observed SNPs/expected SNPs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CA9F2-A9AE-5250-00EF-99F48CF3A266}"/>
              </a:ext>
            </a:extLst>
          </p:cNvPr>
          <p:cNvSpPr txBox="1"/>
          <p:nvPr/>
        </p:nvSpPr>
        <p:spPr>
          <a:xfrm>
            <a:off x="3607774" y="2298830"/>
            <a:ext cx="115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 Enrichment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498DD-9306-86FE-E86C-D787B3A9449E}"/>
              </a:ext>
            </a:extLst>
          </p:cNvPr>
          <p:cNvSpPr/>
          <p:nvPr/>
        </p:nvSpPr>
        <p:spPr>
          <a:xfrm>
            <a:off x="4175759" y="3370268"/>
            <a:ext cx="2715607" cy="152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D29E8-9557-0369-C01B-070C17C39EF6}"/>
              </a:ext>
            </a:extLst>
          </p:cNvPr>
          <p:cNvSpPr/>
          <p:nvPr/>
        </p:nvSpPr>
        <p:spPr>
          <a:xfrm>
            <a:off x="3728069" y="4102796"/>
            <a:ext cx="3164663" cy="152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91BAF-AE8E-9A33-169D-B5F2CF3C9403}"/>
              </a:ext>
            </a:extLst>
          </p:cNvPr>
          <p:cNvSpPr/>
          <p:nvPr/>
        </p:nvSpPr>
        <p:spPr>
          <a:xfrm>
            <a:off x="4703160" y="4839377"/>
            <a:ext cx="2172768" cy="152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FE33BA-5067-E1F0-DFD9-7CBE8062CE09}"/>
              </a:ext>
            </a:extLst>
          </p:cNvPr>
          <p:cNvSpPr/>
          <p:nvPr/>
        </p:nvSpPr>
        <p:spPr>
          <a:xfrm>
            <a:off x="3876326" y="5570581"/>
            <a:ext cx="3016338" cy="156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DEFA-361A-6921-E5F9-0E3E3A8954DC}"/>
              </a:ext>
            </a:extLst>
          </p:cNvPr>
          <p:cNvSpPr txBox="1"/>
          <p:nvPr/>
        </p:nvSpPr>
        <p:spPr>
          <a:xfrm>
            <a:off x="4375548" y="6306011"/>
            <a:ext cx="1347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+biomineralization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A20365-D1C4-FC88-6C7D-60EADFB3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58" y="213495"/>
            <a:ext cx="3738479" cy="22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91FAC1-2B28-C4A8-ED3D-6F594438E083}"/>
              </a:ext>
            </a:extLst>
          </p:cNvPr>
          <p:cNvSpPr txBox="1"/>
          <p:nvPr/>
        </p:nvSpPr>
        <p:spPr>
          <a:xfrm>
            <a:off x="3607774" y="-60996"/>
            <a:ext cx="1226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Chi-squared test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0804C33-5052-6DF0-3BD0-39D7016E4216}"/>
              </a:ext>
            </a:extLst>
          </p:cNvPr>
          <p:cNvSpPr/>
          <p:nvPr/>
        </p:nvSpPr>
        <p:spPr>
          <a:xfrm rot="10800000">
            <a:off x="7076011" y="5910241"/>
            <a:ext cx="509813" cy="232362"/>
          </a:xfrm>
          <a:prstGeom prst="leftArrow">
            <a:avLst/>
          </a:prstGeom>
          <a:solidFill>
            <a:srgbClr val="BBBBB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BD8B99-8EDA-0EB7-20C8-D6796F403B70}"/>
              </a:ext>
            </a:extLst>
          </p:cNvPr>
          <p:cNvCxnSpPr>
            <a:cxnSpLocks/>
          </p:cNvCxnSpPr>
          <p:nvPr/>
        </p:nvCxnSpPr>
        <p:spPr>
          <a:xfrm>
            <a:off x="9228168" y="1361409"/>
            <a:ext cx="0" cy="1490837"/>
          </a:xfrm>
          <a:prstGeom prst="straightConnector1">
            <a:avLst/>
          </a:prstGeom>
          <a:ln>
            <a:solidFill>
              <a:srgbClr val="2777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973731D-DC2C-7CA2-6239-C9198267452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77557" y="2953083"/>
            <a:ext cx="4318480" cy="1586644"/>
          </a:xfrm>
          <a:prstGeom prst="rect">
            <a:avLst/>
          </a:prstGeom>
        </p:spPr>
      </p:pic>
      <p:pic>
        <p:nvPicPr>
          <p:cNvPr id="1032" name="Picture 8" descr="Notch proteins - Wikipedia">
            <a:extLst>
              <a:ext uri="{FF2B5EF4-FFF2-40B4-BE49-F238E27FC236}">
                <a16:creationId xmlns:a16="http://schemas.microsoft.com/office/drawing/2014/main" id="{6195F597-1589-E497-6A0F-93F42555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28" y="4528682"/>
            <a:ext cx="2047995" cy="153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ross 34">
            <a:extLst>
              <a:ext uri="{FF2B5EF4-FFF2-40B4-BE49-F238E27FC236}">
                <a16:creationId xmlns:a16="http://schemas.microsoft.com/office/drawing/2014/main" id="{1241CD32-54E0-0426-0198-BE4FC565A31E}"/>
              </a:ext>
            </a:extLst>
          </p:cNvPr>
          <p:cNvSpPr/>
          <p:nvPr/>
        </p:nvSpPr>
        <p:spPr>
          <a:xfrm rot="2724471">
            <a:off x="10012933" y="4828461"/>
            <a:ext cx="373613" cy="373613"/>
          </a:xfrm>
          <a:prstGeom prst="plus">
            <a:avLst>
              <a:gd name="adj" fmla="val 457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F9F667-07ED-8642-DE7B-814C1CD693F6}"/>
              </a:ext>
            </a:extLst>
          </p:cNvPr>
          <p:cNvCxnSpPr>
            <a:cxnSpLocks/>
          </p:cNvCxnSpPr>
          <p:nvPr/>
        </p:nvCxnSpPr>
        <p:spPr>
          <a:xfrm>
            <a:off x="10728107" y="1335495"/>
            <a:ext cx="0" cy="3337282"/>
          </a:xfrm>
          <a:prstGeom prst="straightConnector1">
            <a:avLst/>
          </a:prstGeom>
          <a:ln>
            <a:solidFill>
              <a:srgbClr val="49A1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7EF973-2692-24A4-A187-379F847B15BE}"/>
              </a:ext>
            </a:extLst>
          </p:cNvPr>
          <p:cNvSpPr txBox="1"/>
          <p:nvPr/>
        </p:nvSpPr>
        <p:spPr>
          <a:xfrm>
            <a:off x="8028184" y="-60996"/>
            <a:ext cx="127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Future directions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1D86A-60B8-D3B0-9E55-EAE4C2AA9555}"/>
              </a:ext>
            </a:extLst>
          </p:cNvPr>
          <p:cNvSpPr txBox="1"/>
          <p:nvPr/>
        </p:nvSpPr>
        <p:spPr>
          <a:xfrm>
            <a:off x="7585824" y="5742052"/>
            <a:ext cx="214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35.3% expressed during early development, before 72 </a:t>
            </a:r>
            <a:r>
              <a:rPr lang="en-US" sz="1200" dirty="0" err="1"/>
              <a:t>hpf</a:t>
            </a:r>
            <a:r>
              <a:rPr lang="en-US" sz="1200" dirty="0"/>
              <a:t> (higher than expected, p&lt;0.0001)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EF8EB8-A73D-3E6D-99F0-CF175028715F}"/>
              </a:ext>
            </a:extLst>
          </p:cNvPr>
          <p:cNvSpPr txBox="1"/>
          <p:nvPr/>
        </p:nvSpPr>
        <p:spPr>
          <a:xfrm>
            <a:off x="-37384" y="5433061"/>
            <a:ext cx="244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Csenge</a:t>
            </a:r>
            <a:r>
              <a:rPr lang="en-US" dirty="0"/>
              <a:t> </a:t>
            </a:r>
            <a:r>
              <a:rPr lang="en-US" dirty="0" err="1"/>
              <a:t>Petak</a:t>
            </a:r>
            <a:endParaRPr lang="en-US" dirty="0"/>
          </a:p>
          <a:p>
            <a:r>
              <a:rPr lang="en-US" dirty="0" err="1"/>
              <a:t>csenge.petak@uvm.edu</a:t>
            </a:r>
            <a:endParaRPr lang="en-US" dirty="0"/>
          </a:p>
        </p:txBody>
      </p:sp>
      <p:pic>
        <p:nvPicPr>
          <p:cNvPr id="45" name="Picture 10" descr="UWM University of Vermont Logo – The Episcopal Church in Vermont">
            <a:extLst>
              <a:ext uri="{FF2B5EF4-FFF2-40B4-BE49-F238E27FC236}">
                <a16:creationId xmlns:a16="http://schemas.microsoft.com/office/drawing/2014/main" id="{6368B3FB-546B-0F7C-143D-566A9825F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" y="6145614"/>
            <a:ext cx="1710492" cy="6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RI NSF EPSCoR – Established Program to Stimulate Competitive Research">
            <a:extLst>
              <a:ext uri="{FF2B5EF4-FFF2-40B4-BE49-F238E27FC236}">
                <a16:creationId xmlns:a16="http://schemas.microsoft.com/office/drawing/2014/main" id="{39020B90-1051-465F-5F42-BED8B12F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68" y="6145614"/>
            <a:ext cx="667939" cy="6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8B2C-D776-90CD-BACA-55D85CB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643" y="0"/>
            <a:ext cx="49173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14943-ACE0-1F17-2F08-83386DA98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3" r="10252" b="539"/>
          <a:stretch/>
        </p:blipFill>
        <p:spPr>
          <a:xfrm>
            <a:off x="5942547" y="4729120"/>
            <a:ext cx="2736367" cy="21288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547FC1-AAF9-F3E2-8A59-946E5FC442A3}"/>
              </a:ext>
            </a:extLst>
          </p:cNvPr>
          <p:cNvSpPr/>
          <p:nvPr/>
        </p:nvSpPr>
        <p:spPr>
          <a:xfrm>
            <a:off x="7423986" y="815097"/>
            <a:ext cx="320040" cy="320040"/>
          </a:xfrm>
          <a:prstGeom prst="ellipse">
            <a:avLst/>
          </a:prstGeom>
          <a:solidFill>
            <a:srgbClr val="F5C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07EBE-3AFE-BC08-8416-D833164DBD71}"/>
              </a:ext>
            </a:extLst>
          </p:cNvPr>
          <p:cNvSpPr/>
          <p:nvPr/>
        </p:nvSpPr>
        <p:spPr>
          <a:xfrm>
            <a:off x="7263966" y="1566286"/>
            <a:ext cx="320040" cy="320040"/>
          </a:xfrm>
          <a:prstGeom prst="ellipse">
            <a:avLst/>
          </a:prstGeom>
          <a:solidFill>
            <a:srgbClr val="BBB1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82F75-EFDD-8C71-FE4A-E14B40041754}"/>
              </a:ext>
            </a:extLst>
          </p:cNvPr>
          <p:cNvSpPr/>
          <p:nvPr/>
        </p:nvSpPr>
        <p:spPr>
          <a:xfrm>
            <a:off x="8260794" y="4598345"/>
            <a:ext cx="320040" cy="320040"/>
          </a:xfrm>
          <a:prstGeom prst="ellipse">
            <a:avLst/>
          </a:prstGeom>
          <a:solidFill>
            <a:srgbClr val="B55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5B319-D4A0-E8DE-53F4-691FEBDB0D0C}"/>
              </a:ext>
            </a:extLst>
          </p:cNvPr>
          <p:cNvSpPr/>
          <p:nvPr/>
        </p:nvSpPr>
        <p:spPr>
          <a:xfrm>
            <a:off x="8848462" y="5744858"/>
            <a:ext cx="320040" cy="320040"/>
          </a:xfrm>
          <a:prstGeom prst="ellipse">
            <a:avLst/>
          </a:prstGeom>
          <a:solidFill>
            <a:srgbClr val="407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02F1D0-F572-A063-A9C2-7871D22AC121}"/>
              </a:ext>
            </a:extLst>
          </p:cNvPr>
          <p:cNvSpPr/>
          <p:nvPr/>
        </p:nvSpPr>
        <p:spPr>
          <a:xfrm>
            <a:off x="8199554" y="6461881"/>
            <a:ext cx="320040" cy="320040"/>
          </a:xfrm>
          <a:prstGeom prst="ellipse">
            <a:avLst/>
          </a:prstGeom>
          <a:solidFill>
            <a:srgbClr val="DF4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ABDE6-A77F-D1D9-9B91-FF4EC7F08E41}"/>
              </a:ext>
            </a:extLst>
          </p:cNvPr>
          <p:cNvSpPr/>
          <p:nvPr/>
        </p:nvSpPr>
        <p:spPr>
          <a:xfrm>
            <a:off x="7331121" y="2731283"/>
            <a:ext cx="320040" cy="320040"/>
          </a:xfrm>
          <a:prstGeom prst="ellipse">
            <a:avLst/>
          </a:prstGeom>
          <a:solidFill>
            <a:srgbClr val="FFF8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509E4-9584-4E49-C524-AE5F507431BD}"/>
              </a:ext>
            </a:extLst>
          </p:cNvPr>
          <p:cNvSpPr/>
          <p:nvPr/>
        </p:nvSpPr>
        <p:spPr>
          <a:xfrm>
            <a:off x="7824825" y="3854559"/>
            <a:ext cx="320040" cy="320040"/>
          </a:xfrm>
          <a:prstGeom prst="ellipse">
            <a:avLst/>
          </a:prstGeom>
          <a:solidFill>
            <a:srgbClr val="8FC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1E9261-17FF-FFDA-7D4B-75280E9B3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67" t="31615" b="36340"/>
          <a:stretch/>
        </p:blipFill>
        <p:spPr>
          <a:xfrm>
            <a:off x="5945643" y="-8691"/>
            <a:ext cx="669443" cy="16782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076D0D-C0F1-3EC2-CB97-0674B8F01A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65" r="2286" b="14650"/>
          <a:stretch/>
        </p:blipFill>
        <p:spPr>
          <a:xfrm>
            <a:off x="5938438" y="3735659"/>
            <a:ext cx="1759509" cy="9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8B2C-D776-90CD-BACA-55D85CB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643" y="0"/>
            <a:ext cx="49173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14943-ACE0-1F17-2F08-83386DA98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3" r="10252" b="539"/>
          <a:stretch/>
        </p:blipFill>
        <p:spPr>
          <a:xfrm>
            <a:off x="5942547" y="4729120"/>
            <a:ext cx="2736367" cy="21288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547FC1-AAF9-F3E2-8A59-946E5FC442A3}"/>
              </a:ext>
            </a:extLst>
          </p:cNvPr>
          <p:cNvSpPr/>
          <p:nvPr/>
        </p:nvSpPr>
        <p:spPr>
          <a:xfrm>
            <a:off x="7423986" y="815097"/>
            <a:ext cx="320040" cy="320040"/>
          </a:xfrm>
          <a:prstGeom prst="ellipse">
            <a:avLst/>
          </a:prstGeom>
          <a:solidFill>
            <a:srgbClr val="F5C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07EBE-3AFE-BC08-8416-D833164DBD71}"/>
              </a:ext>
            </a:extLst>
          </p:cNvPr>
          <p:cNvSpPr/>
          <p:nvPr/>
        </p:nvSpPr>
        <p:spPr>
          <a:xfrm>
            <a:off x="7263966" y="1566286"/>
            <a:ext cx="320040" cy="320040"/>
          </a:xfrm>
          <a:prstGeom prst="ellipse">
            <a:avLst/>
          </a:prstGeom>
          <a:solidFill>
            <a:srgbClr val="BBB1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82F75-EFDD-8C71-FE4A-E14B40041754}"/>
              </a:ext>
            </a:extLst>
          </p:cNvPr>
          <p:cNvSpPr/>
          <p:nvPr/>
        </p:nvSpPr>
        <p:spPr>
          <a:xfrm>
            <a:off x="8260794" y="4598345"/>
            <a:ext cx="320040" cy="320040"/>
          </a:xfrm>
          <a:prstGeom prst="ellipse">
            <a:avLst/>
          </a:prstGeom>
          <a:solidFill>
            <a:srgbClr val="B55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5B319-D4A0-E8DE-53F4-691FEBDB0D0C}"/>
              </a:ext>
            </a:extLst>
          </p:cNvPr>
          <p:cNvSpPr/>
          <p:nvPr/>
        </p:nvSpPr>
        <p:spPr>
          <a:xfrm>
            <a:off x="8848462" y="5744858"/>
            <a:ext cx="320040" cy="320040"/>
          </a:xfrm>
          <a:prstGeom prst="ellipse">
            <a:avLst/>
          </a:prstGeom>
          <a:solidFill>
            <a:srgbClr val="407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02F1D0-F572-A063-A9C2-7871D22AC121}"/>
              </a:ext>
            </a:extLst>
          </p:cNvPr>
          <p:cNvSpPr/>
          <p:nvPr/>
        </p:nvSpPr>
        <p:spPr>
          <a:xfrm>
            <a:off x="8199554" y="6461881"/>
            <a:ext cx="320040" cy="320040"/>
          </a:xfrm>
          <a:prstGeom prst="ellipse">
            <a:avLst/>
          </a:prstGeom>
          <a:solidFill>
            <a:srgbClr val="DF4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ABDE6-A77F-D1D9-9B91-FF4EC7F08E41}"/>
              </a:ext>
            </a:extLst>
          </p:cNvPr>
          <p:cNvSpPr/>
          <p:nvPr/>
        </p:nvSpPr>
        <p:spPr>
          <a:xfrm>
            <a:off x="7331121" y="2731283"/>
            <a:ext cx="320040" cy="320040"/>
          </a:xfrm>
          <a:prstGeom prst="ellipse">
            <a:avLst/>
          </a:prstGeom>
          <a:solidFill>
            <a:srgbClr val="FFF8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509E4-9584-4E49-C524-AE5F507431BD}"/>
              </a:ext>
            </a:extLst>
          </p:cNvPr>
          <p:cNvSpPr/>
          <p:nvPr/>
        </p:nvSpPr>
        <p:spPr>
          <a:xfrm>
            <a:off x="7824825" y="3854559"/>
            <a:ext cx="320040" cy="320040"/>
          </a:xfrm>
          <a:prstGeom prst="ellipse">
            <a:avLst/>
          </a:prstGeom>
          <a:solidFill>
            <a:srgbClr val="8FC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1E9261-17FF-FFDA-7D4B-75280E9B3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67" t="31615" b="36340"/>
          <a:stretch/>
        </p:blipFill>
        <p:spPr>
          <a:xfrm>
            <a:off x="5945643" y="-8691"/>
            <a:ext cx="669443" cy="16782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86603F-A966-B6D8-CC0A-DFA66BCDF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3" r="2187" b="15285"/>
          <a:stretch/>
        </p:blipFill>
        <p:spPr>
          <a:xfrm>
            <a:off x="5933381" y="3719831"/>
            <a:ext cx="1793364" cy="10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8B2C-D776-90CD-BACA-55D85CB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643" y="0"/>
            <a:ext cx="4917317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BEAF54-84DE-4ADF-E77D-381C52D8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643" y="5927702"/>
            <a:ext cx="3421381" cy="930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14943-ACE0-1F17-2F08-83386DA98B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3" r="10252" b="539"/>
          <a:stretch/>
        </p:blipFill>
        <p:spPr>
          <a:xfrm>
            <a:off x="5945643" y="3806678"/>
            <a:ext cx="2736367" cy="21288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547FC1-AAF9-F3E2-8A59-946E5FC442A3}"/>
              </a:ext>
            </a:extLst>
          </p:cNvPr>
          <p:cNvSpPr/>
          <p:nvPr/>
        </p:nvSpPr>
        <p:spPr>
          <a:xfrm>
            <a:off x="7423986" y="815097"/>
            <a:ext cx="320040" cy="320040"/>
          </a:xfrm>
          <a:prstGeom prst="ellipse">
            <a:avLst/>
          </a:prstGeom>
          <a:solidFill>
            <a:srgbClr val="F5C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07EBE-3AFE-BC08-8416-D833164DBD71}"/>
              </a:ext>
            </a:extLst>
          </p:cNvPr>
          <p:cNvSpPr/>
          <p:nvPr/>
        </p:nvSpPr>
        <p:spPr>
          <a:xfrm>
            <a:off x="7263966" y="1566286"/>
            <a:ext cx="320040" cy="320040"/>
          </a:xfrm>
          <a:prstGeom prst="ellipse">
            <a:avLst/>
          </a:prstGeom>
          <a:solidFill>
            <a:srgbClr val="BBB1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82F75-EFDD-8C71-FE4A-E14B40041754}"/>
              </a:ext>
            </a:extLst>
          </p:cNvPr>
          <p:cNvSpPr/>
          <p:nvPr/>
        </p:nvSpPr>
        <p:spPr>
          <a:xfrm>
            <a:off x="8260794" y="4598345"/>
            <a:ext cx="320040" cy="320040"/>
          </a:xfrm>
          <a:prstGeom prst="ellipse">
            <a:avLst/>
          </a:prstGeom>
          <a:solidFill>
            <a:srgbClr val="B55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5B319-D4A0-E8DE-53F4-691FEBDB0D0C}"/>
              </a:ext>
            </a:extLst>
          </p:cNvPr>
          <p:cNvSpPr/>
          <p:nvPr/>
        </p:nvSpPr>
        <p:spPr>
          <a:xfrm>
            <a:off x="8848462" y="5744858"/>
            <a:ext cx="320040" cy="320040"/>
          </a:xfrm>
          <a:prstGeom prst="ellipse">
            <a:avLst/>
          </a:prstGeom>
          <a:solidFill>
            <a:srgbClr val="407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02F1D0-F572-A063-A9C2-7871D22AC121}"/>
              </a:ext>
            </a:extLst>
          </p:cNvPr>
          <p:cNvSpPr/>
          <p:nvPr/>
        </p:nvSpPr>
        <p:spPr>
          <a:xfrm>
            <a:off x="8199554" y="6461881"/>
            <a:ext cx="320040" cy="320040"/>
          </a:xfrm>
          <a:prstGeom prst="ellipse">
            <a:avLst/>
          </a:prstGeom>
          <a:solidFill>
            <a:srgbClr val="DF4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ABDE6-A77F-D1D9-9B91-FF4EC7F08E41}"/>
              </a:ext>
            </a:extLst>
          </p:cNvPr>
          <p:cNvSpPr/>
          <p:nvPr/>
        </p:nvSpPr>
        <p:spPr>
          <a:xfrm>
            <a:off x="7331121" y="2731283"/>
            <a:ext cx="320040" cy="320040"/>
          </a:xfrm>
          <a:prstGeom prst="ellipse">
            <a:avLst/>
          </a:prstGeom>
          <a:solidFill>
            <a:srgbClr val="FFF8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509E4-9584-4E49-C524-AE5F507431BD}"/>
              </a:ext>
            </a:extLst>
          </p:cNvPr>
          <p:cNvSpPr/>
          <p:nvPr/>
        </p:nvSpPr>
        <p:spPr>
          <a:xfrm>
            <a:off x="7824825" y="3854559"/>
            <a:ext cx="320040" cy="320040"/>
          </a:xfrm>
          <a:prstGeom prst="ellipse">
            <a:avLst/>
          </a:prstGeom>
          <a:solidFill>
            <a:srgbClr val="8FC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1E9261-17FF-FFDA-7D4B-75280E9B39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967" t="31615" b="36340"/>
          <a:stretch/>
        </p:blipFill>
        <p:spPr>
          <a:xfrm>
            <a:off x="5945643" y="-8691"/>
            <a:ext cx="669443" cy="1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8B2C-D776-90CD-BACA-55D85CB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643" y="0"/>
            <a:ext cx="49173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14943-ACE0-1F17-2F08-83386DA98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3" r="10252" b="539"/>
          <a:stretch/>
        </p:blipFill>
        <p:spPr>
          <a:xfrm>
            <a:off x="5945643" y="4729120"/>
            <a:ext cx="2736367" cy="21288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547FC1-AAF9-F3E2-8A59-946E5FC442A3}"/>
              </a:ext>
            </a:extLst>
          </p:cNvPr>
          <p:cNvSpPr/>
          <p:nvPr/>
        </p:nvSpPr>
        <p:spPr>
          <a:xfrm>
            <a:off x="7423986" y="815097"/>
            <a:ext cx="320040" cy="320040"/>
          </a:xfrm>
          <a:prstGeom prst="ellipse">
            <a:avLst/>
          </a:prstGeom>
          <a:solidFill>
            <a:srgbClr val="F5C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07EBE-3AFE-BC08-8416-D833164DBD71}"/>
              </a:ext>
            </a:extLst>
          </p:cNvPr>
          <p:cNvSpPr/>
          <p:nvPr/>
        </p:nvSpPr>
        <p:spPr>
          <a:xfrm>
            <a:off x="7263966" y="1566286"/>
            <a:ext cx="320040" cy="320040"/>
          </a:xfrm>
          <a:prstGeom prst="ellipse">
            <a:avLst/>
          </a:prstGeom>
          <a:solidFill>
            <a:srgbClr val="BBB1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82F75-EFDD-8C71-FE4A-E14B40041754}"/>
              </a:ext>
            </a:extLst>
          </p:cNvPr>
          <p:cNvSpPr/>
          <p:nvPr/>
        </p:nvSpPr>
        <p:spPr>
          <a:xfrm>
            <a:off x="8260794" y="4598345"/>
            <a:ext cx="320040" cy="320040"/>
          </a:xfrm>
          <a:prstGeom prst="ellipse">
            <a:avLst/>
          </a:prstGeom>
          <a:solidFill>
            <a:srgbClr val="B55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5B319-D4A0-E8DE-53F4-691FEBDB0D0C}"/>
              </a:ext>
            </a:extLst>
          </p:cNvPr>
          <p:cNvSpPr/>
          <p:nvPr/>
        </p:nvSpPr>
        <p:spPr>
          <a:xfrm>
            <a:off x="8848462" y="5744858"/>
            <a:ext cx="320040" cy="320040"/>
          </a:xfrm>
          <a:prstGeom prst="ellipse">
            <a:avLst/>
          </a:prstGeom>
          <a:solidFill>
            <a:srgbClr val="407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02F1D0-F572-A063-A9C2-7871D22AC121}"/>
              </a:ext>
            </a:extLst>
          </p:cNvPr>
          <p:cNvSpPr/>
          <p:nvPr/>
        </p:nvSpPr>
        <p:spPr>
          <a:xfrm>
            <a:off x="8199554" y="6461881"/>
            <a:ext cx="320040" cy="320040"/>
          </a:xfrm>
          <a:prstGeom prst="ellipse">
            <a:avLst/>
          </a:prstGeom>
          <a:solidFill>
            <a:srgbClr val="DF4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ABDE6-A77F-D1D9-9B91-FF4EC7F08E41}"/>
              </a:ext>
            </a:extLst>
          </p:cNvPr>
          <p:cNvSpPr/>
          <p:nvPr/>
        </p:nvSpPr>
        <p:spPr>
          <a:xfrm>
            <a:off x="7331121" y="2731283"/>
            <a:ext cx="320040" cy="320040"/>
          </a:xfrm>
          <a:prstGeom prst="ellipse">
            <a:avLst/>
          </a:prstGeom>
          <a:solidFill>
            <a:srgbClr val="FFF8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509E4-9584-4E49-C524-AE5F507431BD}"/>
              </a:ext>
            </a:extLst>
          </p:cNvPr>
          <p:cNvSpPr/>
          <p:nvPr/>
        </p:nvSpPr>
        <p:spPr>
          <a:xfrm>
            <a:off x="7824825" y="3854559"/>
            <a:ext cx="320040" cy="320040"/>
          </a:xfrm>
          <a:prstGeom prst="ellipse">
            <a:avLst/>
          </a:prstGeom>
          <a:solidFill>
            <a:srgbClr val="8FC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1E9261-17FF-FFDA-7D4B-75280E9B3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67" t="31615" b="36340"/>
          <a:stretch/>
        </p:blipFill>
        <p:spPr>
          <a:xfrm>
            <a:off x="5945643" y="-8691"/>
            <a:ext cx="669443" cy="1678259"/>
          </a:xfrm>
          <a:prstGeom prst="rect">
            <a:avLst/>
          </a:prstGeom>
        </p:spPr>
      </p:pic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967759F0-7E01-3C09-4F86-5482F2D61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179" y="811268"/>
            <a:ext cx="320040" cy="320040"/>
          </a:xfrm>
          <a:prstGeom prst="rect">
            <a:avLst/>
          </a:prstGeom>
        </p:spPr>
      </p:pic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DB2C71ED-ADE9-F678-E36D-260A97AEF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7807" y="1566286"/>
            <a:ext cx="320040" cy="320040"/>
          </a:xfrm>
          <a:prstGeom prst="rect">
            <a:avLst/>
          </a:prstGeom>
        </p:spPr>
      </p:pic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4532501F-7663-636A-F50E-C5A76E0C8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6340" y="3854559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4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8B2C-D776-90CD-BACA-55D85CB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643" y="0"/>
            <a:ext cx="4917317" cy="6858000"/>
          </a:xfrm>
          <a:prstGeom prst="rect">
            <a:avLst/>
          </a:prstGeom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456A1FCF-FF50-3742-3CFD-6943D601B914}"/>
              </a:ext>
            </a:extLst>
          </p:cNvPr>
          <p:cNvSpPr/>
          <p:nvPr/>
        </p:nvSpPr>
        <p:spPr>
          <a:xfrm rot="7836514">
            <a:off x="7685010" y="512409"/>
            <a:ext cx="159245" cy="160782"/>
          </a:xfrm>
          <a:prstGeom prst="triangle">
            <a:avLst>
              <a:gd name="adj" fmla="val 1945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A00A6A-4A66-4E7F-97DB-CAEBDF04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643" y="0"/>
            <a:ext cx="746463" cy="1717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08990F-07F0-E951-7BAC-48F67BA593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18" t="1724" r="2365"/>
          <a:stretch/>
        </p:blipFill>
        <p:spPr>
          <a:xfrm rot="16200000">
            <a:off x="5752363" y="4640334"/>
            <a:ext cx="2431143" cy="190065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E4AA41-EE9B-3471-F73E-25B4D994326F}"/>
              </a:ext>
            </a:extLst>
          </p:cNvPr>
          <p:cNvCxnSpPr>
            <a:cxnSpLocks/>
          </p:cNvCxnSpPr>
          <p:nvPr/>
        </p:nvCxnSpPr>
        <p:spPr>
          <a:xfrm flipH="1">
            <a:off x="5945643" y="6205105"/>
            <a:ext cx="172235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547FC1-AAF9-F3E2-8A59-946E5FC442A3}"/>
              </a:ext>
            </a:extLst>
          </p:cNvPr>
          <p:cNvSpPr/>
          <p:nvPr/>
        </p:nvSpPr>
        <p:spPr>
          <a:xfrm>
            <a:off x="7446990" y="317189"/>
            <a:ext cx="320040" cy="320040"/>
          </a:xfrm>
          <a:prstGeom prst="ellipse">
            <a:avLst/>
          </a:prstGeom>
          <a:solidFill>
            <a:srgbClr val="F5C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tar with solid fill">
            <a:extLst>
              <a:ext uri="{FF2B5EF4-FFF2-40B4-BE49-F238E27FC236}">
                <a16:creationId xmlns:a16="http://schemas.microsoft.com/office/drawing/2014/main" id="{1A86D556-ABD9-F158-CC0C-2417D8935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7051" y="351125"/>
            <a:ext cx="237520" cy="237520"/>
          </a:xfrm>
          <a:prstGeom prst="rect">
            <a:avLst/>
          </a:prstGeom>
        </p:spPr>
      </p:pic>
      <p:sp>
        <p:nvSpPr>
          <p:cNvPr id="30" name="Triangle 29">
            <a:extLst>
              <a:ext uri="{FF2B5EF4-FFF2-40B4-BE49-F238E27FC236}">
                <a16:creationId xmlns:a16="http://schemas.microsoft.com/office/drawing/2014/main" id="{DF8A83C1-13E8-F406-C47A-4D7A586CA56D}"/>
              </a:ext>
            </a:extLst>
          </p:cNvPr>
          <p:cNvSpPr/>
          <p:nvPr/>
        </p:nvSpPr>
        <p:spPr>
          <a:xfrm rot="7836514">
            <a:off x="7487933" y="1594458"/>
            <a:ext cx="159245" cy="191083"/>
          </a:xfrm>
          <a:prstGeom prst="triangle">
            <a:avLst>
              <a:gd name="adj" fmla="val 110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A49D10-28CD-8C7D-041B-436669C7FC4F}"/>
              </a:ext>
            </a:extLst>
          </p:cNvPr>
          <p:cNvSpPr/>
          <p:nvPr/>
        </p:nvSpPr>
        <p:spPr>
          <a:xfrm>
            <a:off x="7231309" y="1416063"/>
            <a:ext cx="320040" cy="320040"/>
          </a:xfrm>
          <a:prstGeom prst="ellipse">
            <a:avLst/>
          </a:prstGeom>
          <a:solidFill>
            <a:srgbClr val="BBB1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Star with solid fill">
            <a:extLst>
              <a:ext uri="{FF2B5EF4-FFF2-40B4-BE49-F238E27FC236}">
                <a16:creationId xmlns:a16="http://schemas.microsoft.com/office/drawing/2014/main" id="{D2DFBF5D-F9CE-AABF-BDEF-47EBA2F93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2569" y="1457323"/>
            <a:ext cx="237520" cy="237520"/>
          </a:xfrm>
          <a:prstGeom prst="rect">
            <a:avLst/>
          </a:prstGeom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A7EA0309-FCEA-CEF0-FC13-422665DC53D0}"/>
              </a:ext>
            </a:extLst>
          </p:cNvPr>
          <p:cNvSpPr/>
          <p:nvPr/>
        </p:nvSpPr>
        <p:spPr>
          <a:xfrm rot="7836514">
            <a:off x="7739479" y="3275827"/>
            <a:ext cx="192030" cy="191083"/>
          </a:xfrm>
          <a:prstGeom prst="triangle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ABDE6-A77F-D1D9-9B91-FF4EC7F08E41}"/>
              </a:ext>
            </a:extLst>
          </p:cNvPr>
          <p:cNvSpPr/>
          <p:nvPr/>
        </p:nvSpPr>
        <p:spPr>
          <a:xfrm>
            <a:off x="7507980" y="3122617"/>
            <a:ext cx="320040" cy="320040"/>
          </a:xfrm>
          <a:prstGeom prst="ellipse">
            <a:avLst/>
          </a:prstGeom>
          <a:solidFill>
            <a:srgbClr val="FFF8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C1CD741-3E72-CDB6-9713-BDC075134090}"/>
              </a:ext>
            </a:extLst>
          </p:cNvPr>
          <p:cNvSpPr/>
          <p:nvPr/>
        </p:nvSpPr>
        <p:spPr>
          <a:xfrm rot="5833582">
            <a:off x="8002200" y="3918508"/>
            <a:ext cx="202811" cy="247679"/>
          </a:xfrm>
          <a:prstGeom prst="triangle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509E4-9584-4E49-C524-AE5F507431BD}"/>
              </a:ext>
            </a:extLst>
          </p:cNvPr>
          <p:cNvSpPr/>
          <p:nvPr/>
        </p:nvSpPr>
        <p:spPr>
          <a:xfrm>
            <a:off x="7783565" y="3854559"/>
            <a:ext cx="320040" cy="320040"/>
          </a:xfrm>
          <a:prstGeom prst="ellipse">
            <a:avLst/>
          </a:prstGeom>
          <a:solidFill>
            <a:srgbClr val="8FC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61923EDA-4C0D-439A-2EA1-95F030ED9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825" y="3895819"/>
            <a:ext cx="237520" cy="237520"/>
          </a:xfrm>
          <a:prstGeom prst="rect">
            <a:avLst/>
          </a:prstGeom>
        </p:spPr>
      </p:pic>
      <p:sp>
        <p:nvSpPr>
          <p:cNvPr id="35" name="Triangle 34">
            <a:extLst>
              <a:ext uri="{FF2B5EF4-FFF2-40B4-BE49-F238E27FC236}">
                <a16:creationId xmlns:a16="http://schemas.microsoft.com/office/drawing/2014/main" id="{A5B0BF35-CC65-564E-CE67-0A70CC270290}"/>
              </a:ext>
            </a:extLst>
          </p:cNvPr>
          <p:cNvSpPr/>
          <p:nvPr/>
        </p:nvSpPr>
        <p:spPr>
          <a:xfrm rot="3361916">
            <a:off x="8482623" y="4663346"/>
            <a:ext cx="202811" cy="247679"/>
          </a:xfrm>
          <a:prstGeom prst="triangle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82F75-EFDD-8C71-FE4A-E14B40041754}"/>
              </a:ext>
            </a:extLst>
          </p:cNvPr>
          <p:cNvSpPr/>
          <p:nvPr/>
        </p:nvSpPr>
        <p:spPr>
          <a:xfrm>
            <a:off x="8274566" y="4733161"/>
            <a:ext cx="320040" cy="320040"/>
          </a:xfrm>
          <a:prstGeom prst="ellipse">
            <a:avLst/>
          </a:prstGeom>
          <a:solidFill>
            <a:srgbClr val="B55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E04673E-3641-8481-B635-D3BB2AC29CA5}"/>
              </a:ext>
            </a:extLst>
          </p:cNvPr>
          <p:cNvSpPr/>
          <p:nvPr/>
        </p:nvSpPr>
        <p:spPr>
          <a:xfrm rot="5782293">
            <a:off x="8935594" y="5636257"/>
            <a:ext cx="202811" cy="247679"/>
          </a:xfrm>
          <a:prstGeom prst="triangle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46676-9518-B1F3-4731-23118A792325}"/>
              </a:ext>
            </a:extLst>
          </p:cNvPr>
          <p:cNvSpPr/>
          <p:nvPr/>
        </p:nvSpPr>
        <p:spPr>
          <a:xfrm>
            <a:off x="8722340" y="5579199"/>
            <a:ext cx="320040" cy="320040"/>
          </a:xfrm>
          <a:prstGeom prst="ellipse">
            <a:avLst/>
          </a:prstGeom>
          <a:solidFill>
            <a:srgbClr val="4070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4DB35220-D283-6344-F7E8-E2F527BD6B4D}"/>
              </a:ext>
            </a:extLst>
          </p:cNvPr>
          <p:cNvSpPr/>
          <p:nvPr/>
        </p:nvSpPr>
        <p:spPr>
          <a:xfrm rot="16003883">
            <a:off x="8418189" y="6438844"/>
            <a:ext cx="202811" cy="247679"/>
          </a:xfrm>
          <a:prstGeom prst="triangle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02F1D0-F572-A063-A9C2-7871D22AC121}"/>
              </a:ext>
            </a:extLst>
          </p:cNvPr>
          <p:cNvSpPr/>
          <p:nvPr/>
        </p:nvSpPr>
        <p:spPr>
          <a:xfrm>
            <a:off x="8558906" y="6377939"/>
            <a:ext cx="320040" cy="320040"/>
          </a:xfrm>
          <a:prstGeom prst="ellipse">
            <a:avLst/>
          </a:prstGeom>
          <a:solidFill>
            <a:srgbClr val="DF4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6570C-0653-2A57-831D-EA3DE6F23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/>
          <a:stretch/>
        </p:blipFill>
        <p:spPr>
          <a:xfrm>
            <a:off x="415636" y="1513489"/>
            <a:ext cx="6413596" cy="2954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BA255-8547-163C-40EB-487D74B57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2" r="4097" b="14422"/>
          <a:stretch/>
        </p:blipFill>
        <p:spPr>
          <a:xfrm rot="16200000" flipV="1">
            <a:off x="6174651" y="2240553"/>
            <a:ext cx="2565306" cy="1335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42445-A789-BCDF-5F8A-4CDF0A12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6" r="85787" b="14422"/>
          <a:stretch/>
        </p:blipFill>
        <p:spPr>
          <a:xfrm rot="16200000" flipV="1">
            <a:off x="7434444" y="3574641"/>
            <a:ext cx="45719" cy="13355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65398-05B7-91B2-A73E-9251058D390C}"/>
              </a:ext>
            </a:extLst>
          </p:cNvPr>
          <p:cNvSpPr txBox="1"/>
          <p:nvPr/>
        </p:nvSpPr>
        <p:spPr>
          <a:xfrm rot="5400000">
            <a:off x="7877564" y="4226261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6e5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96A2D-E9FF-E555-ACB9-0CEE3F12926F}"/>
              </a:ext>
            </a:extLst>
          </p:cNvPr>
          <p:cNvSpPr txBox="1"/>
          <p:nvPr/>
        </p:nvSpPr>
        <p:spPr>
          <a:xfrm rot="5400000">
            <a:off x="7673501" y="4218527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5e5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C98FF-8CD8-CE10-DD00-6B9A0C5F3AEC}"/>
              </a:ext>
            </a:extLst>
          </p:cNvPr>
          <p:cNvSpPr txBox="1"/>
          <p:nvPr/>
        </p:nvSpPr>
        <p:spPr>
          <a:xfrm rot="5400000">
            <a:off x="7476653" y="4218527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4e5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C1DDD-662B-798B-2CB3-108F2161B744}"/>
              </a:ext>
            </a:extLst>
          </p:cNvPr>
          <p:cNvSpPr txBox="1"/>
          <p:nvPr/>
        </p:nvSpPr>
        <p:spPr>
          <a:xfrm rot="5400000">
            <a:off x="7262476" y="4218527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3e5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57A3A-A70D-21F7-4F75-40F53DC36D1C}"/>
              </a:ext>
            </a:extLst>
          </p:cNvPr>
          <p:cNvSpPr txBox="1"/>
          <p:nvPr/>
        </p:nvSpPr>
        <p:spPr>
          <a:xfrm rot="5400000">
            <a:off x="7065629" y="4218527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2e5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B5D1E-60F3-D938-EA28-C8EBE2333630}"/>
              </a:ext>
            </a:extLst>
          </p:cNvPr>
          <p:cNvSpPr txBox="1"/>
          <p:nvPr/>
        </p:nvSpPr>
        <p:spPr>
          <a:xfrm rot="5400000">
            <a:off x="6865174" y="4218527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1e5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932F3-ADBF-D33B-9029-95DDA16FC483}"/>
              </a:ext>
            </a:extLst>
          </p:cNvPr>
          <p:cNvSpPr txBox="1"/>
          <p:nvPr/>
        </p:nvSpPr>
        <p:spPr>
          <a:xfrm rot="16200000">
            <a:off x="82867" y="2754458"/>
            <a:ext cx="39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Fst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FF91A-29D2-98A6-6D7A-20D6491951AB}"/>
              </a:ext>
            </a:extLst>
          </p:cNvPr>
          <p:cNvSpPr txBox="1"/>
          <p:nvPr/>
        </p:nvSpPr>
        <p:spPr>
          <a:xfrm>
            <a:off x="2887297" y="4466353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Genomic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67E2-BCF7-81AB-AA7A-459A2FD14465}"/>
              </a:ext>
            </a:extLst>
          </p:cNvPr>
          <p:cNvSpPr txBox="1"/>
          <p:nvPr/>
        </p:nvSpPr>
        <p:spPr>
          <a:xfrm>
            <a:off x="9923066" y="6042239"/>
            <a:ext cx="62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6362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F6427F-0A59-11F9-ECDC-6C1CD72D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"/>
          <a:stretch/>
        </p:blipFill>
        <p:spPr>
          <a:xfrm>
            <a:off x="600734" y="1260989"/>
            <a:ext cx="8887539" cy="4075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ADB5-C693-4FE0-29F2-DB2E14BAD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9" r="6451" b="12664"/>
          <a:stretch/>
        </p:blipFill>
        <p:spPr>
          <a:xfrm rot="16200000" flipV="1">
            <a:off x="8583195" y="2154143"/>
            <a:ext cx="3574172" cy="1914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C4E6A3-6E42-A423-6376-AD79AF29D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6" r="86896" b="12664"/>
          <a:stretch/>
        </p:blipFill>
        <p:spPr>
          <a:xfrm rot="16200000" flipV="1">
            <a:off x="10342954" y="4059341"/>
            <a:ext cx="56756" cy="1914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BC0B7-979D-D111-B38B-C1248BD18410}"/>
              </a:ext>
            </a:extLst>
          </p:cNvPr>
          <p:cNvSpPr txBox="1"/>
          <p:nvPr/>
        </p:nvSpPr>
        <p:spPr>
          <a:xfrm rot="5400000">
            <a:off x="10470366" y="50498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6e5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BEB85-6823-84CB-4BF5-09C82B7A5AC8}"/>
              </a:ext>
            </a:extLst>
          </p:cNvPr>
          <p:cNvSpPr txBox="1"/>
          <p:nvPr/>
        </p:nvSpPr>
        <p:spPr>
          <a:xfrm rot="5400000">
            <a:off x="10878465" y="50498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8e5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269AE-DA82-B5C4-0EBF-A676D61F77F3}"/>
              </a:ext>
            </a:extLst>
          </p:cNvPr>
          <p:cNvSpPr txBox="1"/>
          <p:nvPr/>
        </p:nvSpPr>
        <p:spPr>
          <a:xfrm rot="5400000">
            <a:off x="9660833" y="50498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2e5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7953C-4431-61DD-67E4-4B0A40FD6948}"/>
              </a:ext>
            </a:extLst>
          </p:cNvPr>
          <p:cNvSpPr txBox="1"/>
          <p:nvPr/>
        </p:nvSpPr>
        <p:spPr>
          <a:xfrm rot="5400000">
            <a:off x="10062267" y="505300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4e5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E74A7-D637-6718-077D-DA229497E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34" y="5144873"/>
            <a:ext cx="1993900" cy="109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7A009-5783-FD72-3482-B18275767AB2}"/>
              </a:ext>
            </a:extLst>
          </p:cNvPr>
          <p:cNvSpPr txBox="1"/>
          <p:nvPr/>
        </p:nvSpPr>
        <p:spPr>
          <a:xfrm rot="16200000">
            <a:off x="250446" y="2761188"/>
            <a:ext cx="39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Fst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C836-DD33-D7D3-1597-AB2D63E79566}"/>
              </a:ext>
            </a:extLst>
          </p:cNvPr>
          <p:cNvSpPr txBox="1"/>
          <p:nvPr/>
        </p:nvSpPr>
        <p:spPr>
          <a:xfrm>
            <a:off x="4478547" y="5139957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Genomic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350ED-4E90-BE02-06D3-15DF699E004A}"/>
              </a:ext>
            </a:extLst>
          </p:cNvPr>
          <p:cNvSpPr txBox="1"/>
          <p:nvPr/>
        </p:nvSpPr>
        <p:spPr>
          <a:xfrm>
            <a:off x="10058368" y="5210966"/>
            <a:ext cx="62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4256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EC5E74-0C73-D4A5-44AE-49382D607ED7}"/>
              </a:ext>
            </a:extLst>
          </p:cNvPr>
          <p:cNvSpPr/>
          <p:nvPr/>
        </p:nvSpPr>
        <p:spPr>
          <a:xfrm>
            <a:off x="4350280" y="3280562"/>
            <a:ext cx="296490" cy="296490"/>
          </a:xfrm>
          <a:prstGeom prst="ellipse">
            <a:avLst/>
          </a:prstGeom>
          <a:solidFill>
            <a:srgbClr val="F8D0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1B19B-9B89-AB5A-520B-FCFCAC73A583}"/>
              </a:ext>
            </a:extLst>
          </p:cNvPr>
          <p:cNvSpPr/>
          <p:nvPr/>
        </p:nvSpPr>
        <p:spPr>
          <a:xfrm>
            <a:off x="4350280" y="4060934"/>
            <a:ext cx="296490" cy="296490"/>
          </a:xfrm>
          <a:prstGeom prst="ellipse">
            <a:avLst/>
          </a:prstGeom>
          <a:solidFill>
            <a:srgbClr val="F6BD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D9BC5-E416-EA9A-8027-1038D01BE990}"/>
              </a:ext>
            </a:extLst>
          </p:cNvPr>
          <p:cNvSpPr/>
          <p:nvPr/>
        </p:nvSpPr>
        <p:spPr>
          <a:xfrm>
            <a:off x="4350280" y="4841306"/>
            <a:ext cx="296490" cy="296490"/>
          </a:xfrm>
          <a:prstGeom prst="ellipse">
            <a:avLst/>
          </a:prstGeom>
          <a:solidFill>
            <a:srgbClr val="EF68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316B8F-A838-3F15-5554-8A799C80DFA0}"/>
              </a:ext>
            </a:extLst>
          </p:cNvPr>
          <p:cNvSpPr/>
          <p:nvPr/>
        </p:nvSpPr>
        <p:spPr>
          <a:xfrm>
            <a:off x="4350280" y="1747223"/>
            <a:ext cx="296490" cy="296490"/>
          </a:xfrm>
          <a:prstGeom prst="ellipse">
            <a:avLst/>
          </a:prstGeom>
          <a:solidFill>
            <a:srgbClr val="FCFA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223B7C-A67F-6BFD-341B-67BE28FEBBB9}"/>
              </a:ext>
            </a:extLst>
          </p:cNvPr>
          <p:cNvSpPr/>
          <p:nvPr/>
        </p:nvSpPr>
        <p:spPr>
          <a:xfrm>
            <a:off x="4350280" y="2523700"/>
            <a:ext cx="296490" cy="296490"/>
          </a:xfrm>
          <a:prstGeom prst="ellipse">
            <a:avLst/>
          </a:prstGeom>
          <a:solidFill>
            <a:srgbClr val="FCF6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7AEFAE-07C7-A8B2-96D9-BBCE6ED2FE4C}"/>
              </a:ext>
            </a:extLst>
          </p:cNvPr>
          <p:cNvSpPr/>
          <p:nvPr/>
        </p:nvSpPr>
        <p:spPr>
          <a:xfrm>
            <a:off x="4350280" y="954738"/>
            <a:ext cx="296490" cy="296490"/>
          </a:xfrm>
          <a:prstGeom prst="ellipse">
            <a:avLst/>
          </a:prstGeom>
          <a:solidFill>
            <a:srgbClr val="FC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E15950-29FA-8936-02D0-7CEC4761552D}"/>
              </a:ext>
            </a:extLst>
          </p:cNvPr>
          <p:cNvSpPr/>
          <p:nvPr/>
        </p:nvSpPr>
        <p:spPr>
          <a:xfrm>
            <a:off x="4350280" y="193668"/>
            <a:ext cx="296490" cy="296490"/>
          </a:xfrm>
          <a:prstGeom prst="ellipse">
            <a:avLst/>
          </a:prstGeom>
          <a:solidFill>
            <a:srgbClr val="FC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A8580-6965-44D0-48D8-2F9E4F75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64952" y="1460067"/>
            <a:ext cx="120564" cy="244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4A5BB3-BFB5-A96C-5C51-20D4C12A3FF4}"/>
              </a:ext>
            </a:extLst>
          </p:cNvPr>
          <p:cNvSpPr txBox="1"/>
          <p:nvPr/>
        </p:nvSpPr>
        <p:spPr>
          <a:xfrm>
            <a:off x="5568822" y="146006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Least </a:t>
            </a:r>
          </a:p>
          <a:p>
            <a:r>
              <a:rPr lang="en-US" sz="1400" dirty="0">
                <a:latin typeface="Times" pitchFamily="2" charset="0"/>
              </a:rPr>
              <a:t>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BDAEA-D527-6D78-D7E0-697077DCA136}"/>
              </a:ext>
            </a:extLst>
          </p:cNvPr>
          <p:cNvSpPr txBox="1"/>
          <p:nvPr/>
        </p:nvSpPr>
        <p:spPr>
          <a:xfrm>
            <a:off x="5591269" y="337938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Most </a:t>
            </a:r>
          </a:p>
          <a:p>
            <a:r>
              <a:rPr lang="en-US" sz="1400" dirty="0">
                <a:latin typeface="Times" pitchFamily="2" charset="0"/>
              </a:rPr>
              <a:t>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930593-C335-AFD5-AA7A-082F468DA1A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0996"/>
          <a:stretch/>
        </p:blipFill>
        <p:spPr>
          <a:xfrm>
            <a:off x="947570" y="200133"/>
            <a:ext cx="2862072" cy="499368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B6634A-56FD-E30F-AC80-86EBF65EB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7"/>
          <a:stretch/>
        </p:blipFill>
        <p:spPr bwMode="auto">
          <a:xfrm>
            <a:off x="7181595" y="200133"/>
            <a:ext cx="465597" cy="49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5D4FC871-517B-1C81-2F49-CAFDF8F90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0"/>
          <a:stretch/>
        </p:blipFill>
        <p:spPr bwMode="auto">
          <a:xfrm flipH="1">
            <a:off x="7624492" y="192590"/>
            <a:ext cx="2862758" cy="49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BC01CDF-B664-85F2-5E37-6C5B97312C12}"/>
              </a:ext>
            </a:extLst>
          </p:cNvPr>
          <p:cNvSpPr/>
          <p:nvPr/>
        </p:nvSpPr>
        <p:spPr>
          <a:xfrm>
            <a:off x="6820479" y="200133"/>
            <a:ext cx="296490" cy="296490"/>
          </a:xfrm>
          <a:prstGeom prst="ellipse">
            <a:avLst/>
          </a:prstGeom>
          <a:solidFill>
            <a:srgbClr val="F8D0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B18EA-BD44-E950-B64E-D448F67D746A}"/>
              </a:ext>
            </a:extLst>
          </p:cNvPr>
          <p:cNvSpPr/>
          <p:nvPr/>
        </p:nvSpPr>
        <p:spPr>
          <a:xfrm>
            <a:off x="6819691" y="1756370"/>
            <a:ext cx="296490" cy="296490"/>
          </a:xfrm>
          <a:prstGeom prst="ellipse">
            <a:avLst/>
          </a:prstGeom>
          <a:solidFill>
            <a:srgbClr val="F6BD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4FF567-3597-ED4E-3EF7-B2F7191CCC57}"/>
              </a:ext>
            </a:extLst>
          </p:cNvPr>
          <p:cNvSpPr/>
          <p:nvPr/>
        </p:nvSpPr>
        <p:spPr>
          <a:xfrm>
            <a:off x="6826566" y="4838571"/>
            <a:ext cx="296490" cy="296490"/>
          </a:xfrm>
          <a:prstGeom prst="ellipse">
            <a:avLst/>
          </a:prstGeom>
          <a:solidFill>
            <a:srgbClr val="EF68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F7191E-2B13-77DE-BAF8-D4A0B8FA293D}"/>
              </a:ext>
            </a:extLst>
          </p:cNvPr>
          <p:cNvSpPr/>
          <p:nvPr/>
        </p:nvSpPr>
        <p:spPr>
          <a:xfrm>
            <a:off x="6820479" y="985780"/>
            <a:ext cx="296490" cy="296490"/>
          </a:xfrm>
          <a:prstGeom prst="ellipse">
            <a:avLst/>
          </a:prstGeom>
          <a:solidFill>
            <a:srgbClr val="FCFA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F2D0F-F557-87CD-30DA-BDC805F000A5}"/>
              </a:ext>
            </a:extLst>
          </p:cNvPr>
          <p:cNvSpPr/>
          <p:nvPr/>
        </p:nvSpPr>
        <p:spPr>
          <a:xfrm>
            <a:off x="6819691" y="4090134"/>
            <a:ext cx="296490" cy="296490"/>
          </a:xfrm>
          <a:prstGeom prst="ellipse">
            <a:avLst/>
          </a:prstGeom>
          <a:solidFill>
            <a:srgbClr val="FCF6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EF98D2-083A-17E3-7AAB-E68BFD9D18AD}"/>
              </a:ext>
            </a:extLst>
          </p:cNvPr>
          <p:cNvSpPr/>
          <p:nvPr/>
        </p:nvSpPr>
        <p:spPr>
          <a:xfrm>
            <a:off x="6819691" y="3280562"/>
            <a:ext cx="296490" cy="296490"/>
          </a:xfrm>
          <a:prstGeom prst="ellipse">
            <a:avLst/>
          </a:prstGeom>
          <a:solidFill>
            <a:srgbClr val="FC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3ABEA5-B3A4-B889-30C0-8D1FF9BF2C54}"/>
              </a:ext>
            </a:extLst>
          </p:cNvPr>
          <p:cNvSpPr/>
          <p:nvPr/>
        </p:nvSpPr>
        <p:spPr>
          <a:xfrm>
            <a:off x="6826566" y="2519352"/>
            <a:ext cx="296490" cy="296490"/>
          </a:xfrm>
          <a:prstGeom prst="ellipse">
            <a:avLst/>
          </a:prstGeom>
          <a:solidFill>
            <a:srgbClr val="FC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00EB-2BCC-EC70-1993-508E2B20A9D7}"/>
              </a:ext>
            </a:extLst>
          </p:cNvPr>
          <p:cNvSpPr txBox="1"/>
          <p:nvPr/>
        </p:nvSpPr>
        <p:spPr>
          <a:xfrm rot="5400000">
            <a:off x="3253215" y="2646565"/>
            <a:ext cx="3337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Only SNPs in biomineralization genes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430BA-D3FA-877D-2AAF-B789D8B7B93A}"/>
              </a:ext>
            </a:extLst>
          </p:cNvPr>
          <p:cNvSpPr txBox="1"/>
          <p:nvPr/>
        </p:nvSpPr>
        <p:spPr>
          <a:xfrm rot="16200000">
            <a:off x="6128590" y="2498319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All SNPs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D64D5F-54DA-71A5-E3A6-968E92029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46"/>
          <a:stretch/>
        </p:blipFill>
        <p:spPr>
          <a:xfrm>
            <a:off x="3829836" y="184496"/>
            <a:ext cx="500250" cy="4993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67B2177-DEA5-E644-9F3F-606CC6FEE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18" y="1007490"/>
            <a:ext cx="1366262" cy="10413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4A5E78-D549-A6C0-6452-4111183B0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290" y="2533511"/>
            <a:ext cx="1388466" cy="10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6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89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Csenge Petak</dc:creator>
  <cp:lastModifiedBy>Csenge Petak</cp:lastModifiedBy>
  <cp:revision>8</cp:revision>
  <dcterms:created xsi:type="dcterms:W3CDTF">2022-06-20T17:23:16Z</dcterms:created>
  <dcterms:modified xsi:type="dcterms:W3CDTF">2022-06-25T01:13:49Z</dcterms:modified>
</cp:coreProperties>
</file>