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88800"/>
  </p:normalViewPr>
  <p:slideViewPr>
    <p:cSldViewPr snapToGrid="0" snapToObjects="1">
      <p:cViewPr varScale="1">
        <p:scale>
          <a:sx n="90" d="100"/>
          <a:sy n="90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0.772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354 1 24575,'-36'72'0,"0"1"0,10-5 0,-19 13 0,1-4 0,26-36 0,-5-3 0,10-11 0,5-7 0,-4 6 0,10-13 0,-4 5 0,6-7 0,0 0 0,-5-1 0,4 1 0,-4 0 0,0-1 0,4 1 0,-10 7 0,5-5 0,-7 13 0,0-6 0,5 8 0,-2-8 0,8-2 0,-2-7 0,4-1 0,0-9 0,0-6 0,0-7 0,0-11 0,0 10 0,0-13 0,0 6 0,6-8 0,-5 1 0,12-1 0,-6 0 0,1 8 0,4-5 0,-10 0 0,9 3 0,-10-1 0,8 13 0,-1-9 0,4-1 0,2-7 0,0-1 0,0 0 0,6 1 0,-5-1 0,5 0 0,-8 8 0,2-6 0,-3 14 0,1-7 0,-1 13 0,-5-3 0,3 8 0,-3-4 0,5 5 0,0-5 0,-5-1 0,3 0 0,-8-3 0,4 3 0,-5-5 0,5 5 0,-4-3 0,4 3 0,0 0 0,-4-4 0,8 9 0,-3-8 0,5 3 0,0-5 0,-5 0 0,3 5 0,-3 1 0,5 10 0,-5 1 0,3 5 0,-3 0 0,0 7 0,4-6 0,-3 14 0,4-13 0,3 13 0,-3-14 0,8 14 0,1-6 0,11 18 0,-9-8 0,7 8 0,-8-10 0,10 10 0,-3-8 0,3 8 0,-4-10 0,-5 0 0,10 12 0,-9-10 0,5 10 0,-8-12 0,-6 0 0,-2-8 0,0-2 0,-1-7 0,1 7 0,-1-5 0,-4 5 0,-2-8 0,-5 1 0,0 0 0,0-10 0,-6-10 0,-8-5 0,-1-12 0,-4 12 0,6-12 0,2 14 0,-1-6 0,1 7 0,-7-1 0,4-7 0,-12 4 0,12-4 0,-5 7 0,1 0 0,4-7 0,-4 6 0,5-6 0,7 9 0,-3-1 0,3 5 0,-5-4 0,5 4 0,-3 0 0,8-3 0,-9 8 0,9-9 0,-9 4 0,4 0 0,-12 2 0,6 4 0,-7 0 0,1 0 0,6 0 0,-14 0 0,6 6 0,-18 3 0,7 5 0,-7-5 0,0 5 0,8-6 0,0 1 0,4-3 0,13-6 0,-5 5 0,7-4 0,1 4 0,4-5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42.828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436 1 24575,'-27'0'0,"-11"0"0,7 0 0,-30 0 0,15 6 0,-18 3 0,21 5 0,5 7 0,18-7 0,-6 6 0,18-9 0,-9 1 0,11-6 0,0 4 0,2-4 0,4 4 0,0 1 0,0 0 0,0 4 0,0-3 0,0 4 0,0-6 0,0 1 0,4 14 0,2-11 0,13 13 0,-5-9 0,12-2 0,-5 10 0,-1-12 0,11 16 0,-17-16 0,9 9 0,-5-11 0,-5-1 0,5 1 0,-7-1 0,-1 0 0,8 1 0,-5-6 0,13 7 0,-6-12 0,8 11 0,-1-10 0,1 4 0,-8-6 0,6 0 0,-6 0 0,8 0 0,-1 0 0,1 0 0,26 0 0,-27 0 0,18 0 0,-30 0 0,-3 0 0,4 0 0,-1 0 0,-8-5 0,8 4 0,-14-4 0,4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50.905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1778 10 24575,'-38'0'0,"-16"0"0,0 0 0,-23 9 0,-6 24 0,25-5 0,-9 6 0,4 1 0,-9 12 0,-1 4-798,2-5 1,-5 2-1,11-4 798,20-8 0,4-1 0,-11 11 0,1 0 0,-13 18 3,19-19 1,-3 2-4,9-7 0,0-1 0,-2 6 0,3-1 0,-12 16 0,9-6 0,3 1 0,4 6 0,2-11 0,0 4 0,6 2 0,3 0 0,-10 35 0,12-39 0,5-3 0,9 1 0,7-12 1767,-7 3-1767,5 10 619,-6-1-619,1 1 0,5 13 0,-13-10 0,13 24 0,-5-24 0,1 12 0,3 3 0,0 13 0,-1-5 0,-1 1 0,5 6 0,0-10 0,0 0 0,0 19-472,0-32 0,0-3 472,0 6 0,0-13 0,0-10 0,0-3 0,0-11 0,0-6 0,0 4 944,11 5-944,-2 0 0,16 20 0,-8-9 0,3 1 0,-11 6 0,5-7 0,-5 10 0,1 0 0,3-11 0,-4 9 0,-1-9 0,8 11 0,7 35 0,5-26 0,2 4 0,2 3 0,11 8 0,-19-29 0,0-3 0,8 8 0,-8-13 0,7 3 0,6 11 0,-11-10 0,6-3 0,-18-18 0,5-3 0,-9-12 0,49 3 0,14 2 0,15 13-883,6-5 0,3 3 883,-37 1 0,-4 0 0,-6-5 0,0-1-239,7 6 1,-2-2 238,30 2 0,-37-7 0,0 0 0,32 4 0,1 0 0,-14-1 0,-3-1 0,-9-9 0,-2-1 0,2 1 0,0-4 0,-4-2 0,-20-3 0,6 0 0,1 0 1721,3 0-1721,0 0 522,7 0-522,-8 0 0,11 0 0,0 0 0,-10 0 0,7 0 0,-7 0 0,-1 0 0,9 0 0,-19 0 0,8 0 0,0 0 0,-8 0 0,18 0 0,-7 0 0,0 0 0,-4 0 0,1 0 0,-7-6 0,7-2 0,0-7 0,-8 1 0,8-8 0,12-1 0,6-20 0,10 15 0,-13-13 0,-15 18 0,-10-5 0,0 0 0,-1 7 0,-5-5 0,-4 12 0,-5-5 0,-3 9 0,2-9 0,6-5 0,-3-5 0,3-4 0,-4 6 0,0-1 0,-7 0 0,6 1 0,-6-1 0,1 0 0,4 1 0,-10 6 0,10-4 0,-10 12 0,4-13 0,-1 14 0,-4-14 0,10 6 0,4-55 0,1 35 0,-1-34 0,-9 36 0,0 7 0,-4-7 0,12 0 0,-13-2 0,16-24 0,-6-3 0,9-14 0,-9 1 0,-2 28 0,-1 1 0,1-22 0,1-14 0,-3 24 0,-7 9 0,0-9 0,0 12 0,0 0 0,0 0 0,0-13 0,0 10 0,0-23 0,0 23 0,0-23 0,0 22 0,0-9 0,0 14 0,-16-37 0,4 27 0,0 10 0,-2 1 0,-3-5 0,2 1 0,-2 5 0,3 18 0,-3-18 0,3 17 0,-3-17 0,3 18 0,-2-19 0,-5 19 0,5-8 0,-6 0 0,8 8 0,-9-31 0,7 28 0,-11-17 0,12 22 0,-5 0 0,0 1 0,3-11 0,-10 7 0,11-7 0,-13 1 0,4-4 0,-6 0 0,5-7 0,-3 7 0,-1-17 0,0-4 0,-13-7 0,6 1 0,1 3 0,3 22 0,1-18 0,6 31 0,3-8 0,-8 0 0,3 8 0,-2-8 0,2 16 0,0-4 0,1 11 0,-1-5 0,-10 4 0,8 2 0,-1 0 0,5 1 0,-4 7 0,7-5 0,-13 3 0,16 2 0,-8-6 0,1 10 0,-1-10 0,0 4 0,-4-10 0,3 9 0,-8-7 0,3 4 0,8 5 0,-4-10 0,10 15 0,-8-4 0,0 6 0,8-5 0,-6 4 0,14-4 0,-14 5 0,13 0 0,-5 0 0,7 0 0,1 0 0,-1-5 0,0 4 0,1-4 0,-1 5 0,0 0 0,0 0 0,1 0 0,-1 0 0,0 0 0,1-4 0,-1 2 0,0-2 0,5-1 0,-3 4 0,-5 2 0,-1 23 0,1-12 0,6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36.224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419 1 24575,'-21'92'0,"-11"-26"0,4-2 0,-4 1 0,-18-1 0,23-17 0,-1 5 0,-6 7 0,1-2 0,-3 12 0,2-17 0,6-5 0,19-20 0,-10 1 0,18-8 0,-6-2 0,7-16 0,0-16 0,7-7 0,-6 1 0,5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37.492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 0 24575,'0'51'0,"0"6"0,0 1 0,0 9 0,16 10 0,6 2 0,9 8 0,-9-38 0,0 0 0,12 34 0,-19-53 0,0 11 0,4-26 0,-13 0 0,17 29 0,-8-24 0,7 24 0,-5-10 0,-10-25 0,2 4 0,-9-23 0,0-9 0,0 12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38.523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 28 24575,'20'0'0,"-2"0"0,-7 0 0,-1 0 0,1 0 0,7 0 0,-5 0 0,5 0 0,-7 0 0,0 0 0,-1 0 0,2-12 0,0 9 0,-5-9 0,-2 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39.737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581 1 24575,'-62'0'0,"15"0"0,-42 0 0,35 0 0,1 0 0,4 0 0,4 7 0,-7 10 0,14-1 0,9 5 0,17-2 0,-6 1 0,9 0 0,-9-7 0,17 4 0,-3-9 0,4 29 0,0-21 0,0 14 0,0-20 0,0 1 0,0 0 0,0 0 0,0 4 0,0 2 0,0-1 0,0 7 0,0 10 0,0-2 0,0 9 0,0-8 0,0-11 0,4 2 0,-3-12 0,9 0 0,-4-1 0,5 1 0,-1 0 0,1-5 0,0 3 0,0-8 0,16 10 0,8-9 0,20 4 0,-11-6 0,-9 0 0,3 0 0,-10 0 0,11 0 0,-15 0 0,-9 0 0,1 0 0,-9-5 0,3 4 0,-10-4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41.043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759 0 24575,'-54'0'0,"1"0"0,-2 0 0,3 2 0,-1 4 0,-16 16 0,11 6 0,-22 12 0,29-6 0,0 0 0,10-3 0,3-7 0,11 2 0,-1-10 0,8 2 0,2-1 0,12 14 0,1-11 0,5 10 0,0-15 0,0-3 0,0 11 0,0-3 0,0 18 0,0-7 0,0 17 0,8-7 0,0-1 0,7-2 0,0 0 0,-2-15 0,2 13 0,3-16 0,16 8 0,-3-7 0,9-1 0,-12-6 0,-1-6 0,23-2 0,-6-6 0,9 0 0,2 0 0,0 0 0,-10 0 0,47 0 0,-66 0 0,-13 0 0,5 0 0,-7 0 0,-1 0 0,-4-5 0,-1 4 0,-5-4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46.001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557 11 24575,'-10'0'0,"-6"-5"0,-1 4 0,1-4 0,0 5 0,6 0 0,-1 0 0,0 0 0,0 0 0,1 0 0,-10 0 0,6 5 0,-6-4 0,9 9 0,1-9 0,-1 9 0,0-9 0,1 8 0,-1-8 0,0 9 0,0-9 0,1 9 0,-1-9 0,0 4 0,-4 4 0,3-6 0,-3 11 0,4-13 0,5 9 0,-8-4 0,11 4 0,-11-4 0,8 4 0,-5-4 0,5 4 0,-3 1 0,-2 0 0,-10 14 0,3-11 0,-2 11 0,14-14 0,-4-1 0,4 1 0,0 0 0,-8 9 0,12-7 0,-8 7 0,10-9 0,0 7 0,-5 0 0,4 1 0,-4-3 0,5 4 0,0-7 0,0 7 0,0-9 0,0 0 0,0-1 0,0 1 0,0 5 0,5-5 0,1 0 0,0-1 0,8-4 0,-7 4 0,9-4 0,-1 9 0,-3-8 0,4 8 0,-6-4 0,9 1 0,-7-6 0,45 16 0,-36-13 0,36 8 0,-44-13 0,12 3 0,-7-6 0,9 5 0,-10-6 0,1 0 0,-7 0 0,7 0 0,46 0 0,-33 0 0,38 0 0,-56 0 0,10 0 0,-11 0 0,3 0 0,-9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48.982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692 14 24575,'-11'0'0,"0"0"0,1 0 0,-6 0 0,-3 0 0,1 0 0,-7 0 0,5-6 0,-8 4 0,0-4 0,-10 6 0,8 0 0,-31 0 0,36 0 0,-36 0 0,40 0 0,-10 0 0,15 0 0,1 5 0,3 1 0,-4 5 0,6 4 0,-11 16 0,4-6 0,-6 13 0,-1-19 0,9 7 0,-5-4 0,8-2 0,-2 6 0,3-14 0,4 11 0,2-11 0,5 8 0,5-8 0,1-1 0,4-6 0,1 0 0,0 1 0,-1 4 0,-4 1 0,18 9 0,-14-7 0,35 15 0,-30-15 0,23 6 0,-5-6 0,-2 1 0,19 1 0,-10 0 0,11-5 0,0 5 0,0-6 0,42 25 0,-50-20 0,32 11 0,-68-25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6:50.672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499 1 24575,'-40'0'0,"22"0"0,-30 0 0,5 0 0,17 0 0,-22 0 0,18 0 0,7 0 0,-24 7 0,32-5 0,-21 12 0,16-13 0,-17 26 0,19-17 0,-16 11 0,31-11 0,-9-4 0,12 5 0,0 4 0,0-3 0,0 3 0,0-4 0,0 0 0,0 0 0,0 7 0,0 9 0,0 2 0,0-2 0,0-9 0,0-7 0,0 0 0,0-1 0,0 1 0,4 0 0,2 0 0,5-1 0,0 1 0,-1 0 0,15 14 0,-10-11 0,17 12 0,-14-10 0,1-7 0,-4 5 0,8-7 0,-9 4 0,9-3 0,0 1 0,-9-8 0,38 4 0,-26-5 0,16 0 0,-16 0 0,-6 0 0,8 0 0,-1 0 0,1 0 0,0 0 0,-1 0 0,1 0 0,0-6 0,-8 0 0,23-13 0,-22 12 0,16-4 0,-22 6 0,-4 4 0,-5-8 0,-1 7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3.303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772 0 24575,'-6'19'0,"-26"30"0,7 25 0,-12-26 0,-1 0-2409,12 26 2409,-23-2 0,-3 2 0,25-29 0,2-1 0,-14 19 0,0 1 0,11-6 0,1-9 129,-13-9-129,18 5 0,0 1 0,-20 1 545,14 7-545,5-16 0,15-11 0,-10-5 1210,15-4-1210,-9-6 525,7-1-525,4 0 0,-9 0 0,4-1 0,-5 1 0,1 0 0,-2 7 0,5-5 0,-4 5 0,4 0 0,1-5 0,-5 5 0,10-7 0,-4 4 0,5-13 0,0 2 0,0-15 0,0 1 0,6-9 0,0 7 0,8-14 0,-3 13 0,1-5 0,0 0 0,-1 5 0,7-17 0,-5 16 0,4-9 0,-5 5 0,-1 5 0,1-5 0,0 0 0,-1 5 0,1-5 0,0-1 0,-1 7 0,3-14 0,4 6 0,7-18 0,3 8 0,17-23 0,4-11 0,8 11 0,-15-8 0,1 18 0,-27 12 0,9-1 0,-7 1 0,-5 17 0,4-9 0,-7 13 0,-4-1 0,-1 0 0,0 5 0,-4-3 0,8-2 0,-1-8 0,4-6 0,8-15 0,-4 9 0,2-26 0,-6 32 0,-6-10 0,-1 24 0,-5 18 0,0 3 0,0 11 0,0 4 0,0 6 0,0-1 0,0 18 0,0-7 0,0 10 0,0 0 0,8 0 0,1-1 0,22 36 0,-12-36 0,10 22 0,-9-32 0,-7-16 0,11 16 0,-13-27 0,5 7 0,-4-2 0,-6-5 0,5 5 0,0-2 0,1-4 0,3 3 0,-9-4 0,4-1 0,-4 1 0,0 0 0,3 0 0,-8-1 0,9-4 0,-9 4 0,4-4 0,-5 4 0,0 1 0,0 0 0,0 0 0,5-1 0,-4 1 0,8 0 0,-8-1 0,9 1 0,-9 0 0,9 0 0,-9-1 0,8 1 0,-7 0 0,2-5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4.466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 0 24575,'29'0'0,"-11"0"0,5 0 0,-4 0 0,-7 0 0,6 0 0,-7 0 0,0 0 0,-1 0 0,1 0 0,0 0 0,0 0 0,-1 0 0,1 0 0,0 0 0,-1 0 0,1 0 0,0 0 0,0 0 0,-1 0 0,1 0 0,0 0 0,9 0 0,-7 0 0,7 0 0,-9 0 0,0 0 0,-1 0 0,1 0 0,0 0 0,0 0 0,-5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5.980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299 0 24575,'0'66'0,"-15"22"0,4-31 0,-6 8 0,-6-16 0,19-19 0,-17 8 0,13-10 0,1 10 0,-18 4 0,3 23 0,-1 4 0,-18 6 0,17-15 0,3-4 0,3-18 0,16-21 0,-4 2 0,6-3 0,-5-10 0,4 3 0,-3-3 0,4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7.116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 0 24575,'43'68'0,"-10"-8"0,1 2 0,-10-31 0,-2 30 0,3-46 0,-22 11 0,16-4 0,-13-7 0,22 29 0,-14-32 0,8 26 0,-13-28 0,-7 1 0,7 0 0,-3-1 0,0 9 0,4-7 0,-5 7 0,1-9 0,4 1 0,-9-10 0,4 3 0,-5-9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8.028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1 79 24575,'10'0'0,"1"0"0,0 0 0,0 0 0,-1 0 0,18 0 0,-13-5 0,13 4 0,-10-10 0,-5 9 0,5-9 0,-7 5 0,4 0 0,-3-3 0,8 3 0,-8-5 0,-1 5 0,-6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47.166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2561 64 24575,'-27'0'0,"-25"0"0,-27 0 0,6 0 0,-27 0 0,35-2 0,2 4 0,-20 13 0,1-12 0,3 5 0,20 24 0,-18-15 0,17 20 0,16-11 0,-19 5 0,13 9 0,0 1 0,-13-2 0,16 2 0,4-2 0,5-8 0,-4 11 0,-12 4 0,-9 15 0,9-15 0,0 9 0,23-25 0,-21 31 0,-3 7 0,5 5 0,-1-7 0,3 0 0,19-2 0,-6 0 0,5 3 0,-10 14 0,18-26 0,-2 5 0,-1 3 0,-1 1 0,-4-2 0,-2 7 0,-3 16 0,-4 12 0,4-14 0,6-28 0,1-1 0,0 14 0,1 7 0,7-20 0,7-24 0,7 12 0,0-26 0,-5 25 0,10-21 0,-5 6 0,-2 11 0,-1 15 0,-1-9 0,-5 16 0,7 16 0,-8-17 0,8 40 0,0-37 0,0-2 0,-1 21-395,4-20 0,1-3 395,-4-7 0,8 0 0,-7 0 0,5 0 0,-6 0 0,8-1 0,0 14 0,0-10 0,0 44 0,6-49 0,2 24 0,19-11 790,-9-25-790,15 25 0,-17-34 0,4 0 0,-6-1 0,-1 1 0,7 12 0,18 25 0,-19-17 0,21 26 0,-31-43 0,11 9 0,0 0 0,-3 1 0,3 2 0,-4-5 0,-2-11 0,-1 1 0,11 9 0,8-19 0,41 14 0,-15-22 0,36 11 0,-40-3 0,23 10 0,-10-7 0,1-1 0,14 3 0,-9-1 0,-16-3 0,3 0 0,8-1 0,14 2 0,-2 0 0,-16-2 0,21 14 0,7-8 0,-3-4 0,-27-9 0,23-2 0,14-3 0,-25-4 0,2-3 0,-1 0 0,17 1 0,5 0 0,-16 0 0,10 0 0,-4 0 0,-17 0 0,25 0 0,-26 0 0,8 0 0,-13 0 0,-4 0 0,5-4 0,4-3 0,-19-2 0,-1-2 0,7 0 0,8-3 0,21-6 0,10-3 0,-13 2 0,-28 6 0,-1 2 0,23-5 0,11-2 0,-14 1 0,17-15 0,-36 14 0,1 0 0,-7 1 0,-1 0 0,40-24 0,0 8 0,-38 8 0,35-6 0,0-20 0,-33 22 0,30-22 0,-41 14 0,3 2 0,0 0 0,-3-1 0,-6 4 0,-5 3 0,5-21 0,-13 21 0,-7-13 0,-8 10 0,-6 8 0,0 3 0,0 12 0,0-7 0,0 5 0,-4-5 0,-4 0 0,-3 5 0,4-12 0,-4 4 0,-4-33 0,0-10 0,-6-19 0,1 14 0,2 1 0,8-5 0,-5 22 0,6 0 0,-1 0 0,3 0 0,-1-22 0,6 16 0,-11-6 0,-1-22 0,-2 45 0,3-27 0,0 41 0,6 6 0,-7-7 0,-1-11 0,0 7 0,-1-17 0,2 18 0,-3-19 0,1 9 0,-1-11 0,0 0 0,-7-18 0,-3-7 0,9 26 0,-3-3-618,-6-19 0,-4-8 0,4 9 618,8 21 0,0 3 0,-9-20 0,-2-1-556,4 7 1,1 3 555,3 12 0,-1-1 0,-6-12 0,0-1 0,1 9 0,1 2 0,4 3 0,-1-3 0,-22-33 0,0 0 0,21 35 0,1 1 458,-12-16 1,1 8-459,6 24 1170,4-19-1170,-17-3 0,16 8 0,-12-17 0,-4 8 0,20-1 0,-20 2 0,8 2 0,-1 1 0,-4 7 0,1-1 0,1 4 0,10 13 878,-11 9-878,7-10 0,-39 2 0,23-6 0,-26-3 0,22 7 0,0-5 0,10 9 0,-20-5 0,5 9 0,-2 3 0,-23 1 0,23 4 0,5 1 0,16 10 0,9 0 0,8 0 0,1 0 0,9 0 0,-1 0 0,5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39.910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528 1 24575,'-11'0'0,"-22"0"0,9 0 0,-19 0 0,5 0 0,15 0 0,-23 0 0,23 0 0,-20 17 0,4 2 0,12 7 0,-9 2 0,28-15 0,-17 7 0,16-2 0,-10-4 0,6 12 0,7-13 0,-7 12 0,6-4 0,-7 6 0,0 1 0,6 0 0,2-1 0,6-7 0,0 6 0,0 7 0,0 12 0,31 10 0,29 3 0,-4-27 0,11-1 0,-39-28 0,-1 4 0,6-6 0,8 0 0,-6 0 0,-2 0 0,-15 0 0,-7 0 0,-1 0 0,1 0 0,-5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4T15:55:41.331"/>
    </inkml:context>
    <inkml:brush xml:id="br0">
      <inkml:brushProperty name="width" value="0.1" units="cm"/>
      <inkml:brushProperty name="height" value="0.1" units="cm"/>
      <inkml:brushProperty name="color" value="#B12A2F"/>
    </inkml:brush>
  </inkml:definitions>
  <inkml:trace contextRef="#ctx0" brushRef="#br0">220 1 24575,'-24'0'0,"6"0"0,0 0 0,0 6 0,10 8 0,-9 0 0,3 5 0,7 0 0,-12 2 0,18-1 0,-18 6 0,4 1 0,-1 2 0,4 5 0,12-7 0,-6 1 0,4-8 0,-4 6 0,6-14 0,0 7 0,0-9 0,0 1 0,0 0 0,0-1 0,0 1 0,0 9 0,5-6 0,1 6 0,5-10 0,4 1 0,-3 0 0,4-5 0,2 5 0,2-10 0,18 5 0,-8-6 0,18 0 0,-7 0 0,10 0 0,13 0 0,-10 0 0,10 0 0,-13 0 0,-10 0 0,-3 0 0,-11 0 0,-7 0 0,-1 0 0,-9 0 0,1 0 0,0 0 0,-1 0 0,-4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5941-01A1-B447-B76B-1694B8E2222C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992C4-DD6C-4947-948D-D76E7285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992C4-DD6C-4947-948D-D76E728552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5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511B-8B72-4041-B00E-6B6E029C4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0669-9AF0-5544-95E0-2A0E79962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A391-5FFB-7E45-9E9E-4A2DDEE6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37B2-E97E-154F-B81D-79402AA1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A2BD-F129-6E4E-8DA8-584FD5A6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B5D-B58C-AB49-8F4B-C595195A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363A-DE05-7C49-868A-07EF0D9B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FD38-6211-B340-B953-64A609A2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B42F-98A4-B843-9BE7-382B9AC9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D474-8D72-FB4E-921F-4E462F74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0EEB7-4DB5-D847-A940-F91B6F2AA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4DD77-0171-3441-A819-7146B9EC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F80B-732C-AA4D-9C66-F1A41A70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8870-968C-034E-938F-F30DD804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C391-D21A-EC40-8EC8-05D94E1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AB1-0017-5543-8FE5-43C94AE9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179A-252F-2D4C-8D12-08C7BBDF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FAD4-A040-0C47-9E73-D0597F10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B722-F2BA-2043-A676-CA1FE21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4BBD-120B-6E41-9BD1-4583CFD2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E170-03FA-9846-8376-136FD367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CFDA-A072-EB4D-994A-D0F0F5E0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68F6-8D04-9E48-B1C6-640A49F2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CB79-767D-3845-89D7-9BBCD3F7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D01CF-7ACB-1041-85B4-9E3B3AB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1878-DFEB-9845-9B21-B0E107A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C306-0B6A-024E-A83E-CE6174C9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9044A-87DE-354D-A44D-0DADA99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F187-9C83-DA4F-827D-419AC654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A6509-154A-D140-AF90-A49EA1E4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EB81-422A-E743-950A-0294C78B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7074-2AA7-5A4A-A6D7-1C51D2E0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288F-AA5E-2741-84B6-79C19863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7D477-081D-CB4D-9E53-9576EBBD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1FB3F-4611-834B-BCFD-06F2EBC6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08F69-8761-1540-909F-A7CE0A7F1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D86A-2647-564F-8F71-A6FC9D8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7566D-168A-334E-99EE-4FB1D9A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EE417-91D2-EF4A-951A-A09EC74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C06D-5391-0344-B624-35752273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C6F34-44FB-EE49-A90F-7421E745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8F2E4-8472-D348-8C39-DE27F48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DD81A-BDAA-8F42-8E41-2EB8616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AE3CB-0E04-3C41-BEFC-9EE33CCE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AFA2C-EEF5-9742-8962-09AB938F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4F67-65A5-0F41-8D9B-301A315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8540-1A12-F94E-A439-36256F42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831E-37CC-944E-9A2B-6F5A914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5EA3-E5A0-4141-873A-2316947D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FF03-97ED-3C42-98CE-7B49E9CC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5676-B2C2-9F40-9A97-33917E3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BC53-C439-134C-A788-3D45EDC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DA99-FA20-3747-A3D8-DC877030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373A5-DC05-AF4F-84C8-0BB7A9D1C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17936-D343-B84D-87E2-D5132961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AF4B-39E7-B843-8511-C8080730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BAB8-6874-B84E-9F33-8ADAB14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2F1D-6FDB-D546-A6DB-D64BDA5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D34D4-61BB-3947-AEA7-B3F2A3E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A4E7-973D-2C45-8D23-D5A29517D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A6D9-4A00-8A4C-BFA7-E55865A15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41F2-F5F3-A946-9632-DC3A2C34CFED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7AC4-339A-D743-A8B0-CCD71478A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7509-04A9-BD4A-9D5C-8A7D06673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65F-4281-A341-8991-CDF5B4D3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7.xml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8" Type="http://schemas.openxmlformats.org/officeDocument/2006/relationships/customXml" Target="../ink/ink4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3409-DC05-2F40-AF3A-182E45ED9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WGS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BD81D-2474-774E-849D-5B4D25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673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4EC-3C52-6C46-B4B8-F7B74F95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 have list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8676-8E0D-5244-B76D-962BB22D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</a:t>
            </a:r>
            <a:r>
              <a:rPr lang="en-US" dirty="0" err="1"/>
              <a:t>fst</a:t>
            </a:r>
            <a:r>
              <a:rPr lang="en-US" dirty="0"/>
              <a:t> could mean:</a:t>
            </a:r>
          </a:p>
          <a:p>
            <a:pPr lvl="1"/>
            <a:r>
              <a:rPr lang="en-US" dirty="0"/>
              <a:t>Both between and within </a:t>
            </a:r>
            <a:r>
              <a:rPr lang="en-US" dirty="0" err="1"/>
              <a:t>fst</a:t>
            </a:r>
            <a:r>
              <a:rPr lang="en-US" dirty="0"/>
              <a:t> averages were 0</a:t>
            </a:r>
          </a:p>
          <a:p>
            <a:pPr lvl="1"/>
            <a:r>
              <a:rPr lang="en-US" dirty="0"/>
              <a:t>Between and within </a:t>
            </a:r>
            <a:r>
              <a:rPr lang="en-US" dirty="0" err="1"/>
              <a:t>fsts</a:t>
            </a:r>
            <a:r>
              <a:rPr lang="en-US" dirty="0"/>
              <a:t> were the same</a:t>
            </a:r>
          </a:p>
          <a:p>
            <a:r>
              <a:rPr lang="en-US" dirty="0"/>
              <a:t>Negative </a:t>
            </a:r>
            <a:r>
              <a:rPr lang="en-US" dirty="0" err="1"/>
              <a:t>fst</a:t>
            </a:r>
            <a:r>
              <a:rPr lang="en-US" dirty="0"/>
              <a:t> means:</a:t>
            </a:r>
          </a:p>
          <a:p>
            <a:pPr lvl="1"/>
            <a:r>
              <a:rPr lang="en-US" dirty="0"/>
              <a:t>Within </a:t>
            </a:r>
            <a:r>
              <a:rPr lang="en-US" dirty="0" err="1"/>
              <a:t>fst</a:t>
            </a:r>
            <a:r>
              <a:rPr lang="en-US" dirty="0"/>
              <a:t> was bigger</a:t>
            </a:r>
          </a:p>
          <a:p>
            <a:pPr lvl="1"/>
            <a:r>
              <a:rPr lang="en-US" dirty="0"/>
              <a:t>Or between value didn’t exit (in all pop pairs in one of the pop it was mono)</a:t>
            </a:r>
          </a:p>
          <a:p>
            <a:r>
              <a:rPr lang="en-US" dirty="0"/>
              <a:t>Positive </a:t>
            </a:r>
            <a:r>
              <a:rPr lang="en-US" dirty="0" err="1"/>
              <a:t>fst</a:t>
            </a:r>
            <a:r>
              <a:rPr lang="en-US" dirty="0"/>
              <a:t> means:</a:t>
            </a:r>
          </a:p>
          <a:p>
            <a:pPr lvl="1"/>
            <a:r>
              <a:rPr lang="en-US" dirty="0"/>
              <a:t>Between </a:t>
            </a:r>
            <a:r>
              <a:rPr lang="en-US" dirty="0" err="1"/>
              <a:t>fst</a:t>
            </a:r>
            <a:r>
              <a:rPr lang="en-US" dirty="0"/>
              <a:t> was bigger</a:t>
            </a:r>
          </a:p>
          <a:p>
            <a:pPr lvl="1"/>
            <a:r>
              <a:rPr lang="en-US" dirty="0"/>
              <a:t>Or within value didn’t exit (in all pop pairs in one of the pop it was mono)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5451C5A-5B4F-A747-B145-E21988FA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1" y="643466"/>
            <a:ext cx="7378897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902DD8-335E-3547-A32F-AFB478424B7A}"/>
              </a:ext>
            </a:extLst>
          </p:cNvPr>
          <p:cNvSpPr txBox="1"/>
          <p:nvPr/>
        </p:nvSpPr>
        <p:spPr>
          <a:xfrm>
            <a:off x="263387" y="5572333"/>
            <a:ext cx="3138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  <a:p>
            <a:r>
              <a:rPr lang="en-US" dirty="0"/>
              <a:t>1000bp</a:t>
            </a:r>
          </a:p>
          <a:p>
            <a:r>
              <a:rPr lang="en-US" dirty="0"/>
              <a:t>Before or after taking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CB546-A720-C740-BEE3-BF2E94A82724}"/>
              </a:ext>
            </a:extLst>
          </p:cNvPr>
          <p:cNvSpPr txBox="1"/>
          <p:nvPr/>
        </p:nvSpPr>
        <p:spPr>
          <a:xfrm>
            <a:off x="263387" y="428624"/>
            <a:ext cx="48757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really high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snp</a:t>
            </a:r>
            <a:endParaRPr lang="en-US" dirty="0"/>
          </a:p>
          <a:p>
            <a:r>
              <a:rPr lang="en-US" dirty="0"/>
              <a:t>Zoom in to 1000bp</a:t>
            </a:r>
          </a:p>
          <a:p>
            <a:r>
              <a:rPr lang="en-US" dirty="0" err="1"/>
              <a:t>Mulitple</a:t>
            </a:r>
            <a:r>
              <a:rPr lang="en-US" dirty="0"/>
              <a:t> Manhattan plots for pairwise (LOM-BOD)</a:t>
            </a:r>
          </a:p>
          <a:p>
            <a:r>
              <a:rPr lang="en-US" dirty="0"/>
              <a:t>Checking my method</a:t>
            </a:r>
          </a:p>
          <a:p>
            <a:r>
              <a:rPr lang="en-US" dirty="0"/>
              <a:t>Also if I am using it for chapter 2</a:t>
            </a:r>
          </a:p>
        </p:txBody>
      </p:sp>
    </p:spTree>
    <p:extLst>
      <p:ext uri="{BB962C8B-B14F-4D97-AF65-F5344CB8AC3E}">
        <p14:creationId xmlns:p14="http://schemas.microsoft.com/office/powerpoint/2010/main" val="33211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0B4F-5DF1-7441-9C86-A3E5523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</a:t>
            </a:r>
            <a:r>
              <a:rPr lang="en-US" dirty="0" err="1"/>
              <a:t>fst</a:t>
            </a:r>
            <a:r>
              <a:rPr lang="en-US" dirty="0"/>
              <a:t> outlier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3665-5167-AE4C-B8D0-5DB43CCD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Permutation test? Only so many combinations… 7!</a:t>
            </a:r>
          </a:p>
          <a:p>
            <a:r>
              <a:rPr lang="en-US" dirty="0"/>
              <a:t>Bootstrapping?</a:t>
            </a:r>
          </a:p>
          <a:p>
            <a:r>
              <a:rPr lang="en-US" sz="1800" dirty="0"/>
              <a:t>Seems to me both makes sense but latter is much easier to implement</a:t>
            </a:r>
          </a:p>
          <a:p>
            <a:r>
              <a:rPr lang="en-US" sz="1800" dirty="0"/>
              <a:t>Simulate pops with gene flow SLIM</a:t>
            </a:r>
          </a:p>
          <a:p>
            <a:r>
              <a:rPr lang="en-US" sz="1800" dirty="0"/>
              <a:t>Nucleotide diversity… both pops under positive is less likely, balancing selection in the south?</a:t>
            </a:r>
          </a:p>
          <a:p>
            <a:r>
              <a:rPr lang="en-US" sz="1800" dirty="0"/>
              <a:t>MAF and LD increased</a:t>
            </a:r>
          </a:p>
          <a:p>
            <a:r>
              <a:rPr lang="en-US" sz="1800" dirty="0" err="1"/>
              <a:t>dxy</a:t>
            </a:r>
            <a:endParaRPr lang="en-US" sz="1800" dirty="0"/>
          </a:p>
          <a:p>
            <a:r>
              <a:rPr lang="en-US" sz="1800" dirty="0"/>
              <a:t>Stern and Lee nature ecology and evolution 2020 method for balancing selection</a:t>
            </a:r>
          </a:p>
          <a:p>
            <a:r>
              <a:rPr lang="en-US" sz="1800" dirty="0"/>
              <a:t>Cod paper from the </a:t>
            </a:r>
            <a:r>
              <a:rPr lang="en-US" sz="1800" dirty="0" err="1"/>
              <a:t>pinsky</a:t>
            </a:r>
            <a:r>
              <a:rPr lang="en-US" sz="1800" dirty="0"/>
              <a:t> lab</a:t>
            </a:r>
          </a:p>
          <a:p>
            <a:r>
              <a:rPr lang="en-US" sz="1800" dirty="0"/>
              <a:t>Guide to low coverage </a:t>
            </a:r>
            <a:r>
              <a:rPr lang="en-US" sz="1800" dirty="0" err="1"/>
              <a:t>wgs</a:t>
            </a:r>
            <a:r>
              <a:rPr lang="en-US" sz="1800" dirty="0"/>
              <a:t> molecular ecology</a:t>
            </a:r>
          </a:p>
          <a:p>
            <a:pPr marL="0" indent="0">
              <a:buNone/>
            </a:pPr>
            <a:r>
              <a:rPr lang="en-US" dirty="0" err="1"/>
              <a:t>Baypass</a:t>
            </a:r>
            <a:r>
              <a:rPr lang="en-US" dirty="0"/>
              <a:t> – nice also to verify my method</a:t>
            </a:r>
          </a:p>
        </p:txBody>
      </p:sp>
    </p:spTree>
    <p:extLst>
      <p:ext uri="{BB962C8B-B14F-4D97-AF65-F5344CB8AC3E}">
        <p14:creationId xmlns:p14="http://schemas.microsoft.com/office/powerpoint/2010/main" val="252782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7242-9086-2E4B-BDCD-34D1F060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0EB3-2330-9945-B1A4-C9D3C750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9316" cy="4351338"/>
          </a:xfrm>
        </p:spPr>
        <p:txBody>
          <a:bodyPr/>
          <a:lstStyle/>
          <a:p>
            <a:r>
              <a:rPr lang="en-US" dirty="0" err="1"/>
              <a:t>Fst</a:t>
            </a:r>
            <a:r>
              <a:rPr lang="en-US" dirty="0"/>
              <a:t> = (</a:t>
            </a:r>
            <a:r>
              <a:rPr lang="en-US" dirty="0" err="1"/>
              <a:t>Ht</a:t>
            </a:r>
            <a:r>
              <a:rPr lang="en-US" dirty="0"/>
              <a:t>-Hs)/</a:t>
            </a:r>
            <a:r>
              <a:rPr lang="en-US" dirty="0" err="1"/>
              <a:t>Ht</a:t>
            </a:r>
            <a:endParaRPr lang="en-US" dirty="0"/>
          </a:p>
          <a:p>
            <a:r>
              <a:rPr lang="en-US" dirty="0"/>
              <a:t>So increasing Hs decreases max </a:t>
            </a:r>
            <a:r>
              <a:rPr lang="en-US" dirty="0" err="1"/>
              <a:t>Fst</a:t>
            </a:r>
            <a:endParaRPr lang="en-US" dirty="0"/>
          </a:p>
          <a:p>
            <a:r>
              <a:rPr lang="en-US" dirty="0"/>
              <a:t>Outflank recommends removing sites where He is less than 0.1</a:t>
            </a:r>
          </a:p>
          <a:p>
            <a:r>
              <a:rPr lang="en-US" dirty="0"/>
              <a:t>Why? What is this He? Hs or </a:t>
            </a:r>
            <a:r>
              <a:rPr lang="en-US" dirty="0" err="1"/>
              <a:t>Ht</a:t>
            </a:r>
            <a:r>
              <a:rPr lang="en-US" dirty="0"/>
              <a:t>?</a:t>
            </a:r>
          </a:p>
          <a:p>
            <a:r>
              <a:rPr lang="en-US" dirty="0"/>
              <a:t>Expected (2pq) vs actual He? Former based on AF and no pop structure?</a:t>
            </a:r>
          </a:p>
          <a:p>
            <a:r>
              <a:rPr lang="en-US" dirty="0"/>
              <a:t>Which one should be &gt; 0.1?</a:t>
            </a:r>
          </a:p>
          <a:p>
            <a:r>
              <a:rPr lang="en-US" dirty="0"/>
              <a:t>Missing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89436-C043-7D4E-A00B-0B2268AA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31" y="365125"/>
            <a:ext cx="4651326" cy="3103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915BB-C60B-654F-87FE-B811605E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16" y="3780616"/>
            <a:ext cx="5238555" cy="28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81A7-E4BD-6B40-B7A5-CB8BF879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9B4D-74B7-AE45-B9CA-02515B66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1 pop MAF 0.01, other MAF 0.05 -&gt; 5 times bigger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6201F0-6758-B14D-B8E4-C8C8A98F49E0}"/>
              </a:ext>
            </a:extLst>
          </p:cNvPr>
          <p:cNvGrpSpPr/>
          <p:nvPr/>
        </p:nvGrpSpPr>
        <p:grpSpPr>
          <a:xfrm>
            <a:off x="1285430" y="2499376"/>
            <a:ext cx="1877040" cy="1846440"/>
            <a:chOff x="1285430" y="2499376"/>
            <a:chExt cx="1877040" cy="18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99AAEC9-AEFD-EC40-AC50-957C00EFB472}"/>
                    </a:ext>
                  </a:extLst>
                </p14:cNvPr>
                <p14:cNvContentPartPr/>
                <p14:nvPr/>
              </p14:nvContentPartPr>
              <p14:xfrm>
                <a:off x="1993550" y="2817256"/>
                <a:ext cx="340920" cy="29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99AAEC9-AEFD-EC40-AC50-957C00EFB4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5910" y="2799616"/>
                  <a:ext cx="376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26C305-B9CE-FB43-9BB0-664814EDD78D}"/>
                    </a:ext>
                  </a:extLst>
                </p14:cNvPr>
                <p14:cNvContentPartPr/>
                <p14:nvPr/>
              </p14:nvContentPartPr>
              <p14:xfrm>
                <a:off x="1668110" y="3513136"/>
                <a:ext cx="399960" cy="47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26C305-B9CE-FB43-9BB0-664814EDD7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0470" y="3495136"/>
                  <a:ext cx="4356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9A77D9-73F2-EF48-8801-A19AEE3E731F}"/>
                    </a:ext>
                  </a:extLst>
                </p14:cNvPr>
                <p14:cNvContentPartPr/>
                <p14:nvPr/>
              </p14:nvContentPartPr>
              <p14:xfrm>
                <a:off x="1839470" y="3825256"/>
                <a:ext cx="1515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9A77D9-73F2-EF48-8801-A19AEE3E73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1830" y="3807256"/>
                  <a:ext cx="187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1EB7FF-EE32-4643-8FB5-9DCEEB113AC7}"/>
                    </a:ext>
                  </a:extLst>
                </p14:cNvPr>
                <p14:cNvContentPartPr/>
                <p14:nvPr/>
              </p14:nvContentPartPr>
              <p14:xfrm>
                <a:off x="2574950" y="3467056"/>
                <a:ext cx="108000" cy="34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1EB7FF-EE32-4643-8FB5-9DCEEB113A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57310" y="3449056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504E58-BA72-9145-A18A-3D563CC08D45}"/>
                    </a:ext>
                  </a:extLst>
                </p14:cNvPr>
                <p14:cNvContentPartPr/>
                <p14:nvPr/>
              </p14:nvContentPartPr>
              <p14:xfrm>
                <a:off x="2708150" y="3517456"/>
                <a:ext cx="123480" cy="206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504E58-BA72-9145-A18A-3D563CC08D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0510" y="3499456"/>
                  <a:ext cx="159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C94F5A-77B8-E249-879A-9E357D42325D}"/>
                    </a:ext>
                  </a:extLst>
                </p14:cNvPr>
                <p14:cNvContentPartPr/>
                <p14:nvPr/>
              </p14:nvContentPartPr>
              <p14:xfrm>
                <a:off x="2685110" y="3673336"/>
                <a:ext cx="93600" cy="28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C94F5A-77B8-E249-879A-9E357D4232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7470" y="3655696"/>
                  <a:ext cx="129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140914-38B7-B14E-9B48-AD65ED6726C5}"/>
                    </a:ext>
                  </a:extLst>
                </p14:cNvPr>
                <p14:cNvContentPartPr/>
                <p14:nvPr/>
              </p14:nvContentPartPr>
              <p14:xfrm>
                <a:off x="1285430" y="2499376"/>
                <a:ext cx="1877040" cy="184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140914-38B7-B14E-9B48-AD65ED6726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67430" y="2481376"/>
                  <a:ext cx="1912680" cy="18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9B75AC-313B-5542-9B87-7F1709B643FF}"/>
              </a:ext>
            </a:extLst>
          </p:cNvPr>
          <p:cNvGrpSpPr/>
          <p:nvPr/>
        </p:nvGrpSpPr>
        <p:grpSpPr>
          <a:xfrm>
            <a:off x="3533990" y="2370136"/>
            <a:ext cx="1424520" cy="1732680"/>
            <a:chOff x="3533990" y="2370136"/>
            <a:chExt cx="1424520" cy="17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D0392B-C93E-B647-84A3-61CBAE680D69}"/>
                    </a:ext>
                  </a:extLst>
                </p14:cNvPr>
                <p14:cNvContentPartPr/>
                <p14:nvPr/>
              </p14:nvContentPartPr>
              <p14:xfrm>
                <a:off x="4096670" y="2641936"/>
                <a:ext cx="190440" cy="23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D0392B-C93E-B647-84A3-61CBAE680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8670" y="2624296"/>
                  <a:ext cx="226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647E8B-4271-5148-8465-E7D85CD65D72}"/>
                    </a:ext>
                  </a:extLst>
                </p14:cNvPr>
                <p14:cNvContentPartPr/>
                <p14:nvPr/>
              </p14:nvContentPartPr>
              <p14:xfrm>
                <a:off x="3820910" y="3393976"/>
                <a:ext cx="267480" cy="189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647E8B-4271-5148-8465-E7D85CD65D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2910" y="3376336"/>
                  <a:ext cx="303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C7D29B-6EAF-7D43-871C-40DE066876E2}"/>
                    </a:ext>
                  </a:extLst>
                </p14:cNvPr>
                <p14:cNvContentPartPr/>
                <p14:nvPr/>
              </p14:nvContentPartPr>
              <p14:xfrm>
                <a:off x="4444070" y="3570016"/>
                <a:ext cx="277200" cy="19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C7D29B-6EAF-7D43-871C-40DE066876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6430" y="3552376"/>
                  <a:ext cx="312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60DE0F-29BB-F84A-BD9B-2A1D48F3DDD7}"/>
                    </a:ext>
                  </a:extLst>
                </p14:cNvPr>
                <p14:cNvContentPartPr/>
                <p14:nvPr/>
              </p14:nvContentPartPr>
              <p14:xfrm>
                <a:off x="3533990" y="2370136"/>
                <a:ext cx="1424520" cy="173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60DE0F-29BB-F84A-BD9B-2A1D48F3DD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15990" y="2352496"/>
                  <a:ext cx="1460160" cy="176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7DB5A1-77BB-ED47-AE07-36DC87CCE292}"/>
              </a:ext>
            </a:extLst>
          </p:cNvPr>
          <p:cNvGrpSpPr/>
          <p:nvPr/>
        </p:nvGrpSpPr>
        <p:grpSpPr>
          <a:xfrm>
            <a:off x="1804190" y="4989856"/>
            <a:ext cx="235800" cy="380520"/>
            <a:chOff x="1804190" y="4989856"/>
            <a:chExt cx="23580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916A01-0097-8844-9927-835D0CE0B171}"/>
                    </a:ext>
                  </a:extLst>
                </p14:cNvPr>
                <p14:cNvContentPartPr/>
                <p14:nvPr/>
              </p14:nvContentPartPr>
              <p14:xfrm>
                <a:off x="1804190" y="4989856"/>
                <a:ext cx="150840" cy="29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916A01-0097-8844-9927-835D0CE0B1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86190" y="4972216"/>
                  <a:ext cx="186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395938-6346-9D47-9E9D-4E5763A9401D}"/>
                    </a:ext>
                  </a:extLst>
                </p14:cNvPr>
                <p14:cNvContentPartPr/>
                <p14:nvPr/>
              </p14:nvContentPartPr>
              <p14:xfrm>
                <a:off x="1933070" y="5038096"/>
                <a:ext cx="106920" cy="332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395938-6346-9D47-9E9D-4E5763A940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5430" y="5020096"/>
                  <a:ext cx="142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A198ED-8588-9A46-99EE-DDB8BAAB8361}"/>
                    </a:ext>
                  </a:extLst>
                </p14:cNvPr>
                <p14:cNvContentPartPr/>
                <p14:nvPr/>
              </p14:nvContentPartPr>
              <p14:xfrm>
                <a:off x="1887710" y="5197216"/>
                <a:ext cx="6768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A198ED-8588-9A46-99EE-DDB8BAAB83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0070" y="5179576"/>
                  <a:ext cx="1033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68F6D4-8767-5248-9A94-5182B1192AD6}"/>
              </a:ext>
            </a:extLst>
          </p:cNvPr>
          <p:cNvGrpSpPr/>
          <p:nvPr/>
        </p:nvGrpSpPr>
        <p:grpSpPr>
          <a:xfrm>
            <a:off x="1697630" y="5628856"/>
            <a:ext cx="616680" cy="545040"/>
            <a:chOff x="1697630" y="5628856"/>
            <a:chExt cx="61668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09F5A9-52FA-2141-918C-2C34C955C62E}"/>
                    </a:ext>
                  </a:extLst>
                </p14:cNvPr>
                <p14:cNvContentPartPr/>
                <p14:nvPr/>
              </p14:nvContentPartPr>
              <p14:xfrm>
                <a:off x="1697630" y="5628856"/>
                <a:ext cx="20952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09F5A9-52FA-2141-918C-2C34C955C6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79990" y="5611216"/>
                  <a:ext cx="245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B8E3CF-CF36-6D45-8996-BBA76E1CF9FB}"/>
                    </a:ext>
                  </a:extLst>
                </p14:cNvPr>
                <p14:cNvContentPartPr/>
                <p14:nvPr/>
              </p14:nvContentPartPr>
              <p14:xfrm>
                <a:off x="2040710" y="5849896"/>
                <a:ext cx="273600" cy="32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B8E3CF-CF36-6D45-8996-BBA76E1CF9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2710" y="5831896"/>
                  <a:ext cx="30924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F743F1-9960-7D44-AB59-6CCE5A8A3036}"/>
                  </a:ext>
                </a:extLst>
              </p14:cNvPr>
              <p14:cNvContentPartPr/>
              <p14:nvPr/>
            </p14:nvContentPartPr>
            <p14:xfrm>
              <a:off x="4039790" y="5008216"/>
              <a:ext cx="237240" cy="256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F743F1-9960-7D44-AB59-6CCE5A8A30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21790" y="4990216"/>
                <a:ext cx="27288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D3DED39-E084-7F42-A9EC-E3C15105B33E}"/>
              </a:ext>
            </a:extLst>
          </p:cNvPr>
          <p:cNvGrpSpPr/>
          <p:nvPr/>
        </p:nvGrpSpPr>
        <p:grpSpPr>
          <a:xfrm>
            <a:off x="3934310" y="5534536"/>
            <a:ext cx="780840" cy="474480"/>
            <a:chOff x="3934310" y="5534536"/>
            <a:chExt cx="7808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8C167D-43D5-9E43-AE2B-2BD8EF825AE3}"/>
                    </a:ext>
                  </a:extLst>
                </p14:cNvPr>
                <p14:cNvContentPartPr/>
                <p14:nvPr/>
              </p14:nvContentPartPr>
              <p14:xfrm>
                <a:off x="3934310" y="5534536"/>
                <a:ext cx="261720" cy="22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8C167D-43D5-9E43-AE2B-2BD8EF825A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6670" y="5516536"/>
                  <a:ext cx="297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ABE0D2-FAE1-C945-8982-E52D17DE172B}"/>
                    </a:ext>
                  </a:extLst>
                </p14:cNvPr>
                <p14:cNvContentPartPr/>
                <p14:nvPr/>
              </p14:nvContentPartPr>
              <p14:xfrm>
                <a:off x="4433630" y="5812456"/>
                <a:ext cx="281520" cy="19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ABE0D2-FAE1-C945-8982-E52D17DE17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5990" y="5794816"/>
                  <a:ext cx="31716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0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AD5D-D578-694F-B414-B05BC1E3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1882-F114-564E-95B1-ED12AF6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err="1"/>
              <a:t>Angsd</a:t>
            </a:r>
            <a:r>
              <a:rPr lang="en-US" dirty="0"/>
              <a:t> -&gt; </a:t>
            </a:r>
            <a:r>
              <a:rPr lang="en-US" dirty="0" err="1"/>
              <a:t>saf</a:t>
            </a:r>
            <a:endParaRPr lang="en-US" dirty="0"/>
          </a:p>
          <a:p>
            <a:r>
              <a:rPr lang="en-US" sz="1800" dirty="0"/>
              <a:t>Monomorphic sites, min 85% </a:t>
            </a:r>
            <a:r>
              <a:rPr lang="en-US" sz="1800" dirty="0" err="1"/>
              <a:t>indv</a:t>
            </a:r>
            <a:r>
              <a:rPr lang="en-US" sz="1800" dirty="0"/>
              <a:t>, min 3 coverage / </a:t>
            </a:r>
            <a:r>
              <a:rPr lang="en-US" sz="1800" dirty="0" err="1"/>
              <a:t>indv</a:t>
            </a:r>
            <a:r>
              <a:rPr lang="en-US" sz="1800" dirty="0"/>
              <a:t>, remove low qual mapping</a:t>
            </a:r>
          </a:p>
          <a:p>
            <a:r>
              <a:rPr lang="en-US" dirty="0"/>
              <a:t>21 pairs</a:t>
            </a:r>
          </a:p>
          <a:p>
            <a:r>
              <a:rPr lang="en-US" dirty="0"/>
              <a:t>For each pair </a:t>
            </a:r>
            <a:r>
              <a:rPr lang="en-US" dirty="0" err="1"/>
              <a:t>realSFS</a:t>
            </a:r>
            <a:r>
              <a:rPr lang="en-US" dirty="0"/>
              <a:t> fold 1 -&gt; .</a:t>
            </a:r>
            <a:r>
              <a:rPr lang="en-US" dirty="0" err="1"/>
              <a:t>sfs</a:t>
            </a:r>
            <a:endParaRPr lang="en-US" dirty="0"/>
          </a:p>
          <a:p>
            <a:r>
              <a:rPr lang="en-US" dirty="0"/>
              <a:t>-&gt; per site pairwise </a:t>
            </a:r>
            <a:r>
              <a:rPr lang="en-US" dirty="0" err="1"/>
              <a:t>Fst</a:t>
            </a:r>
            <a:r>
              <a:rPr lang="en-US" dirty="0"/>
              <a:t> values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77968-96E1-1F47-866C-A928A0ECF6C1}"/>
              </a:ext>
            </a:extLst>
          </p:cNvPr>
          <p:cNvSpPr/>
          <p:nvPr/>
        </p:nvSpPr>
        <p:spPr>
          <a:xfrm>
            <a:off x="8316682" y="25686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DC0E2B-2303-D04A-A49A-8E013A86D5B8}"/>
              </a:ext>
            </a:extLst>
          </p:cNvPr>
          <p:cNvSpPr/>
          <p:nvPr/>
        </p:nvSpPr>
        <p:spPr>
          <a:xfrm>
            <a:off x="9998809" y="2388891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487E54-2BD7-654E-B902-AFB7C0C8AD42}"/>
              </a:ext>
            </a:extLst>
          </p:cNvPr>
          <p:cNvSpPr/>
          <p:nvPr/>
        </p:nvSpPr>
        <p:spPr>
          <a:xfrm>
            <a:off x="10201587" y="2917385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81C746-1E5A-0848-B45F-B3EFDE413FC9}"/>
              </a:ext>
            </a:extLst>
          </p:cNvPr>
          <p:cNvSpPr/>
          <p:nvPr/>
        </p:nvSpPr>
        <p:spPr>
          <a:xfrm>
            <a:off x="9794157" y="3429000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7CDCAA-7366-EF4E-875B-45133991BEB5}"/>
              </a:ext>
            </a:extLst>
          </p:cNvPr>
          <p:cNvSpPr/>
          <p:nvPr/>
        </p:nvSpPr>
        <p:spPr>
          <a:xfrm>
            <a:off x="9998810" y="4033364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F7E32-7BE0-D948-B857-8DB91F79EC5B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8725985" y="2593543"/>
            <a:ext cx="1272824" cy="17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B78CB7-3954-4542-86B0-36865546F06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8725985" y="2773318"/>
            <a:ext cx="1475602" cy="34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CE0BD7-D06B-004A-A4A3-9E9EDF842BF2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8725985" y="2773318"/>
            <a:ext cx="1068172" cy="86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939A0A-EE4C-BE42-AD1A-440228BFD31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8725985" y="2773318"/>
            <a:ext cx="1272825" cy="146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309F8DD-04A3-EA4A-AA8E-EF9594F4BB22}"/>
              </a:ext>
            </a:extLst>
          </p:cNvPr>
          <p:cNvSpPr/>
          <p:nvPr/>
        </p:nvSpPr>
        <p:spPr>
          <a:xfrm>
            <a:off x="7996923" y="320042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AC1B88-CE6E-DE46-B8C8-C10EB4BAA540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8406226" y="2593543"/>
            <a:ext cx="1592583" cy="8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B63EF-2953-4B4F-8477-EFDD29708E09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V="1">
            <a:off x="8406226" y="3122037"/>
            <a:ext cx="1795361" cy="28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550CBC-A10A-2141-BBD7-C3DEEBFC576F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>
            <a:off x="8406226" y="3405073"/>
            <a:ext cx="1387931" cy="22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7EDAC5-7DFE-0D40-9ECE-858BBB29A601}"/>
              </a:ext>
            </a:extLst>
          </p:cNvPr>
          <p:cNvCxnSpPr>
            <a:cxnSpLocks/>
            <a:stCxn id="23" idx="6"/>
            <a:endCxn id="11" idx="2"/>
          </p:cNvCxnSpPr>
          <p:nvPr/>
        </p:nvCxnSpPr>
        <p:spPr>
          <a:xfrm>
            <a:off x="8406226" y="3405073"/>
            <a:ext cx="1592584" cy="832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C39BB8-D850-0949-B9D2-DE6BC84B53B6}"/>
              </a:ext>
            </a:extLst>
          </p:cNvPr>
          <p:cNvSpPr/>
          <p:nvPr/>
        </p:nvSpPr>
        <p:spPr>
          <a:xfrm>
            <a:off x="8316682" y="389012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9C8062-568B-104C-A5C8-B005C9D2A7B0}"/>
              </a:ext>
            </a:extLst>
          </p:cNvPr>
          <p:cNvCxnSpPr>
            <a:cxnSpLocks/>
            <a:stCxn id="33" idx="6"/>
            <a:endCxn id="8" idx="2"/>
          </p:cNvCxnSpPr>
          <p:nvPr/>
        </p:nvCxnSpPr>
        <p:spPr>
          <a:xfrm flipV="1">
            <a:off x="8725985" y="2593543"/>
            <a:ext cx="1272824" cy="150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21FA19-8223-C54E-84C2-53695AEE8206}"/>
              </a:ext>
            </a:extLst>
          </p:cNvPr>
          <p:cNvCxnSpPr>
            <a:cxnSpLocks/>
            <a:stCxn id="33" idx="6"/>
            <a:endCxn id="9" idx="2"/>
          </p:cNvCxnSpPr>
          <p:nvPr/>
        </p:nvCxnSpPr>
        <p:spPr>
          <a:xfrm flipV="1">
            <a:off x="8725985" y="3122037"/>
            <a:ext cx="1475602" cy="972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AC4F8-D0A7-DB4A-8D95-772581FE8F3D}"/>
              </a:ext>
            </a:extLst>
          </p:cNvPr>
          <p:cNvCxnSpPr>
            <a:cxnSpLocks/>
            <a:stCxn id="33" idx="6"/>
            <a:endCxn id="10" idx="2"/>
          </p:cNvCxnSpPr>
          <p:nvPr/>
        </p:nvCxnSpPr>
        <p:spPr>
          <a:xfrm flipV="1">
            <a:off x="8725985" y="3633652"/>
            <a:ext cx="1068172" cy="461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E1CB75-95C4-6544-AEA9-80B31830A2A0}"/>
              </a:ext>
            </a:extLst>
          </p:cNvPr>
          <p:cNvCxnSpPr>
            <a:cxnSpLocks/>
            <a:stCxn id="33" idx="6"/>
            <a:endCxn id="11" idx="2"/>
          </p:cNvCxnSpPr>
          <p:nvPr/>
        </p:nvCxnSpPr>
        <p:spPr>
          <a:xfrm>
            <a:off x="8725985" y="4094773"/>
            <a:ext cx="1272825" cy="14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848FF3-148A-714D-B25E-6F09610C09B4}"/>
              </a:ext>
            </a:extLst>
          </p:cNvPr>
          <p:cNvSpPr txBox="1"/>
          <p:nvPr/>
        </p:nvSpPr>
        <p:spPr>
          <a:xfrm>
            <a:off x="8042772" y="1866799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7AF691-6C56-C341-9A1D-D0D5C5DEB2D6}"/>
              </a:ext>
            </a:extLst>
          </p:cNvPr>
          <p:cNvSpPr txBox="1"/>
          <p:nvPr/>
        </p:nvSpPr>
        <p:spPr>
          <a:xfrm>
            <a:off x="9745116" y="1870873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28DBA7-5196-0346-9052-56B2AEF91063}"/>
              </a:ext>
            </a:extLst>
          </p:cNvPr>
          <p:cNvSpPr txBox="1"/>
          <p:nvPr/>
        </p:nvSpPr>
        <p:spPr>
          <a:xfrm>
            <a:off x="9153045" y="4359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97AFC9-9906-D046-994B-7FDF60227C94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0203461" y="2798194"/>
            <a:ext cx="202778" cy="11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F36A74-88AF-7045-9A41-28A84008F99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9998809" y="2798194"/>
            <a:ext cx="204652" cy="6308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F8958FC-05DE-9546-BF63-A72C04E7D47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203461" y="2798194"/>
            <a:ext cx="1" cy="1235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813D32-51A7-FF40-AB75-E35DFF9754B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9998809" y="3326688"/>
            <a:ext cx="407430" cy="102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8FE6044-286E-AE40-B500-7111C2E9C040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0203462" y="3326688"/>
            <a:ext cx="202777" cy="706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9160B91-D5F3-894C-8A9E-A6864EA1135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998809" y="3838303"/>
            <a:ext cx="204653" cy="195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944BD04-D948-8042-BFFA-CBAAE4B2AE18}"/>
              </a:ext>
            </a:extLst>
          </p:cNvPr>
          <p:cNvSpPr txBox="1"/>
          <p:nvPr/>
        </p:nvSpPr>
        <p:spPr>
          <a:xfrm>
            <a:off x="10050744" y="451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FEB835-87BA-9241-A5F0-36DBBA2C2DF7}"/>
              </a:ext>
            </a:extLst>
          </p:cNvPr>
          <p:cNvCxnSpPr>
            <a:cxnSpLocks/>
            <a:stCxn id="4" idx="4"/>
            <a:endCxn id="23" idx="0"/>
          </p:cNvCxnSpPr>
          <p:nvPr/>
        </p:nvCxnSpPr>
        <p:spPr>
          <a:xfrm flipH="1">
            <a:off x="8201575" y="2977969"/>
            <a:ext cx="319759" cy="222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3FE3369-6C11-9A4A-92BC-4DA4CCEC4BBA}"/>
              </a:ext>
            </a:extLst>
          </p:cNvPr>
          <p:cNvCxnSpPr>
            <a:cxnSpLocks/>
            <a:stCxn id="4" idx="4"/>
            <a:endCxn id="33" idx="0"/>
          </p:cNvCxnSpPr>
          <p:nvPr/>
        </p:nvCxnSpPr>
        <p:spPr>
          <a:xfrm>
            <a:off x="8521334" y="2977969"/>
            <a:ext cx="0" cy="91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70F009-93FF-7348-8127-12F6FC23A81F}"/>
              </a:ext>
            </a:extLst>
          </p:cNvPr>
          <p:cNvCxnSpPr>
            <a:cxnSpLocks/>
            <a:stCxn id="23" idx="4"/>
            <a:endCxn id="33" idx="0"/>
          </p:cNvCxnSpPr>
          <p:nvPr/>
        </p:nvCxnSpPr>
        <p:spPr>
          <a:xfrm>
            <a:off x="8201575" y="3609724"/>
            <a:ext cx="319759" cy="2803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1612CE5-3538-CB47-A04A-2EC1B528B906}"/>
              </a:ext>
            </a:extLst>
          </p:cNvPr>
          <p:cNvSpPr txBox="1"/>
          <p:nvPr/>
        </p:nvSpPr>
        <p:spPr>
          <a:xfrm>
            <a:off x="8370490" y="451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38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350C-8A3F-6E43-AC27-54E4C26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results looked weird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797D1-1ECB-ED48-A3E8-4CE1CC59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91" y="2303077"/>
            <a:ext cx="8247017" cy="35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1441-1303-A047-A1DC-7A8F78C5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polymorphic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66138-4A31-3E42-AA83-B5B31315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06" y="2389823"/>
            <a:ext cx="7381188" cy="3207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75533F-614B-934A-A809-0830ABCDE4A5}"/>
              </a:ext>
            </a:extLst>
          </p:cNvPr>
          <p:cNvSpPr txBox="1"/>
          <p:nvPr/>
        </p:nvSpPr>
        <p:spPr>
          <a:xfrm>
            <a:off x="2760617" y="5926721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Took out </a:t>
            </a:r>
            <a:r>
              <a:rPr lang="en-US" dirty="0" err="1"/>
              <a:t>mito</a:t>
            </a:r>
            <a:r>
              <a:rPr lang="en-US" dirty="0"/>
              <a:t> for now…</a:t>
            </a:r>
          </a:p>
        </p:txBody>
      </p:sp>
    </p:spTree>
    <p:extLst>
      <p:ext uri="{BB962C8B-B14F-4D97-AF65-F5344CB8AC3E}">
        <p14:creationId xmlns:p14="http://schemas.microsoft.com/office/powerpoint/2010/main" val="42050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DAA-9EDD-834A-8BB6-AB2140CF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A621-30AB-D54D-A739-6D115BEA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sites not polymorphic</a:t>
            </a:r>
          </a:p>
          <a:p>
            <a:r>
              <a:rPr lang="en-US" dirty="0"/>
              <a:t>Average per site </a:t>
            </a:r>
            <a:r>
              <a:rPr lang="en-US" dirty="0" err="1"/>
              <a:t>Fst</a:t>
            </a:r>
            <a:r>
              <a:rPr lang="en-US" dirty="0"/>
              <a:t> doesn’t correlate with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2336-2C48-434E-9472-C7A27CC9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123" y="3075216"/>
            <a:ext cx="5076989" cy="31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673F-2854-9447-A787-F877B34E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28676-D05C-7D42-A137-ABBCF65F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07" y="2573517"/>
            <a:ext cx="4134563" cy="323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63F2BE-0992-4E47-960E-193A81C2FE6B}"/>
              </a:ext>
            </a:extLst>
          </p:cNvPr>
          <p:cNvSpPr txBox="1"/>
          <p:nvPr/>
        </p:nvSpPr>
        <p:spPr>
          <a:xfrm>
            <a:off x="5481728" y="1578104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LOM vs KIB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1CB0E-AC07-7944-9BF0-D4E311BA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01" y="2573517"/>
            <a:ext cx="3961024" cy="3054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EA2DB-10BA-5244-897B-BAFB65C6EF8B}"/>
              </a:ext>
            </a:extLst>
          </p:cNvPr>
          <p:cNvSpPr txBox="1"/>
          <p:nvPr/>
        </p:nvSpPr>
        <p:spPr>
          <a:xfrm>
            <a:off x="4164156" y="6186583"/>
            <a:ext cx="386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r>
              <a:rPr lang="en-US" baseline="30000" dirty="0"/>
              <a:t>th</a:t>
            </a:r>
            <a:r>
              <a:rPr lang="en-US" dirty="0"/>
              <a:t> percentile -&gt; SUM 219,864 outliers</a:t>
            </a:r>
          </a:p>
        </p:txBody>
      </p:sp>
    </p:spTree>
    <p:extLst>
      <p:ext uri="{BB962C8B-B14F-4D97-AF65-F5344CB8AC3E}">
        <p14:creationId xmlns:p14="http://schemas.microsoft.com/office/powerpoint/2010/main" val="342343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E0F-770A-0642-8BAB-9697A35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A55B-C818-BF4A-8E8B-D4DD4570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en-US" dirty="0"/>
              <a:t>79 outliers in 6 or more “red” pairs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Decided to go for a window approach:</a:t>
            </a:r>
          </a:p>
          <a:p>
            <a:pPr lvl="1"/>
            <a:r>
              <a:rPr lang="en-US" sz="1800" dirty="0"/>
              <a:t>If 2 outliers within 1000 bp (regardless of pair)</a:t>
            </a:r>
          </a:p>
          <a:p>
            <a:pPr lvl="1"/>
            <a:r>
              <a:rPr lang="en-US" sz="1800" dirty="0"/>
              <a:t>Save it as 1 outlier region</a:t>
            </a:r>
          </a:p>
          <a:p>
            <a:pPr lvl="1"/>
            <a:r>
              <a:rPr lang="en-US" sz="1800" dirty="0"/>
              <a:t>Find regions that are outlier regions in multiple “red” pairs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745 outlier regions in 6 or more “red” pairs</a:t>
            </a:r>
          </a:p>
          <a:p>
            <a:pPr lvl="1"/>
            <a:r>
              <a:rPr lang="en-US" sz="1900" dirty="0"/>
              <a:t>next step, taking out regions that overlap with regions also high </a:t>
            </a:r>
            <a:r>
              <a:rPr lang="en-US" sz="1900" dirty="0" err="1"/>
              <a:t>fst</a:t>
            </a:r>
            <a:r>
              <a:rPr lang="en-US" sz="1900" dirty="0"/>
              <a:t> within group pop pairs -&gt; 99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579E34-8675-A642-9936-B31A88ADD848}"/>
              </a:ext>
            </a:extLst>
          </p:cNvPr>
          <p:cNvSpPr/>
          <p:nvPr/>
        </p:nvSpPr>
        <p:spPr>
          <a:xfrm>
            <a:off x="8395329" y="2154085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9A6DB8-825A-494C-89E6-E5A3145FC0D8}"/>
              </a:ext>
            </a:extLst>
          </p:cNvPr>
          <p:cNvSpPr/>
          <p:nvPr/>
        </p:nvSpPr>
        <p:spPr>
          <a:xfrm>
            <a:off x="10077456" y="1974310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8A3383-BE88-664E-B814-AB649ED24938}"/>
              </a:ext>
            </a:extLst>
          </p:cNvPr>
          <p:cNvSpPr/>
          <p:nvPr/>
        </p:nvSpPr>
        <p:spPr>
          <a:xfrm>
            <a:off x="10280234" y="2502804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3E189-3117-7242-A1D6-59251B0D4B6C}"/>
              </a:ext>
            </a:extLst>
          </p:cNvPr>
          <p:cNvSpPr/>
          <p:nvPr/>
        </p:nvSpPr>
        <p:spPr>
          <a:xfrm>
            <a:off x="9872804" y="3014419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BF4782-3D2E-DB4D-8319-117A17133AA1}"/>
              </a:ext>
            </a:extLst>
          </p:cNvPr>
          <p:cNvSpPr/>
          <p:nvPr/>
        </p:nvSpPr>
        <p:spPr>
          <a:xfrm>
            <a:off x="10077457" y="3618783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BB91C7-44F5-4543-B5B5-569AA24D1E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8804632" y="2178962"/>
            <a:ext cx="1272824" cy="17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8A0D1-A0F5-1A41-A3B2-EFDD699EB51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8804632" y="2358737"/>
            <a:ext cx="1475602" cy="34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52865-C82F-B947-AA47-52EDCD7F274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04632" y="2358737"/>
            <a:ext cx="1068172" cy="86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2BBF8-E09F-0C43-B751-A82177CC9DF3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8804632" y="2358737"/>
            <a:ext cx="1272825" cy="146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EC255B-3826-0C44-AC50-73483095B205}"/>
              </a:ext>
            </a:extLst>
          </p:cNvPr>
          <p:cNvSpPr/>
          <p:nvPr/>
        </p:nvSpPr>
        <p:spPr>
          <a:xfrm>
            <a:off x="8075570" y="2785840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311BE-41EC-9D4B-82F0-B7CCDA3BA662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V="1">
            <a:off x="8484873" y="2178962"/>
            <a:ext cx="1592583" cy="8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F275C3-5613-7347-A1E8-08E8B6EFF697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8484873" y="2707456"/>
            <a:ext cx="1795361" cy="28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B81F7-14ED-2441-A61D-8D76466D935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8484873" y="2990492"/>
            <a:ext cx="1387931" cy="22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779C9E-B976-1640-BCC0-56AD1F8853DB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8484873" y="2990492"/>
            <a:ext cx="1592584" cy="832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874882D-45B1-3F4A-8124-ACAF759AE396}"/>
              </a:ext>
            </a:extLst>
          </p:cNvPr>
          <p:cNvSpPr/>
          <p:nvPr/>
        </p:nvSpPr>
        <p:spPr>
          <a:xfrm>
            <a:off x="8395329" y="3475540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9EF41-7494-BF4B-A10D-1B93919761E8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 flipV="1">
            <a:off x="8804632" y="2178962"/>
            <a:ext cx="1272824" cy="150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250298-0614-1F42-A91C-3E84090AA844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8804632" y="2707456"/>
            <a:ext cx="1475602" cy="972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B90C71-A220-2245-88FF-C1D34D308C21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8804632" y="3219071"/>
            <a:ext cx="1068172" cy="461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6F26E-E26D-5F4E-A10D-5AB0BF9D3CFF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8804632" y="3680192"/>
            <a:ext cx="1272825" cy="14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0A4372-872C-5249-A813-D3D28821794F}"/>
              </a:ext>
            </a:extLst>
          </p:cNvPr>
          <p:cNvSpPr txBox="1"/>
          <p:nvPr/>
        </p:nvSpPr>
        <p:spPr>
          <a:xfrm>
            <a:off x="8121419" y="1452218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57B9A-4E30-5848-82C3-F681907BE131}"/>
              </a:ext>
            </a:extLst>
          </p:cNvPr>
          <p:cNvSpPr txBox="1"/>
          <p:nvPr/>
        </p:nvSpPr>
        <p:spPr>
          <a:xfrm>
            <a:off x="9823763" y="1456292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747DA-FE69-C14D-ACD3-B26F73588885}"/>
              </a:ext>
            </a:extLst>
          </p:cNvPr>
          <p:cNvSpPr txBox="1"/>
          <p:nvPr/>
        </p:nvSpPr>
        <p:spPr>
          <a:xfrm>
            <a:off x="9231692" y="3945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E572CC-01DD-7040-8995-77AFCAF0B8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0282108" y="2383613"/>
            <a:ext cx="202778" cy="11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1E5A95-1428-C94B-89DB-D337D209162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0077456" y="2383613"/>
            <a:ext cx="204652" cy="6308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D389BC-80DF-3147-83A8-EE894C9844C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0282108" y="2383613"/>
            <a:ext cx="1" cy="1235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694C32-466C-9F44-BA7E-27AA0B534D1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077456" y="2912107"/>
            <a:ext cx="407430" cy="102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B26DF6-5E48-6844-8897-19EAEA8228D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282109" y="2912107"/>
            <a:ext cx="202777" cy="706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31B532-E03D-BA42-91BA-0F8BBF5B04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077456" y="3423722"/>
            <a:ext cx="204653" cy="195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55701-5D24-C44F-A168-D0B47DDFBF1A}"/>
              </a:ext>
            </a:extLst>
          </p:cNvPr>
          <p:cNvSpPr txBox="1"/>
          <p:nvPr/>
        </p:nvSpPr>
        <p:spPr>
          <a:xfrm>
            <a:off x="10129391" y="4099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C809B-9389-D044-9382-3DBD52ADCD5B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8280222" y="2563388"/>
            <a:ext cx="319759" cy="222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6BDF8-2348-E649-B7C6-60D55CBDAA9D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8599981" y="2563388"/>
            <a:ext cx="0" cy="91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6342AE-D967-E34B-89B6-DD044983B6D4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8280222" y="3195143"/>
            <a:ext cx="319759" cy="2803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477134-0297-9547-B387-C2D4764731C6}"/>
              </a:ext>
            </a:extLst>
          </p:cNvPr>
          <p:cNvSpPr txBox="1"/>
          <p:nvPr/>
        </p:nvSpPr>
        <p:spPr>
          <a:xfrm>
            <a:off x="8449137" y="4099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EEAF8A-A246-3148-B46F-5A3388EB404B}"/>
              </a:ext>
            </a:extLst>
          </p:cNvPr>
          <p:cNvCxnSpPr>
            <a:cxnSpLocks/>
          </p:cNvCxnSpPr>
          <p:nvPr/>
        </p:nvCxnSpPr>
        <p:spPr>
          <a:xfrm>
            <a:off x="3346515" y="2441542"/>
            <a:ext cx="0" cy="71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E26282-6248-6448-81FD-C2A4396D2907}"/>
              </a:ext>
            </a:extLst>
          </p:cNvPr>
          <p:cNvCxnSpPr>
            <a:cxnSpLocks/>
          </p:cNvCxnSpPr>
          <p:nvPr/>
        </p:nvCxnSpPr>
        <p:spPr>
          <a:xfrm>
            <a:off x="3346515" y="4842629"/>
            <a:ext cx="0" cy="41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8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65A2-A267-024D-BE98-EC7F87FB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 outlier regions…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84A0-8590-6844-9715-12919575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Fall in 50 genes (4 in promoters)</a:t>
            </a:r>
          </a:p>
          <a:p>
            <a:r>
              <a:rPr lang="en-US" dirty="0"/>
              <a:t>Gene names are not interesting</a:t>
            </a:r>
          </a:p>
          <a:p>
            <a:r>
              <a:rPr lang="en-US" dirty="0"/>
              <a:t>GO &gt; negative regulation of actin nucleation, nothing else</a:t>
            </a:r>
          </a:p>
        </p:txBody>
      </p:sp>
    </p:spTree>
    <p:extLst>
      <p:ext uri="{BB962C8B-B14F-4D97-AF65-F5344CB8AC3E}">
        <p14:creationId xmlns:p14="http://schemas.microsoft.com/office/powerpoint/2010/main" val="407575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E0F-770A-0642-8BAB-9697A35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A55B-C818-BF4A-8E8B-D4DD4570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en-US" dirty="0"/>
              <a:t>Averaged red pairs -&gt; list A of </a:t>
            </a:r>
            <a:r>
              <a:rPr lang="en-US" dirty="0" err="1"/>
              <a:t>Fsts</a:t>
            </a:r>
            <a:endParaRPr lang="en-US" dirty="0"/>
          </a:p>
          <a:p>
            <a:r>
              <a:rPr lang="en-US" dirty="0"/>
              <a:t>Averaged green pairs -&gt; list B of </a:t>
            </a:r>
            <a:r>
              <a:rPr lang="en-US" dirty="0" err="1"/>
              <a:t>Fsts</a:t>
            </a:r>
            <a:endParaRPr lang="en-US" dirty="0"/>
          </a:p>
          <a:p>
            <a:pPr marL="0" indent="0">
              <a:buNone/>
            </a:pPr>
            <a:r>
              <a:rPr lang="en-US" sz="1800" dirty="0" err="1"/>
              <a:t>ndf</a:t>
            </a:r>
            <a:r>
              <a:rPr lang="en-US" sz="1800" dirty="0"/>
              <a:t>=</a:t>
            </a:r>
            <a:r>
              <a:rPr lang="en-US" sz="1800" dirty="0" err="1"/>
              <a:t>df.groupby</a:t>
            </a:r>
            <a:r>
              <a:rPr lang="en-US" sz="1800" dirty="0"/>
              <a:t>(["</a:t>
            </a:r>
            <a:r>
              <a:rPr lang="en-US" sz="1800" dirty="0" err="1"/>
              <a:t>chr</a:t>
            </a:r>
            <a:r>
              <a:rPr lang="en-US" sz="1800" dirty="0"/>
              <a:t>","pos"]).mean()</a:t>
            </a:r>
          </a:p>
          <a:p>
            <a:r>
              <a:rPr lang="en-US" dirty="0"/>
              <a:t>If average &lt; 0 -&gt; 0</a:t>
            </a:r>
          </a:p>
          <a:p>
            <a:r>
              <a:rPr lang="en-US" dirty="0"/>
              <a:t>List C: A – B</a:t>
            </a:r>
          </a:p>
          <a:p>
            <a:pPr marL="0" indent="0">
              <a:buNone/>
            </a:pPr>
            <a:r>
              <a:rPr lang="en-US" sz="1800" dirty="0" err="1"/>
              <a:t>cdf</a:t>
            </a:r>
            <a:r>
              <a:rPr lang="en-US" sz="1800" dirty="0"/>
              <a:t>=</a:t>
            </a:r>
            <a:r>
              <a:rPr lang="en-US" sz="1800" dirty="0" err="1"/>
              <a:t>betw.merge</a:t>
            </a:r>
            <a:r>
              <a:rPr lang="en-US" sz="1800" dirty="0"/>
              <a:t>(</a:t>
            </a:r>
            <a:r>
              <a:rPr lang="en-US" sz="1800" dirty="0" err="1"/>
              <a:t>withi</a:t>
            </a:r>
            <a:r>
              <a:rPr lang="en-US" sz="1800" dirty="0"/>
              <a:t>, on=["</a:t>
            </a:r>
            <a:r>
              <a:rPr lang="en-US" sz="1800" dirty="0" err="1"/>
              <a:t>chr</a:t>
            </a:r>
            <a:r>
              <a:rPr lang="en-US" sz="1800" dirty="0"/>
              <a:t>","pos"], how="outer") #keep all sites</a:t>
            </a:r>
          </a:p>
          <a:p>
            <a:pPr marL="0" indent="0">
              <a:buNone/>
            </a:pPr>
            <a:r>
              <a:rPr lang="en-US" sz="1800" dirty="0" err="1"/>
              <a:t>cdf</a:t>
            </a:r>
            <a:r>
              <a:rPr lang="en-US" sz="1800" dirty="0"/>
              <a:t> = </a:t>
            </a:r>
            <a:r>
              <a:rPr lang="en-US" sz="1800" dirty="0" err="1"/>
              <a:t>cdf.fillna</a:t>
            </a:r>
            <a:r>
              <a:rPr lang="en-US" sz="1800" dirty="0"/>
              <a:t>(0) </a:t>
            </a:r>
          </a:p>
          <a:p>
            <a:pPr marL="0" indent="0">
              <a:buNone/>
            </a:pPr>
            <a:r>
              <a:rPr lang="en-US" sz="1800" dirty="0"/>
              <a:t>#happens if site is missing either from list A or B, if between value is missing negative, if within value missing keep original between</a:t>
            </a:r>
          </a:p>
          <a:p>
            <a:pPr marL="0" indent="0">
              <a:buNone/>
            </a:pPr>
            <a:r>
              <a:rPr lang="en-US" sz="1800" dirty="0" err="1"/>
              <a:t>cdf</a:t>
            </a:r>
            <a:r>
              <a:rPr lang="en-US" sz="1800" dirty="0"/>
              <a:t>["</a:t>
            </a:r>
            <a:r>
              <a:rPr lang="en-US" sz="1800" dirty="0" err="1"/>
              <a:t>final_fst</a:t>
            </a:r>
            <a:r>
              <a:rPr lang="en-US" sz="1800" dirty="0"/>
              <a:t>"]=</a:t>
            </a:r>
            <a:r>
              <a:rPr lang="en-US" sz="1800" dirty="0" err="1"/>
              <a:t>cdf</a:t>
            </a:r>
            <a:r>
              <a:rPr lang="en-US" sz="1800" dirty="0"/>
              <a:t>["</a:t>
            </a:r>
            <a:r>
              <a:rPr lang="en-US" sz="1800" dirty="0" err="1"/>
              <a:t>fst_x</a:t>
            </a:r>
            <a:r>
              <a:rPr lang="en-US" sz="1800" dirty="0"/>
              <a:t>"]-</a:t>
            </a:r>
            <a:r>
              <a:rPr lang="en-US" sz="1800" dirty="0" err="1"/>
              <a:t>cdf</a:t>
            </a:r>
            <a:r>
              <a:rPr lang="en-US" sz="1800" dirty="0"/>
              <a:t>["</a:t>
            </a:r>
            <a:r>
              <a:rPr lang="en-US" sz="1800" dirty="0" err="1"/>
              <a:t>fst_y</a:t>
            </a:r>
            <a:r>
              <a:rPr lang="en-US" sz="1800" dirty="0"/>
              <a:t>"]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579E34-8675-A642-9936-B31A88ADD848}"/>
              </a:ext>
            </a:extLst>
          </p:cNvPr>
          <p:cNvSpPr/>
          <p:nvPr/>
        </p:nvSpPr>
        <p:spPr>
          <a:xfrm>
            <a:off x="8832651" y="1665811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9A6DB8-825A-494C-89E6-E5A3145FC0D8}"/>
              </a:ext>
            </a:extLst>
          </p:cNvPr>
          <p:cNvSpPr/>
          <p:nvPr/>
        </p:nvSpPr>
        <p:spPr>
          <a:xfrm>
            <a:off x="10514778" y="1486036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8A3383-BE88-664E-B814-AB649ED24938}"/>
              </a:ext>
            </a:extLst>
          </p:cNvPr>
          <p:cNvSpPr/>
          <p:nvPr/>
        </p:nvSpPr>
        <p:spPr>
          <a:xfrm>
            <a:off x="10717556" y="2014530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3E189-3117-7242-A1D6-59251B0D4B6C}"/>
              </a:ext>
            </a:extLst>
          </p:cNvPr>
          <p:cNvSpPr/>
          <p:nvPr/>
        </p:nvSpPr>
        <p:spPr>
          <a:xfrm>
            <a:off x="10310126" y="2526145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BF4782-3D2E-DB4D-8319-117A17133AA1}"/>
              </a:ext>
            </a:extLst>
          </p:cNvPr>
          <p:cNvSpPr/>
          <p:nvPr/>
        </p:nvSpPr>
        <p:spPr>
          <a:xfrm>
            <a:off x="10514779" y="3130509"/>
            <a:ext cx="409303" cy="4093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BB91C7-44F5-4543-B5B5-569AA24D1E1D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9241954" y="1690688"/>
            <a:ext cx="1272824" cy="179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8A0D1-A0F5-1A41-A3B2-EFDD699EB51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241954" y="1870463"/>
            <a:ext cx="1475602" cy="348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552865-C82F-B947-AA47-52EDCD7F274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241954" y="1870463"/>
            <a:ext cx="1068172" cy="86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2BBF8-E09F-0C43-B751-A82177CC9DF3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241954" y="1870463"/>
            <a:ext cx="1272825" cy="146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EC255B-3826-0C44-AC50-73483095B205}"/>
              </a:ext>
            </a:extLst>
          </p:cNvPr>
          <p:cNvSpPr/>
          <p:nvPr/>
        </p:nvSpPr>
        <p:spPr>
          <a:xfrm>
            <a:off x="8512892" y="22975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311BE-41EC-9D4B-82F0-B7CCDA3BA662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V="1">
            <a:off x="8922195" y="1690688"/>
            <a:ext cx="1592583" cy="811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F275C3-5613-7347-A1E8-08E8B6EFF697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8922195" y="2219182"/>
            <a:ext cx="1795361" cy="28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B81F7-14ED-2441-A61D-8D76466D9351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8922195" y="2502218"/>
            <a:ext cx="1387931" cy="228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779C9E-B976-1640-BCC0-56AD1F8853DB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8922195" y="2502218"/>
            <a:ext cx="1592584" cy="832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874882D-45B1-3F4A-8124-ACAF759AE396}"/>
              </a:ext>
            </a:extLst>
          </p:cNvPr>
          <p:cNvSpPr/>
          <p:nvPr/>
        </p:nvSpPr>
        <p:spPr>
          <a:xfrm>
            <a:off x="8832651" y="2987266"/>
            <a:ext cx="409303" cy="40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9EF41-7494-BF4B-A10D-1B93919761E8}"/>
              </a:ext>
            </a:extLst>
          </p:cNvPr>
          <p:cNvCxnSpPr>
            <a:cxnSpLocks/>
            <a:stCxn id="18" idx="6"/>
            <a:endCxn id="5" idx="2"/>
          </p:cNvCxnSpPr>
          <p:nvPr/>
        </p:nvCxnSpPr>
        <p:spPr>
          <a:xfrm flipV="1">
            <a:off x="9241954" y="1690688"/>
            <a:ext cx="1272824" cy="1501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250298-0614-1F42-A91C-3E84090AA844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9241954" y="2219182"/>
            <a:ext cx="1475602" cy="972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B90C71-A220-2245-88FF-C1D34D308C21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9241954" y="2730797"/>
            <a:ext cx="1068172" cy="461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6F26E-E26D-5F4E-A10D-5AB0BF9D3CFF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9241954" y="3191918"/>
            <a:ext cx="1272825" cy="143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0A4372-872C-5249-A813-D3D28821794F}"/>
              </a:ext>
            </a:extLst>
          </p:cNvPr>
          <p:cNvSpPr txBox="1"/>
          <p:nvPr/>
        </p:nvSpPr>
        <p:spPr>
          <a:xfrm>
            <a:off x="8558741" y="963944"/>
            <a:ext cx="95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657B9A-4E30-5848-82C3-F681907BE131}"/>
              </a:ext>
            </a:extLst>
          </p:cNvPr>
          <p:cNvSpPr txBox="1"/>
          <p:nvPr/>
        </p:nvSpPr>
        <p:spPr>
          <a:xfrm>
            <a:off x="10261085" y="968018"/>
            <a:ext cx="9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747DA-FE69-C14D-ACD3-B26F73588885}"/>
              </a:ext>
            </a:extLst>
          </p:cNvPr>
          <p:cNvSpPr txBox="1"/>
          <p:nvPr/>
        </p:nvSpPr>
        <p:spPr>
          <a:xfrm>
            <a:off x="9669014" y="3457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E572CC-01DD-7040-8995-77AFCAF0B82C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0719430" y="1895339"/>
            <a:ext cx="202778" cy="1191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1E5A95-1428-C94B-89DB-D337D209162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0514778" y="1895339"/>
            <a:ext cx="204652" cy="6308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D389BC-80DF-3147-83A8-EE894C9844C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10719430" y="1895339"/>
            <a:ext cx="1" cy="12351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694C32-466C-9F44-BA7E-27AA0B534D19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0514778" y="2423833"/>
            <a:ext cx="407430" cy="1023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B26DF6-5E48-6844-8897-19EAEA8228DA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719431" y="2423833"/>
            <a:ext cx="202777" cy="706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31B532-E03D-BA42-91BA-0F8BBF5B04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514778" y="2935448"/>
            <a:ext cx="204653" cy="195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F55701-5D24-C44F-A168-D0B47DDFBF1A}"/>
              </a:ext>
            </a:extLst>
          </p:cNvPr>
          <p:cNvSpPr txBox="1"/>
          <p:nvPr/>
        </p:nvSpPr>
        <p:spPr>
          <a:xfrm>
            <a:off x="10566713" y="361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FC809B-9389-D044-9382-3DBD52ADCD5B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8717544" y="2075114"/>
            <a:ext cx="319759" cy="222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6BDF8-2348-E649-B7C6-60D55CBDAA9D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9037303" y="2075114"/>
            <a:ext cx="0" cy="9121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6342AE-D967-E34B-89B6-DD044983B6D4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8717544" y="2706869"/>
            <a:ext cx="319759" cy="28039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477134-0297-9547-B387-C2D4764731C6}"/>
              </a:ext>
            </a:extLst>
          </p:cNvPr>
          <p:cNvSpPr txBox="1"/>
          <p:nvPr/>
        </p:nvSpPr>
        <p:spPr>
          <a:xfrm>
            <a:off x="8886459" y="361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95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623</Words>
  <Application>Microsoft Macintosh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WGS results</vt:lpstr>
      <vt:lpstr>Methods</vt:lpstr>
      <vt:lpstr>First results looked weird</vt:lpstr>
      <vt:lpstr>Only polymorphic</vt:lpstr>
      <vt:lpstr>Results</vt:lpstr>
      <vt:lpstr>Results</vt:lpstr>
      <vt:lpstr>Results</vt:lpstr>
      <vt:lpstr>99 outlier regions…</vt:lpstr>
      <vt:lpstr>Results</vt:lpstr>
      <vt:lpstr>Now I have list C</vt:lpstr>
      <vt:lpstr>PowerPoint Presentation</vt:lpstr>
      <vt:lpstr>Highest fst outlier values?</vt:lpstr>
      <vt:lpstr>He?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results</dc:title>
  <dc:creator>Csenge Petak</dc:creator>
  <cp:lastModifiedBy>Csenge Petak</cp:lastModifiedBy>
  <cp:revision>34</cp:revision>
  <dcterms:created xsi:type="dcterms:W3CDTF">2021-06-28T14:01:03Z</dcterms:created>
  <dcterms:modified xsi:type="dcterms:W3CDTF">2021-07-17T20:36:38Z</dcterms:modified>
</cp:coreProperties>
</file>